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744" r:id="rId3"/>
    <p:sldMasterId id="2147483756" r:id="rId4"/>
  </p:sldMasterIdLst>
  <p:notesMasterIdLst>
    <p:notesMasterId r:id="rId23"/>
  </p:notesMasterIdLst>
  <p:sldIdLst>
    <p:sldId id="256" r:id="rId5"/>
    <p:sldId id="278" r:id="rId6"/>
    <p:sldId id="290" r:id="rId7"/>
    <p:sldId id="292" r:id="rId8"/>
    <p:sldId id="293" r:id="rId9"/>
    <p:sldId id="296" r:id="rId10"/>
    <p:sldId id="312" r:id="rId11"/>
    <p:sldId id="318" r:id="rId12"/>
    <p:sldId id="304" r:id="rId13"/>
    <p:sldId id="313" r:id="rId14"/>
    <p:sldId id="305" r:id="rId15"/>
    <p:sldId id="307" r:id="rId16"/>
    <p:sldId id="308" r:id="rId17"/>
    <p:sldId id="309" r:id="rId18"/>
    <p:sldId id="295" r:id="rId19"/>
    <p:sldId id="285" r:id="rId20"/>
    <p:sldId id="314" r:id="rId21"/>
    <p:sldId id="319" r:id="rId2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B152413-0725-4C04-8F0C-D39BEFC6C5AE}">
          <p14:sldIdLst>
            <p14:sldId id="256"/>
            <p14:sldId id="278"/>
            <p14:sldId id="290"/>
            <p14:sldId id="292"/>
            <p14:sldId id="293"/>
            <p14:sldId id="296"/>
            <p14:sldId id="312"/>
            <p14:sldId id="318"/>
            <p14:sldId id="304"/>
            <p14:sldId id="313"/>
            <p14:sldId id="305"/>
            <p14:sldId id="307"/>
            <p14:sldId id="308"/>
            <p14:sldId id="309"/>
            <p14:sldId id="295"/>
            <p14:sldId id="285"/>
            <p14:sldId id="314"/>
            <p14:sldId id="319"/>
          </p14:sldIdLst>
        </p14:section>
        <p14:section name="Closing Remarks" id="{9A3A999C-E656-4F5F-BA86-D6525DE27A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A5"/>
    <a:srgbClr val="F86828"/>
    <a:srgbClr val="897EA9"/>
    <a:srgbClr val="557FBB"/>
    <a:srgbClr val="F78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84781" autoAdjust="0"/>
  </p:normalViewPr>
  <p:slideViewPr>
    <p:cSldViewPr snapToGrid="0" snapToObjects="1">
      <p:cViewPr varScale="1">
        <p:scale>
          <a:sx n="62" d="100"/>
          <a:sy n="62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B0379-CACE-4E88-8FE3-2CAA10F6C78E}" type="doc">
      <dgm:prSet loTypeId="urn:microsoft.com/office/officeart/2005/8/layout/cycle6" loCatId="cycle" qsTypeId="urn:microsoft.com/office/officeart/2009/2/quickstyle/3d8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7A6F7724-8BAA-42B4-A15C-961821E392E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Coalition Work</a:t>
          </a:r>
          <a:endParaRPr lang="en-US" dirty="0">
            <a:solidFill>
              <a:schemeClr val="tx1"/>
            </a:solidFill>
          </a:endParaRPr>
        </a:p>
      </dgm:t>
    </dgm:pt>
    <dgm:pt modelId="{DAE68A35-1028-4DE5-AAAC-87DD70E327A8}" type="parTrans" cxnId="{DC7593B7-D1B6-4265-8921-2CF049F04365}">
      <dgm:prSet/>
      <dgm:spPr/>
      <dgm:t>
        <a:bodyPr/>
        <a:lstStyle/>
        <a:p>
          <a:endParaRPr lang="en-US"/>
        </a:p>
      </dgm:t>
    </dgm:pt>
    <dgm:pt modelId="{433A7FAD-BC9F-4A72-9C9A-C5512C660D61}" type="sibTrans" cxnId="{DC7593B7-D1B6-4265-8921-2CF049F04365}">
      <dgm:prSet/>
      <dgm:spPr/>
      <dgm:t>
        <a:bodyPr/>
        <a:lstStyle/>
        <a:p>
          <a:endParaRPr lang="en-US"/>
        </a:p>
      </dgm:t>
    </dgm:pt>
    <dgm:pt modelId="{191680A6-04B5-447E-A666-1E6EF908ED7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Innovative Grants</a:t>
          </a:r>
          <a:endParaRPr lang="en-US" dirty="0">
            <a:solidFill>
              <a:schemeClr val="tx1"/>
            </a:solidFill>
          </a:endParaRPr>
        </a:p>
      </dgm:t>
    </dgm:pt>
    <dgm:pt modelId="{5318A9FF-E547-48DE-BA35-AF5986AE0EDB}" type="parTrans" cxnId="{20C22F8C-A38A-46EC-93CB-1264D4377A64}">
      <dgm:prSet/>
      <dgm:spPr/>
      <dgm:t>
        <a:bodyPr/>
        <a:lstStyle/>
        <a:p>
          <a:endParaRPr lang="en-US"/>
        </a:p>
      </dgm:t>
    </dgm:pt>
    <dgm:pt modelId="{C32E4E7C-736A-4D16-8BFD-64CC9F6D1366}" type="sibTrans" cxnId="{20C22F8C-A38A-46EC-93CB-1264D4377A64}">
      <dgm:prSet/>
      <dgm:spPr/>
      <dgm:t>
        <a:bodyPr/>
        <a:lstStyle/>
        <a:p>
          <a:endParaRPr lang="en-US"/>
        </a:p>
      </dgm:t>
    </dgm:pt>
    <dgm:pt modelId="{8031DA2F-27EB-43AF-9846-D7FCCCC4260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Long Term Scenario</a:t>
          </a:r>
          <a:endParaRPr lang="en-US" dirty="0">
            <a:solidFill>
              <a:schemeClr val="tx1"/>
            </a:solidFill>
          </a:endParaRPr>
        </a:p>
      </dgm:t>
    </dgm:pt>
    <dgm:pt modelId="{063D2CDA-40E7-420D-9CBD-95641E4DBA05}" type="parTrans" cxnId="{22ABFF4A-D915-4223-9AD3-F76688165857}">
      <dgm:prSet/>
      <dgm:spPr/>
      <dgm:t>
        <a:bodyPr/>
        <a:lstStyle/>
        <a:p>
          <a:endParaRPr lang="en-US"/>
        </a:p>
      </dgm:t>
    </dgm:pt>
    <dgm:pt modelId="{8FA24735-707C-477F-9A5F-502EE1A5DCFE}" type="sibTrans" cxnId="{22ABFF4A-D915-4223-9AD3-F76688165857}">
      <dgm:prSet/>
      <dgm:spPr/>
      <dgm:t>
        <a:bodyPr/>
        <a:lstStyle/>
        <a:p>
          <a:endParaRPr lang="en-US" sz="2800"/>
        </a:p>
      </dgm:t>
    </dgm:pt>
    <dgm:pt modelId="{2485891D-A3B5-4383-B601-A4A0E1CCF693}" type="pres">
      <dgm:prSet presAssocID="{A82B0379-CACE-4E88-8FE3-2CAA10F6C7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418EDC-D478-467C-A0D3-23462EE0B8EC}" type="pres">
      <dgm:prSet presAssocID="{7A6F7724-8BAA-42B4-A15C-961821E392EC}" presName="node" presStyleLbl="node1" presStyleIdx="0" presStyleCnt="3" custScaleX="122597" custScaleY="164015" custRadScaleRad="103441" custRadScaleInc="-6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DDEB8-DB6E-401F-9205-5FCC370BAE28}" type="pres">
      <dgm:prSet presAssocID="{7A6F7724-8BAA-42B4-A15C-961821E392EC}" presName="spNode" presStyleCnt="0"/>
      <dgm:spPr/>
      <dgm:t>
        <a:bodyPr/>
        <a:lstStyle/>
        <a:p>
          <a:endParaRPr lang="en-US"/>
        </a:p>
      </dgm:t>
    </dgm:pt>
    <dgm:pt modelId="{5C0ADA33-D502-4A9D-BFE0-B1B90B3C2B1C}" type="pres">
      <dgm:prSet presAssocID="{433A7FAD-BC9F-4A72-9C9A-C5512C660D61}" presName="sibTrans" presStyleLbl="sibTrans1D1" presStyleIdx="0" presStyleCnt="3"/>
      <dgm:spPr/>
      <dgm:t>
        <a:bodyPr/>
        <a:lstStyle/>
        <a:p>
          <a:endParaRPr lang="en-US"/>
        </a:p>
      </dgm:t>
    </dgm:pt>
    <dgm:pt modelId="{AFAE23BC-2C3E-44C5-8AD2-F5A908A9346A}" type="pres">
      <dgm:prSet presAssocID="{191680A6-04B5-447E-A666-1E6EF908ED71}" presName="node" presStyleLbl="node1" presStyleIdx="1" presStyleCnt="3" custScaleX="126368" custScaleY="167614" custRadScaleRad="103033" custRadScaleInc="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E4121-1CAC-476B-90FD-08DD581ED573}" type="pres">
      <dgm:prSet presAssocID="{191680A6-04B5-447E-A666-1E6EF908ED71}" presName="spNode" presStyleCnt="0"/>
      <dgm:spPr/>
      <dgm:t>
        <a:bodyPr/>
        <a:lstStyle/>
        <a:p>
          <a:endParaRPr lang="en-US"/>
        </a:p>
      </dgm:t>
    </dgm:pt>
    <dgm:pt modelId="{53B382DC-3B00-402A-A9FA-535C6565EFFE}" type="pres">
      <dgm:prSet presAssocID="{C32E4E7C-736A-4D16-8BFD-64CC9F6D1366}" presName="sibTrans" presStyleLbl="sibTrans1D1" presStyleIdx="1" presStyleCnt="3"/>
      <dgm:spPr/>
      <dgm:t>
        <a:bodyPr/>
        <a:lstStyle/>
        <a:p>
          <a:endParaRPr lang="en-US"/>
        </a:p>
      </dgm:t>
    </dgm:pt>
    <dgm:pt modelId="{54140FAD-4D81-41F0-BCC2-B4F0E35F2D56}" type="pres">
      <dgm:prSet presAssocID="{8031DA2F-27EB-43AF-9846-D7FCCCC4260E}" presName="node" presStyleLbl="node1" presStyleIdx="2" presStyleCnt="3" custScaleX="119928" custScaleY="167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AC31C-6D35-4688-947D-53B9093A301F}" type="pres">
      <dgm:prSet presAssocID="{8031DA2F-27EB-43AF-9846-D7FCCCC4260E}" presName="spNode" presStyleCnt="0"/>
      <dgm:spPr/>
      <dgm:t>
        <a:bodyPr/>
        <a:lstStyle/>
        <a:p>
          <a:endParaRPr lang="en-US"/>
        </a:p>
      </dgm:t>
    </dgm:pt>
    <dgm:pt modelId="{0B9F39E0-BC71-440C-A5D6-05608B59C6BB}" type="pres">
      <dgm:prSet presAssocID="{8FA24735-707C-477F-9A5F-502EE1A5DCFE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6BAFBF1B-B018-4B5D-A14E-EE52F3A91AB9}" type="presOf" srcId="{8FA24735-707C-477F-9A5F-502EE1A5DCFE}" destId="{0B9F39E0-BC71-440C-A5D6-05608B59C6BB}" srcOrd="0" destOrd="0" presId="urn:microsoft.com/office/officeart/2005/8/layout/cycle6"/>
    <dgm:cxn modelId="{20C22F8C-A38A-46EC-93CB-1264D4377A64}" srcId="{A82B0379-CACE-4E88-8FE3-2CAA10F6C78E}" destId="{191680A6-04B5-447E-A666-1E6EF908ED71}" srcOrd="1" destOrd="0" parTransId="{5318A9FF-E547-48DE-BA35-AF5986AE0EDB}" sibTransId="{C32E4E7C-736A-4D16-8BFD-64CC9F6D1366}"/>
    <dgm:cxn modelId="{2543F636-30D8-48F6-9F18-24DAE9E80F45}" type="presOf" srcId="{A82B0379-CACE-4E88-8FE3-2CAA10F6C78E}" destId="{2485891D-A3B5-4383-B601-A4A0E1CCF693}" srcOrd="0" destOrd="0" presId="urn:microsoft.com/office/officeart/2005/8/layout/cycle6"/>
    <dgm:cxn modelId="{3A51169C-E9B2-480C-8477-88970462534F}" type="presOf" srcId="{C32E4E7C-736A-4D16-8BFD-64CC9F6D1366}" destId="{53B382DC-3B00-402A-A9FA-535C6565EFFE}" srcOrd="0" destOrd="0" presId="urn:microsoft.com/office/officeart/2005/8/layout/cycle6"/>
    <dgm:cxn modelId="{DC7593B7-D1B6-4265-8921-2CF049F04365}" srcId="{A82B0379-CACE-4E88-8FE3-2CAA10F6C78E}" destId="{7A6F7724-8BAA-42B4-A15C-961821E392EC}" srcOrd="0" destOrd="0" parTransId="{DAE68A35-1028-4DE5-AAAC-87DD70E327A8}" sibTransId="{433A7FAD-BC9F-4A72-9C9A-C5512C660D61}"/>
    <dgm:cxn modelId="{FCD72AB6-7CD9-498F-8302-E5A5DB9F92B3}" type="presOf" srcId="{8031DA2F-27EB-43AF-9846-D7FCCCC4260E}" destId="{54140FAD-4D81-41F0-BCC2-B4F0E35F2D56}" srcOrd="0" destOrd="0" presId="urn:microsoft.com/office/officeart/2005/8/layout/cycle6"/>
    <dgm:cxn modelId="{22ABFF4A-D915-4223-9AD3-F76688165857}" srcId="{A82B0379-CACE-4E88-8FE3-2CAA10F6C78E}" destId="{8031DA2F-27EB-43AF-9846-D7FCCCC4260E}" srcOrd="2" destOrd="0" parTransId="{063D2CDA-40E7-420D-9CBD-95641E4DBA05}" sibTransId="{8FA24735-707C-477F-9A5F-502EE1A5DCFE}"/>
    <dgm:cxn modelId="{5EA2AEB1-C5B2-4B57-AB76-6378B9F927A2}" type="presOf" srcId="{433A7FAD-BC9F-4A72-9C9A-C5512C660D61}" destId="{5C0ADA33-D502-4A9D-BFE0-B1B90B3C2B1C}" srcOrd="0" destOrd="0" presId="urn:microsoft.com/office/officeart/2005/8/layout/cycle6"/>
    <dgm:cxn modelId="{58C70DE0-953F-4C3A-AA4F-180B01ED3E72}" type="presOf" srcId="{7A6F7724-8BAA-42B4-A15C-961821E392EC}" destId="{B6418EDC-D478-467C-A0D3-23462EE0B8EC}" srcOrd="0" destOrd="0" presId="urn:microsoft.com/office/officeart/2005/8/layout/cycle6"/>
    <dgm:cxn modelId="{07978B98-10D8-4FCA-A20A-C2EB4589FFCC}" type="presOf" srcId="{191680A6-04B5-447E-A666-1E6EF908ED71}" destId="{AFAE23BC-2C3E-44C5-8AD2-F5A908A9346A}" srcOrd="0" destOrd="0" presId="urn:microsoft.com/office/officeart/2005/8/layout/cycle6"/>
    <dgm:cxn modelId="{AD4329EF-A245-4B4B-B9B7-93784ED7D149}" type="presParOf" srcId="{2485891D-A3B5-4383-B601-A4A0E1CCF693}" destId="{B6418EDC-D478-467C-A0D3-23462EE0B8EC}" srcOrd="0" destOrd="0" presId="urn:microsoft.com/office/officeart/2005/8/layout/cycle6"/>
    <dgm:cxn modelId="{D6FA4300-8695-464B-AE56-8EF8571AB261}" type="presParOf" srcId="{2485891D-A3B5-4383-B601-A4A0E1CCF693}" destId="{D40DDEB8-DB6E-401F-9205-5FCC370BAE28}" srcOrd="1" destOrd="0" presId="urn:microsoft.com/office/officeart/2005/8/layout/cycle6"/>
    <dgm:cxn modelId="{FAC76183-769A-4D18-AA02-431DA2E93608}" type="presParOf" srcId="{2485891D-A3B5-4383-B601-A4A0E1CCF693}" destId="{5C0ADA33-D502-4A9D-BFE0-B1B90B3C2B1C}" srcOrd="2" destOrd="0" presId="urn:microsoft.com/office/officeart/2005/8/layout/cycle6"/>
    <dgm:cxn modelId="{1567F99F-509C-4752-BA85-012D1160AC00}" type="presParOf" srcId="{2485891D-A3B5-4383-B601-A4A0E1CCF693}" destId="{AFAE23BC-2C3E-44C5-8AD2-F5A908A9346A}" srcOrd="3" destOrd="0" presId="urn:microsoft.com/office/officeart/2005/8/layout/cycle6"/>
    <dgm:cxn modelId="{4944533C-6CC3-4753-9039-21484CFD9FBC}" type="presParOf" srcId="{2485891D-A3B5-4383-B601-A4A0E1CCF693}" destId="{C5DE4121-1CAC-476B-90FD-08DD581ED573}" srcOrd="4" destOrd="0" presId="urn:microsoft.com/office/officeart/2005/8/layout/cycle6"/>
    <dgm:cxn modelId="{E9E25F76-78B9-408E-A87C-EA2D5C566C0F}" type="presParOf" srcId="{2485891D-A3B5-4383-B601-A4A0E1CCF693}" destId="{53B382DC-3B00-402A-A9FA-535C6565EFFE}" srcOrd="5" destOrd="0" presId="urn:microsoft.com/office/officeart/2005/8/layout/cycle6"/>
    <dgm:cxn modelId="{A674BABB-0B13-4242-81C6-2A45D04A8079}" type="presParOf" srcId="{2485891D-A3B5-4383-B601-A4A0E1CCF693}" destId="{54140FAD-4D81-41F0-BCC2-B4F0E35F2D56}" srcOrd="6" destOrd="0" presId="urn:microsoft.com/office/officeart/2005/8/layout/cycle6"/>
    <dgm:cxn modelId="{B4C8B004-C6A4-49EC-91E1-99C139AF33FD}" type="presParOf" srcId="{2485891D-A3B5-4383-B601-A4A0E1CCF693}" destId="{B62AC31C-6D35-4688-947D-53B9093A301F}" srcOrd="7" destOrd="0" presId="urn:microsoft.com/office/officeart/2005/8/layout/cycle6"/>
    <dgm:cxn modelId="{08B5F04A-1171-4A5E-B00F-B03782EC59EE}" type="presParOf" srcId="{2485891D-A3B5-4383-B601-A4A0E1CCF693}" destId="{0B9F39E0-BC71-440C-A5D6-05608B59C6BB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18EDC-D478-467C-A0D3-23462EE0B8EC}">
      <dsp:nvSpPr>
        <dsp:cNvPr id="0" name=""/>
        <dsp:cNvSpPr/>
      </dsp:nvSpPr>
      <dsp:spPr>
        <a:xfrm>
          <a:off x="1562014" y="-174950"/>
          <a:ext cx="2088959" cy="1816549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Coalition Work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1650691" y="-86273"/>
        <a:ext cx="1911605" cy="1639195"/>
      </dsp:txXfrm>
    </dsp:sp>
    <dsp:sp modelId="{5C0ADA33-D502-4A9D-BFE0-B1B90B3C2B1C}">
      <dsp:nvSpPr>
        <dsp:cNvPr id="0" name=""/>
        <dsp:cNvSpPr/>
      </dsp:nvSpPr>
      <dsp:spPr>
        <a:xfrm>
          <a:off x="1234668" y="759065"/>
          <a:ext cx="2951906" cy="2951906"/>
        </a:xfrm>
        <a:custGeom>
          <a:avLst/>
          <a:gdLst/>
          <a:ahLst/>
          <a:cxnLst/>
          <a:rect l="0" t="0" r="0" b="0"/>
          <a:pathLst>
            <a:path>
              <a:moveTo>
                <a:pt x="2424437" y="345106"/>
              </a:moveTo>
              <a:arcTo wR="1475953" hR="1475953" stAng="18599271" swAng="2471242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E23BC-2C3E-44C5-8AD2-F5A908A9346A}">
      <dsp:nvSpPr>
        <dsp:cNvPr id="0" name=""/>
        <dsp:cNvSpPr/>
      </dsp:nvSpPr>
      <dsp:spPr>
        <a:xfrm>
          <a:off x="2912803" y="2019048"/>
          <a:ext cx="2153214" cy="1856409"/>
        </a:xfrm>
        <a:prstGeom prst="roundRect">
          <a:avLst/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Innovative Grants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3003425" y="2109670"/>
        <a:ext cx="1971970" cy="1675165"/>
      </dsp:txXfrm>
    </dsp:sp>
    <dsp:sp modelId="{53B382DC-3B00-402A-A9FA-535C6565EFFE}">
      <dsp:nvSpPr>
        <dsp:cNvPr id="0" name=""/>
        <dsp:cNvSpPr/>
      </dsp:nvSpPr>
      <dsp:spPr>
        <a:xfrm>
          <a:off x="1288759" y="751391"/>
          <a:ext cx="2951906" cy="2951906"/>
        </a:xfrm>
        <a:custGeom>
          <a:avLst/>
          <a:gdLst/>
          <a:ahLst/>
          <a:cxnLst/>
          <a:rect l="0" t="0" r="0" b="0"/>
          <a:pathLst>
            <a:path>
              <a:moveTo>
                <a:pt x="1619141" y="2944943"/>
              </a:moveTo>
              <a:arcTo wR="1475953" hR="1475953" stAng="5065964" swAng="1129971"/>
            </a:path>
          </a:pathLst>
        </a:custGeom>
        <a:noFill/>
        <a:ln w="9525" cap="flat" cmpd="sng" algn="ctr">
          <a:solidFill>
            <a:schemeClr val="accent6">
              <a:shade val="90000"/>
              <a:hueOff val="-190867"/>
              <a:satOff val="3809"/>
              <a:lumOff val="10339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40FAD-4D81-41F0-BCC2-B4F0E35F2D56}">
      <dsp:nvSpPr>
        <dsp:cNvPr id="0" name=""/>
        <dsp:cNvSpPr/>
      </dsp:nvSpPr>
      <dsp:spPr>
        <a:xfrm>
          <a:off x="377757" y="2019048"/>
          <a:ext cx="2043482" cy="1856409"/>
        </a:xfrm>
        <a:prstGeom prst="roundRect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Long Term Scenario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468379" y="2109670"/>
        <a:ext cx="1862238" cy="1675165"/>
      </dsp:txXfrm>
    </dsp:sp>
    <dsp:sp modelId="{0B9F39E0-BC71-440C-A5D6-05608B59C6BB}">
      <dsp:nvSpPr>
        <dsp:cNvPr id="0" name=""/>
        <dsp:cNvSpPr/>
      </dsp:nvSpPr>
      <dsp:spPr>
        <a:xfrm>
          <a:off x="1202155" y="730244"/>
          <a:ext cx="2951906" cy="2951906"/>
        </a:xfrm>
        <a:custGeom>
          <a:avLst/>
          <a:gdLst/>
          <a:ahLst/>
          <a:cxnLst/>
          <a:rect l="0" t="0" r="0" b="0"/>
          <a:pathLst>
            <a:path>
              <a:moveTo>
                <a:pt x="13019" y="1280347"/>
              </a:moveTo>
              <a:arcTo wR="1475953" hR="1475953" stAng="11256943" swAng="1975452"/>
            </a:path>
          </a:pathLst>
        </a:custGeom>
        <a:noFill/>
        <a:ln w="9525" cap="flat" cmpd="sng" algn="ctr">
          <a:solidFill>
            <a:schemeClr val="accent6">
              <a:shade val="90000"/>
              <a:hueOff val="-381735"/>
              <a:satOff val="7617"/>
              <a:lumOff val="20678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44B91D-67BD-4150-B965-1341A38A24C4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4E9FF2-967D-4C37-A3F9-63CA762FA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4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E9FF2-967D-4C37-A3F9-63CA762FAF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9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58530-0F7E-4507-9C83-4D467085644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79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We are working with Coalition members to identify immediate goals for the group, doing a lot of brainstorming in breakout groups looking at highway safety and innovation, and learning from experts who have devoted their professional careers to supporting safe driving practices.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We are breaking the silos of transportation to bring together groups that don’t normally get a lot of interaction. We have advocates like MADD alongside insurance groups and technology and automation experts all getting to find where their ideas intersect, and where the Coalition can have a stronger voice in getting the private and government agencies to see these possibilities in a new light.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In the long term, we are developing a future-planning scenario with the help of the RAND group.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©National Safety Council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65FEB-2F52-4819-B236-028E363F39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2EFB4C-0D71-4B56-9D10-B66C62EFFDE4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641E6E-1360-4643-B9DB-B894BCA6D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4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46D7F0-1542-46E2-B8B5-FED22B741AC4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E28122-0A26-4616-87A5-3EFCDE09E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1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32D4EB-9BAE-4F3A-871C-1249FAC6E50A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79385C-1507-4CEE-BC5C-8B3261C65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10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3F757F-AC8F-4BAB-B05C-6B4679F9F84A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310C80-F2B7-47FE-8A43-E50E46DCD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6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388" y="1505712"/>
            <a:ext cx="56720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745389" y="2865121"/>
            <a:ext cx="7941147" cy="335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97480" y="6339840"/>
            <a:ext cx="5998464" cy="243840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-52"/>
                <a:ea typeface="Helvetica" charset="-52"/>
                <a:cs typeface="Helvetica" charset="-52"/>
              </a:defRPr>
            </a:lvl1pPr>
          </a:lstStyle>
          <a:p>
            <a:fld id="{6F791541-386C-F541-92E0-25F500DE0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99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697163" y="6340475"/>
            <a:ext cx="5999162" cy="242888"/>
          </a:xfrm>
          <a:prstGeom prst="rect">
            <a:avLst/>
          </a:prstGeom>
        </p:spPr>
        <p:txBody>
          <a:bodyPr/>
          <a:lstStyle>
            <a:lvl1pPr algn="r">
              <a:defRPr sz="6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-52"/>
                <a:ea typeface="Helvetica" charset="-52"/>
                <a:cs typeface="Helvetica" charset="-52"/>
              </a:defRPr>
            </a:lvl1pPr>
          </a:lstStyle>
          <a:p>
            <a:pPr>
              <a:defRPr/>
            </a:pPr>
            <a:fld id="{400F55BC-8290-42A6-BEBB-7E76D01DF1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82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388" y="1505712"/>
            <a:ext cx="56720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745391" y="2865122"/>
            <a:ext cx="7941147" cy="335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97480" y="6339840"/>
            <a:ext cx="5998464" cy="243840"/>
          </a:xfrm>
          <a:prstGeom prst="rect">
            <a:avLst/>
          </a:prstGeom>
        </p:spPr>
        <p:txBody>
          <a:bodyPr/>
          <a:lstStyle>
            <a:lvl1pPr algn="r">
              <a:defRPr sz="45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-52"/>
                <a:ea typeface="Helvetica" charset="-52"/>
                <a:cs typeface="Helvetica" charset="-52"/>
              </a:defRPr>
            </a:lvl1pPr>
          </a:lstStyle>
          <a:p>
            <a:fld id="{6F791541-386C-F541-92E0-25F500DE0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32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2D3A-4FD9-40B6-B31B-B37DF7DFCC2B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8C20-A59B-4E49-8E7D-636A75ACD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F5FA-E49D-4977-8D4A-14120A8D83B9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CF1C-9783-4F64-AE81-4DF3F900C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61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3EFEB-9CC5-4B67-8D5B-DB584BB2219F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AC0B7-09C6-4320-82B9-964D155EF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6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FA8D1-D7D8-45B2-B33F-C3DCA72242D5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6E9-917A-4E9E-9386-6CB9491DA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5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0025FD-E4B9-4A35-B9FE-131CC4260C66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3FAF32-44B7-436D-B352-58F40ADAF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2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5DF85-9948-41C5-BDFE-D5326DD0CE60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90FED-3CF0-4F69-AE9C-D15FF2761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4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A1B0F-5867-4BCD-AA46-0498D75DDBB6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5AAD-9863-468A-84FC-C89786B9A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03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DA79-6CAC-423A-904A-1F80EECD1585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FC5A-C7AC-4331-9A41-CD5EAD5AB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62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B6693-B30A-4133-9906-FEED83792343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DA8B-402D-4605-92FC-615BDABA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66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36C2-5F5B-46E2-8A90-3A8E5E7CA6AF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F944-18C2-499C-8680-2870C8A6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84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4F94-87DC-4619-BE3A-809FDEEE6612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F09B-F69A-4073-ABE5-5783EEE9B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91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78E31-2D19-49A2-A834-30E71416C010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3904-F308-428D-BB4D-95F9BAE6F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86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61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05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9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9D3F15-7EAD-4367-8E8F-D2FEF13D94CC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1AD117-BDAA-42B3-B712-351100A1D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90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61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96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03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86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67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99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7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65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34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8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9139D1-4B0B-4FF5-8746-76D342A93394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8BD0B0-0DF2-4FC8-8452-FEADFA01F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10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91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978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22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37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605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18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32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6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6706E4-9CBC-4830-B6BD-98721AC4D65D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F91654-60F5-498A-8BEA-92615B0DA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6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3A6FB5-C3E2-4734-B965-B4474944CBBF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762EAF-23BF-4946-8F5F-E641ABCA7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A43668-3911-4D19-BF1B-FC02B170AF27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C968FA-7F2E-40B9-A083-E4B4E0D9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1D2502-1AC4-4047-B9B2-79FFF8789B74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B3399E-E0A0-49DC-9A48-6FF956AE9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BD27EC-DDE1-4018-8A26-E010AFE59E52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02BB0B-8AFC-4921-A6A2-4FD15F74C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Road to Zero_RGB_PowerPoint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5168900"/>
            <a:ext cx="3467100" cy="1752600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9" name="Straight Connector 8"/>
          <p:cNvCxnSpPr>
            <a:cxnSpLocks noChangeAspect="1"/>
          </p:cNvCxnSpPr>
          <p:nvPr/>
        </p:nvCxnSpPr>
        <p:spPr>
          <a:xfrm>
            <a:off x="8199653" y="23253"/>
            <a:ext cx="947985" cy="877824"/>
          </a:xfrm>
          <a:prstGeom prst="line">
            <a:avLst/>
          </a:prstGeom>
          <a:ln w="69850" cap="sq">
            <a:solidFill>
              <a:srgbClr val="557FBB"/>
            </a:solidFill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ChangeAspect="1"/>
          </p:cNvCxnSpPr>
          <p:nvPr/>
        </p:nvCxnSpPr>
        <p:spPr>
          <a:xfrm>
            <a:off x="7805394" y="23254"/>
            <a:ext cx="1341781" cy="1234440"/>
          </a:xfrm>
          <a:prstGeom prst="line">
            <a:avLst/>
          </a:prstGeom>
          <a:ln w="69850" cap="sq">
            <a:solidFill>
              <a:srgbClr val="F78F6C"/>
            </a:solidFill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ChangeAspect="1"/>
          </p:cNvCxnSpPr>
          <p:nvPr/>
        </p:nvCxnSpPr>
        <p:spPr>
          <a:xfrm>
            <a:off x="7434604" y="10896"/>
            <a:ext cx="1720172" cy="1600200"/>
          </a:xfrm>
          <a:prstGeom prst="line">
            <a:avLst/>
          </a:prstGeom>
          <a:ln w="69850" cap="flat">
            <a:solidFill>
              <a:srgbClr val="897EA9"/>
            </a:solidFill>
            <a:bevel/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68" r:id="rId13"/>
    <p:sldLayoutId id="2147483769" r:id="rId14"/>
    <p:sldLayoutId id="2147483770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41F49A-D22D-4314-9C06-2B019FBBF737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8A3057-A3A2-4B95-8E14-888B935E6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1AC9B-1248-41CB-ABB2-23982F18A4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FD4AB-CA67-4F43-9C98-00E777D7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8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77025-8A8F-416E-8B60-2C045CA6AC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26DF-CA29-4D26-A2AA-34D799C5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hyperlink" Target="https://www.globalautomakers.org/" TargetMode="External"/><Relationship Id="rId21" Type="http://schemas.openxmlformats.org/officeDocument/2006/relationships/image" Target="../media/image20.jpeg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jpe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2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hyperlink" Target="http://newsroom.aaa.com/advocacy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g"/><Relationship Id="rId9" Type="http://schemas.openxmlformats.org/officeDocument/2006/relationships/image" Target="../media/image8.gif"/><Relationship Id="rId14" Type="http://schemas.openxmlformats.org/officeDocument/2006/relationships/image" Target="../media/image13.png"/><Relationship Id="rId2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28" y="457200"/>
            <a:ext cx="2125145" cy="272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365313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/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Deborah A.P. Hersman</a:t>
            </a:r>
          </a:p>
          <a:p>
            <a:pPr marL="342900" indent="-342900" algn="ctr"/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President &amp; CEO</a:t>
            </a:r>
          </a:p>
          <a:p>
            <a:pPr marL="342900" indent="-342900" algn="ctr"/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National Safety Council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864100"/>
            <a:ext cx="3530600" cy="1993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73" y="2009288"/>
            <a:ext cx="4829418" cy="4218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7541" y="134472"/>
            <a:ext cx="71672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Just 3 Existing Technologies </a:t>
            </a:r>
          </a:p>
          <a:p>
            <a:r>
              <a:rPr lang="en-US" sz="4400" b="1" dirty="0" smtClean="0"/>
              <a:t>Can Save 10,000 Lives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04438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 Times A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4" y="575732"/>
            <a:ext cx="6369693" cy="435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6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891" r="1"/>
          <a:stretch/>
        </p:blipFill>
        <p:spPr>
          <a:xfrm>
            <a:off x="301978" y="1260040"/>
            <a:ext cx="8243712" cy="4800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5912" y="6151897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Source: Highway Loss Data Institute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9646" y="-101588"/>
            <a:ext cx="76860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Registered vehicles with electronic stability control</a:t>
            </a:r>
          </a:p>
          <a:p>
            <a:r>
              <a:rPr lang="en-US" sz="2400" dirty="0" smtClean="0"/>
              <a:t>By calendar year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71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17510"/>
            <a:ext cx="8382000" cy="4238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489" y="871927"/>
            <a:ext cx="8548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The Levels of Autonomous Vehicles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656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64" y="705612"/>
            <a:ext cx="5672038" cy="1143000"/>
          </a:xfrm>
        </p:spPr>
        <p:txBody>
          <a:bodyPr/>
          <a:lstStyle/>
          <a:p>
            <a:r>
              <a:rPr lang="en-US" b="1" dirty="0" smtClean="0"/>
              <a:t>How We Get to ZERO: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111" y="1834557"/>
            <a:ext cx="7371645" cy="3355537"/>
          </a:xfrm>
        </p:spPr>
        <p:txBody>
          <a:bodyPr/>
          <a:lstStyle/>
          <a:p>
            <a:r>
              <a:rPr lang="en-US" sz="4300" dirty="0" smtClean="0"/>
              <a:t>Double Down on What Works</a:t>
            </a:r>
          </a:p>
          <a:p>
            <a:r>
              <a:rPr lang="en-US" sz="4300" dirty="0" smtClean="0"/>
              <a:t>Accelerate Technology </a:t>
            </a:r>
          </a:p>
          <a:p>
            <a:r>
              <a:rPr lang="en-US" sz="4300" b="1" dirty="0" smtClean="0">
                <a:solidFill>
                  <a:srgbClr val="004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Culture – </a:t>
            </a:r>
          </a:p>
          <a:p>
            <a:pPr marL="0" indent="0">
              <a:buNone/>
            </a:pPr>
            <a:r>
              <a:rPr lang="en-US" sz="4300" b="1" dirty="0">
                <a:solidFill>
                  <a:srgbClr val="004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300" b="1" dirty="0" smtClean="0">
                <a:solidFill>
                  <a:srgbClr val="004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Safe Systems Approach </a:t>
            </a:r>
            <a:endParaRPr lang="en-US" sz="4300" b="1" dirty="0">
              <a:solidFill>
                <a:srgbClr val="004F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01631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174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97958"/>
            <a:ext cx="9107821" cy="5367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540" y="519192"/>
            <a:ext cx="7483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Safer Infrastructure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2269992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94" y="265346"/>
            <a:ext cx="8168538" cy="11430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Fatality Risk Goes Up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Over 25 MPH</a:t>
            </a:r>
            <a:endParaRPr lang="en-US" b="1" dirty="0">
              <a:latin typeface="+mn-lt"/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8" y="1720201"/>
            <a:ext cx="75247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5899" y="4843710"/>
            <a:ext cx="48417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B6B8B9"/>
                </a:solidFill>
                <a:latin typeface="Lato"/>
              </a:rPr>
              <a:t>Image: Seattle Department of Transportation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687833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219" y="3454456"/>
            <a:ext cx="5672038" cy="1143000"/>
          </a:xfrm>
        </p:spPr>
        <p:txBody>
          <a:bodyPr/>
          <a:lstStyle/>
          <a:p>
            <a:r>
              <a:rPr lang="en-US" sz="28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Brandye</a:t>
            </a:r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Hendrickson</a:t>
            </a:r>
            <a:b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Acting Administrator </a:t>
            </a:r>
            <a:b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Federal Highway Administration </a:t>
            </a:r>
            <a:endParaRPr lang="en-US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64" y="625901"/>
            <a:ext cx="2073147" cy="2591434"/>
          </a:xfrm>
        </p:spPr>
      </p:pic>
    </p:spTree>
    <p:extLst>
      <p:ext uri="{BB962C8B-B14F-4D97-AF65-F5344CB8AC3E}">
        <p14:creationId xmlns:p14="http://schemas.microsoft.com/office/powerpoint/2010/main" val="420444651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8321" y="4889721"/>
            <a:ext cx="3492285" cy="19831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5" y="4041121"/>
            <a:ext cx="2079850" cy="11699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15680" y="6138799"/>
            <a:ext cx="5998464" cy="243840"/>
          </a:xfrm>
        </p:spPr>
        <p:txBody>
          <a:bodyPr/>
          <a:lstStyle/>
          <a:p>
            <a:fld id="{6F791541-386C-F541-92E0-25F500DE0D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731157" y="1364"/>
            <a:ext cx="10751601" cy="781747"/>
          </a:xfrm>
        </p:spPr>
        <p:txBody>
          <a:bodyPr/>
          <a:lstStyle/>
          <a:p>
            <a:pPr algn="ctr"/>
            <a:r>
              <a:rPr lang="en-US" b="1" dirty="0" smtClean="0"/>
              <a:t>Steering Group Members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pic>
        <p:nvPicPr>
          <p:cNvPr id="7" name="Picture 2" descr="https://upload.wikimedia.org/wikipedia/commons/thumb/6/68/National_Safety_Council.svg/2000px-National_Safety_Counci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115" y="874033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h3.ggpht.com/pnf5CAEZqX3VN9dH71hgnsp_twYyIHDfOwOBFly1pIo7nn0tEf08YNcH-K2jSm_z_2U=w1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85" y="3054845"/>
            <a:ext cx="9143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sp.www.transportation.org/_layouts/15/images/AASHTOPublicFacing/aashto_footer_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14" y="3293669"/>
            <a:ext cx="2205720" cy="4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mtac.us/wp-content/uploads/2015/05/cvsa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511" y="2968405"/>
            <a:ext cx="136561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www.brandsoftheworld.com/sites/default/files/styles/logo-thumbnail/public/032011/department_of_transportation.png?itok=SbsCg-A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00" y="858078"/>
            <a:ext cx="1117796" cy="111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s://upload.wikimedia.org/wikipedia/commons/thumb/6/6c/FHWA_logo.svg/2000px-FHWA_logo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34" y="2169640"/>
            <a:ext cx="2057784" cy="36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GHS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49" y="3822704"/>
            <a:ext cx="1268896" cy="12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Advocates for Highway and Auto Safet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09" y="3167664"/>
            <a:ext cx="1661810" cy="6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https://upload.wikimedia.org/wikipedia/en/c/c0/IACP_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868" y="3904788"/>
            <a:ext cx="89458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http://www.iihs.org/media/ccde921b-7fdd-4452-b581-cd9c71c9b162/y0xR3A/NewsImages/IIHS-feature-new-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85" y="4025012"/>
            <a:ext cx="13716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Nova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29" y="4186805"/>
            <a:ext cx="2367845" cy="30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2" descr="http://mediakits.theygsgroup.com/ite-2016/sites/ite-2016/files/itelogo_blue_hires_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6" y="5425417"/>
            <a:ext cx="1371600" cy="52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4" descr="http://www.madd.org/assets/images/icons/thisisatest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57" y="5211037"/>
            <a:ext cx="1596260" cy="82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8" descr="https://pbs.twimg.com/profile_images/1525317315/Copy_of_NACTOLogo_RGB_ForScreenOnly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66" y="4965729"/>
            <a:ext cx="1031603" cy="102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0" descr="https://nosorh.org/wp-content/uploads/2014/11/NASEMSO-Logo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15" y="4938586"/>
            <a:ext cx="1031601" cy="121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2" descr="http://www.nhtsa.gov/staticfiles/nhtsaassets/imgnew/nhtsa_logo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21" y="1924332"/>
            <a:ext cx="1585038" cy="10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4" descr="https://scontent-lga3-1.xx.fbcdn.net/v/t1.0-9/12418090_1504077333227951_87631741721288990_n.jpg?oh=0db5fdb3a3c5f0a8393e3dafbaed94c5&amp;oe=58A41B0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95" y="5006670"/>
            <a:ext cx="967842" cy="9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64" y="1978431"/>
            <a:ext cx="1974327" cy="1000326"/>
          </a:xfrm>
          <a:prstGeom prst="rect">
            <a:avLst/>
          </a:prstGeom>
        </p:spPr>
      </p:pic>
      <p:pic>
        <p:nvPicPr>
          <p:cNvPr id="2" name="Picture 1">
            <a:hlinkClick r:id="rId23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9" y="3043002"/>
            <a:ext cx="1663700" cy="9082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79" y="4965729"/>
            <a:ext cx="1247865" cy="11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659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97" y="274638"/>
            <a:ext cx="5534605" cy="4525963"/>
          </a:xfrm>
        </p:spPr>
      </p:pic>
    </p:spTree>
    <p:extLst>
      <p:ext uri="{BB962C8B-B14F-4D97-AF65-F5344CB8AC3E}">
        <p14:creationId xmlns:p14="http://schemas.microsoft.com/office/powerpoint/2010/main" val="396345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2308241">
            <a:off x="2242848" y="3448925"/>
            <a:ext cx="143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Coalition</a:t>
            </a:r>
          </a:p>
        </p:txBody>
      </p:sp>
      <p:sp>
        <p:nvSpPr>
          <p:cNvPr id="11" name="TextBox 10"/>
          <p:cNvSpPr txBox="1"/>
          <p:nvPr/>
        </p:nvSpPr>
        <p:spPr>
          <a:xfrm rot="2349141">
            <a:off x="3871393" y="3462703"/>
            <a:ext cx="143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5207" y="125975"/>
            <a:ext cx="4767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How RTZ is working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34254251"/>
              </p:ext>
            </p:extLst>
          </p:nvPr>
        </p:nvGraphicFramePr>
        <p:xfrm>
          <a:off x="1885207" y="991227"/>
          <a:ext cx="5410289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4237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64" y="705612"/>
            <a:ext cx="5672038" cy="1143000"/>
          </a:xfrm>
        </p:spPr>
        <p:txBody>
          <a:bodyPr/>
          <a:lstStyle/>
          <a:p>
            <a:r>
              <a:rPr lang="en-US" b="1" dirty="0" smtClean="0"/>
              <a:t>How We Get to ZERO: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111" y="2029234"/>
            <a:ext cx="7371645" cy="3355537"/>
          </a:xfrm>
        </p:spPr>
        <p:txBody>
          <a:bodyPr/>
          <a:lstStyle/>
          <a:p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Down on What Works</a:t>
            </a:r>
          </a:p>
          <a:p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Accelerate Technology </a:t>
            </a:r>
          </a:p>
          <a:p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Culture </a:t>
            </a: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230926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eatbelts work and we've got pro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09" y="228599"/>
            <a:ext cx="5822575" cy="58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3954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864100"/>
            <a:ext cx="3530600" cy="1993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860482"/>
            <a:ext cx="7522247" cy="5169730"/>
          </a:xfrm>
        </p:spPr>
      </p:pic>
      <p:sp>
        <p:nvSpPr>
          <p:cNvPr id="2" name="TextBox 1"/>
          <p:cNvSpPr txBox="1"/>
          <p:nvPr/>
        </p:nvSpPr>
        <p:spPr>
          <a:xfrm>
            <a:off x="4510423" y="6254044"/>
            <a:ext cx="367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Vision </a:t>
            </a:r>
            <a:r>
              <a:rPr lang="en-US" b="1" smtClean="0"/>
              <a:t>Zero Network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502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864100"/>
            <a:ext cx="3530600" cy="1993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 descr="Alcohol: Canada 34%, United States 31%, New Zealand 31%, Australia 30%, Slovenia 30%, France 29%, Belgium 25%, Finland 22%, Sweden 19%, Netherlands 19%. Speed: Finland 42%, Denmark 40%, Slovenia 39%, Germany 35%, Australia 33%, New Zealand 33%, Netherlands 30%, United States 29%, Austria 28%, Switzlerand 26%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980" y="1682496"/>
            <a:ext cx="4558309" cy="4634328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1615440" y="486648"/>
            <a:ext cx="7269242" cy="9574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500"/>
              </a:lnSpc>
              <a:spcAft>
                <a:spcPts val="0"/>
              </a:spcAft>
            </a:pPr>
            <a:r>
              <a:rPr lang="en-US" sz="4400" dirty="0" smtClean="0">
                <a:solidFill>
                  <a:srgbClr val="5D4D8A"/>
                </a:solidFill>
                <a:effectLst/>
              </a:rPr>
              <a:t>Alcohol</a:t>
            </a:r>
            <a:r>
              <a:rPr lang="en-US" sz="3200" dirty="0" smtClean="0">
                <a:solidFill>
                  <a:srgbClr val="5D4D8A"/>
                </a:solidFill>
                <a:effectLst/>
              </a:rPr>
              <a:t> </a:t>
            </a:r>
            <a:r>
              <a:rPr lang="en-US" sz="3200" dirty="0">
                <a:solidFill>
                  <a:srgbClr val="5D4D8A"/>
                </a:solidFill>
                <a:effectLst/>
              </a:rPr>
              <a:t>was involved in </a:t>
            </a:r>
            <a:r>
              <a:rPr lang="en-US" sz="4400" dirty="0" smtClean="0">
                <a:solidFill>
                  <a:srgbClr val="5D4D8A"/>
                </a:solidFill>
                <a:effectLst/>
              </a:rPr>
              <a:t>31%</a:t>
            </a:r>
            <a:r>
              <a:rPr lang="en-US" sz="3200" dirty="0" smtClean="0">
                <a:solidFill>
                  <a:srgbClr val="5D4D8A"/>
                </a:solidFill>
                <a:effectLst/>
              </a:rPr>
              <a:t> </a:t>
            </a:r>
            <a:r>
              <a:rPr lang="en-US" sz="3200" dirty="0">
                <a:solidFill>
                  <a:srgbClr val="5D4D8A"/>
                </a:solidFill>
                <a:effectLst/>
              </a:rPr>
              <a:t>of </a:t>
            </a:r>
            <a:endParaRPr lang="en-US" sz="3200" dirty="0" smtClean="0">
              <a:solidFill>
                <a:srgbClr val="5D4D8A"/>
              </a:solidFill>
              <a:effectLst/>
            </a:endParaRPr>
          </a:p>
          <a:p>
            <a:pPr algn="l" fontAlgn="auto">
              <a:lnSpc>
                <a:spcPts val="25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5D4D8A"/>
                </a:solidFill>
                <a:effectLst/>
              </a:rPr>
              <a:t>U.S</a:t>
            </a:r>
            <a:r>
              <a:rPr lang="en-US" sz="3200" dirty="0">
                <a:solidFill>
                  <a:srgbClr val="5D4D8A"/>
                </a:solidFill>
                <a:effectLst/>
              </a:rPr>
              <a:t>. motor vehicle crash </a:t>
            </a:r>
            <a:r>
              <a:rPr lang="en-US" sz="3200" dirty="0" smtClean="0">
                <a:solidFill>
                  <a:srgbClr val="5D4D8A"/>
                </a:solidFill>
                <a:effectLst/>
              </a:rPr>
              <a:t>deaths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04" y="486648"/>
            <a:ext cx="510052" cy="78377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39468" y="419879"/>
            <a:ext cx="853429" cy="917310"/>
          </a:xfrm>
          <a:prstGeom prst="roundRect">
            <a:avLst/>
          </a:prstGeom>
          <a:noFill/>
          <a:ln w="57150">
            <a:solidFill>
              <a:srgbClr val="5D4D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5501855" y="2555290"/>
            <a:ext cx="3173783" cy="13441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en-US" sz="8000" dirty="0" smtClean="0">
                <a:solidFill>
                  <a:srgbClr val="1C75BC"/>
                </a:solidFill>
                <a:effectLst/>
              </a:rPr>
              <a:t>10,197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5542508" y="3734423"/>
            <a:ext cx="2448250" cy="7640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500"/>
              </a:lnSpc>
              <a:spcAft>
                <a:spcPts val="0"/>
              </a:spcAft>
            </a:pPr>
            <a:r>
              <a:rPr lang="en-US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84D3EB"/>
                </a:solidFill>
                <a:effectLst/>
              </a:rPr>
              <a:t>Deaths in United States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6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64" y="705612"/>
            <a:ext cx="5672038" cy="1143000"/>
          </a:xfrm>
        </p:spPr>
        <p:txBody>
          <a:bodyPr/>
          <a:lstStyle/>
          <a:p>
            <a:r>
              <a:rPr lang="en-US" b="1" dirty="0" smtClean="0"/>
              <a:t>How We Get to ZERO: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111" y="2029234"/>
            <a:ext cx="7371645" cy="3355537"/>
          </a:xfrm>
        </p:spPr>
        <p:txBody>
          <a:bodyPr/>
          <a:lstStyle/>
          <a:p>
            <a:r>
              <a:rPr lang="en-US" sz="4300" dirty="0" smtClean="0"/>
              <a:t>Double Down on What Works</a:t>
            </a:r>
          </a:p>
          <a:p>
            <a:r>
              <a:rPr lang="en-US" sz="4300" b="1" dirty="0" smtClean="0">
                <a:solidFill>
                  <a:srgbClr val="004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Accelerate Technology </a:t>
            </a:r>
          </a:p>
          <a:p>
            <a:r>
              <a:rPr lang="en-US" sz="4300" dirty="0" smtClean="0"/>
              <a:t>Change Culture 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239574070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c 15 2016 DA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c 15 2016 DAPH" id="{37ACAA2A-B6B3-4A6C-9821-02E6E3FBEDCD}" vid="{C373A743-2E7D-43BF-BCAC-9D91496AE27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c 15 2016 DAPH" id="{37ACAA2A-B6B3-4A6C-9821-02E6E3FBEDCD}" vid="{37622428-AA73-4FF4-885A-985C90E10103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c 15 2016 DAPH" id="{37ACAA2A-B6B3-4A6C-9821-02E6E3FBEDCD}" vid="{56E5FE51-D33D-453B-B688-5EDA5955DFB9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c 15 2016 DAPH" id="{37ACAA2A-B6B3-4A6C-9821-02E6E3FBEDCD}" vid="{10038274-4F60-47CB-87FE-960E172FCB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fographicDocument" ma:contentTypeID="0x010100FFB43682ABBC854F8797EFF07C6E2BC0005E423E182CD73A4C9A92522598F6A644" ma:contentTypeVersion="33" ma:contentTypeDescription="" ma:contentTypeScope="" ma:versionID="387df9ea3150aa38553feb10d048a79a">
  <xsd:schema xmlns:xsd="http://www.w3.org/2001/XMLSchema" xmlns:xs="http://www.w3.org/2001/XMLSchema" xmlns:p="http://schemas.microsoft.com/office/2006/metadata/properties" xmlns:ns1="b35a27d7-1396-409e-8fc2-873a3cc5d79b" xmlns:ns3="http://schemas.microsoft.com/sharepoint/v3/fields" targetNamespace="http://schemas.microsoft.com/office/2006/metadata/properties" ma:root="true" ma:fieldsID="759a85db1fe60489f99ad8bac7df3115" ns1:_="" ns3:_="">
    <xsd:import namespace="b35a27d7-1396-409e-8fc2-873a3cc5d79b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ContentAuthor" minOccurs="0"/>
                <xsd:element ref="ns1:SubHeadline1" minOccurs="0"/>
                <xsd:element ref="ns1:nscDescription" minOccurs="0"/>
                <xsd:element ref="ns1:LaunchDate"/>
                <xsd:element ref="ns1:Document_x0020_Date" minOccurs="0"/>
                <xsd:element ref="ns1:ExpirationDate"/>
                <xsd:element ref="ns1:Preview_x0020_Image" minOccurs="0"/>
                <xsd:element ref="ns1:Publication" minOccurs="0"/>
                <xsd:element ref="ns1:CTA_x0020_Text" minOccurs="0"/>
                <xsd:element ref="ns1:Destination_x0020_URL" minOccurs="0"/>
                <xsd:element ref="ns1:CTA_x0020_LinkType" minOccurs="0"/>
                <xsd:element ref="ns1:BulletSet1" minOccurs="0"/>
                <xsd:element ref="ns3:wic_System_Copyright" minOccurs="0"/>
                <xsd:element ref="ns1:TaxCatchAll" minOccurs="0"/>
                <xsd:element ref="ns1:i5013cc543cb4191806f0ebb65c7ab1c" minOccurs="0"/>
                <xsd:element ref="ns1:pffc795a1d454bd58a32634e2f45c3e9" minOccurs="0"/>
                <xsd:element ref="ns1:TaxCatchAllLabel" minOccurs="0"/>
                <xsd:element ref="ns1:TaxKeywordTaxHTField" minOccurs="0"/>
                <xsd:element ref="ns1:jac045112f9b45ec8df8bef00c629050" minOccurs="0"/>
                <xsd:element ref="ns1:Membershi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a27d7-1396-409e-8fc2-873a3cc5d79b" elementFormDefault="qualified">
    <xsd:import namespace="http://schemas.microsoft.com/office/2006/documentManagement/types"/>
    <xsd:import namespace="http://schemas.microsoft.com/office/infopath/2007/PartnerControls"/>
    <xsd:element name="ContentAuthor" ma:index="0" nillable="true" ma:displayName="Content Author" ma:internalName="ContentAuthor">
      <xsd:simpleType>
        <xsd:restriction base="dms:Text">
          <xsd:maxLength value="255"/>
        </xsd:restriction>
      </xsd:simpleType>
    </xsd:element>
    <xsd:element name="SubHeadline1" ma:index="3" nillable="true" ma:displayName="SubHeadline" ma:internalName="SubHeadline1">
      <xsd:simpleType>
        <xsd:restriction base="dms:Unknown"/>
      </xsd:simpleType>
    </xsd:element>
    <xsd:element name="nscDescription" ma:index="4" nillable="true" ma:displayName="Descriptions" ma:internalName="nscDescription">
      <xsd:simpleType>
        <xsd:restriction base="dms:Unknown"/>
      </xsd:simpleType>
    </xsd:element>
    <xsd:element name="LaunchDate" ma:index="5" ma:displayName="Launch Date" ma:format="DateOnly" ma:internalName="LaunchDate">
      <xsd:simpleType>
        <xsd:restriction base="dms:DateTime"/>
      </xsd:simpleType>
    </xsd:element>
    <xsd:element name="Document_x0020_Date" ma:index="6" nillable="true" ma:displayName="Document Date" ma:default="[today]" ma:format="DateOnly" ma:internalName="Document_x0020_Date">
      <xsd:simpleType>
        <xsd:restriction base="dms:DateTime"/>
      </xsd:simpleType>
    </xsd:element>
    <xsd:element name="ExpirationDate" ma:index="7" ma:displayName="ExpirationDate" ma:format="DateOnly" ma:internalName="ExpirationDate">
      <xsd:simpleType>
        <xsd:restriction base="dms:DateTime"/>
      </xsd:simpleType>
    </xsd:element>
    <xsd:element name="Preview_x0020_Image" ma:index="9" nillable="true" ma:displayName="Preview Image" ma:internalName="Preview_x0020_Image" ma:readOnly="false">
      <xsd:simpleType>
        <xsd:restriction base="dms:Unknown"/>
      </xsd:simpleType>
    </xsd:element>
    <xsd:element name="Publication" ma:index="10" nillable="true" ma:displayName="Publication" ma:internalName="Publication">
      <xsd:simpleType>
        <xsd:restriction base="dms:Text">
          <xsd:maxLength value="255"/>
        </xsd:restriction>
      </xsd:simpleType>
    </xsd:element>
    <xsd:element name="CTA_x0020_Text" ma:index="11" nillable="true" ma:displayName="CTA Text" ma:internalName="CTA_x0020_Text">
      <xsd:simpleType>
        <xsd:restriction base="dms:Text">
          <xsd:maxLength value="20"/>
        </xsd:restriction>
      </xsd:simpleType>
    </xsd:element>
    <xsd:element name="Destination_x0020_URL" ma:index="12" nillable="true" ma:displayName="Destination URL" ma:format="Hyperlink" ma:internalName="Destination_x0020_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TA_x0020_LinkType" ma:index="13" nillable="true" ma:displayName="CTA LinkType" ma:default="Open in same window" ma:format="RadioButtons" ma:internalName="CTA_x0020_LinkType">
      <xsd:simpleType>
        <xsd:restriction base="dms:Choice">
          <xsd:enumeration value="Open in same window"/>
          <xsd:enumeration value="Open in new window"/>
        </xsd:restriction>
      </xsd:simpleType>
    </xsd:element>
    <xsd:element name="BulletSet1" ma:index="16" nillable="true" ma:displayName="Bullet Set1" ma:internalName="BulletSet1">
      <xsd:simpleType>
        <xsd:restriction base="dms:Unknown"/>
      </xsd:simpleType>
    </xsd:element>
    <xsd:element name="TaxCatchAll" ma:index="19" nillable="true" ma:displayName="Taxonomy Catch All Column" ma:hidden="true" ma:list="{9c8e5353-3816-46fe-94d4-6ace37e6d7a7}" ma:internalName="TaxCatchAll" ma:showField="CatchAllData" ma:web="b35a27d7-1396-409e-8fc2-873a3cc5d7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5013cc543cb4191806f0ebb65c7ab1c" ma:index="22" nillable="true" ma:taxonomy="true" ma:internalName="i5013cc543cb4191806f0ebb65c7ab1c" ma:taxonomyFieldName="Topic" ma:displayName="Topic" ma:default="" ma:fieldId="{25013cc5-43cb-4191-806f-0ebb65c7ab1c}" ma:taxonomyMulti="true" ma:sspId="1f17f519-9b20-4ccb-881f-8db445a03a3d" ma:termSetId="c53e90aa-3e63-4332-afa8-bdb26bbd734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fc795a1d454bd58a32634e2f45c3e9" ma:index="24" ma:taxonomy="true" ma:internalName="pffc795a1d454bd58a32634e2f45c3e9" ma:taxonomyFieldName="Document_x0020_Type" ma:displayName="Document Type" ma:readOnly="false" ma:default="" ma:fieldId="{9ffc795a-1d45-4bd5-8a32-634e2f45c3e9}" ma:taxonomyMulti="true" ma:sspId="1f17f519-9b20-4ccb-881f-8db445a03a3d" ma:termSetId="50aae46d-0de5-40b4-95ad-db57947ff97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5" nillable="true" ma:displayName="Taxonomy Catch All Column1" ma:hidden="true" ma:list="{9c8e5353-3816-46fe-94d4-6ace37e6d7a7}" ma:internalName="TaxCatchAllLabel" ma:readOnly="true" ma:showField="CatchAllDataLabel" ma:web="b35a27d7-1396-409e-8fc2-873a3cc5d7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8" ma:taxonomy="true" ma:internalName="TaxKeywordTaxHTField" ma:taxonomyFieldName="TaxKeyword" ma:displayName="Enterprise Keywords" ma:fieldId="{23f27201-bee3-471e-b2e7-b64fd8b7ca38}" ma:taxonomyMulti="true" ma:sspId="7cbe96f4-19d9-4ba1-b99e-d0d61778c09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jac045112f9b45ec8df8bef00c629050" ma:index="29" nillable="true" ma:taxonomy="true" ma:internalName="jac045112f9b45ec8df8bef00c629050" ma:taxonomyFieldName="Departments" ma:displayName="Departments" ma:default="" ma:fieldId="{3ac04511-2f9b-45ec-8df8-bef00c629050}" ma:taxonomyMulti="true" ma:sspId="1f17f519-9b20-4ccb-881f-8db445a03a3d" ma:termSetId="1b61d99c-7899-49fb-8c90-bc92c9126c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mberships" ma:index="32" nillable="true" ma:displayName="Memberships" ma:default="Public" ma:format="Dropdown" ma:internalName="Memberships">
      <xsd:simpleType>
        <xsd:restriction base="dms:Choice">
          <xsd:enumeration value="Public"/>
          <xsd:enumeration value="Membership Level1"/>
          <xsd:enumeration value="Membership Level2"/>
          <xsd:enumeration value="Membership Level3"/>
          <xsd:enumeration value="Membership Level4"/>
          <xsd:enumeration value="Membership Level5"/>
          <xsd:enumeration value="Student"/>
          <xsd:enumeration value="Community Service"/>
          <xsd:enumeration value="NSC Members"/>
          <xsd:enumeration value="NSC Chapters"/>
          <xsd:enumeration value="Faculty"/>
          <xsd:enumeration value="First Aid &amp; CPR Instructor"/>
          <xsd:enumeration value="Training Center"/>
          <xsd:enumeration value="DDC Instructor"/>
          <xsd:enumeration value="JSE Joiner"/>
          <xsd:enumeration value="ASA"/>
          <xsd:enumeration value="MSC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7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axOccurs="1" ma:index="2" ma:displayName="HeadLine"/>
        <xsd:element ref="dc:subject" minOccurs="0" maxOccurs="1"/>
        <xsd:element ref="dc:description" minOccurs="0" maxOccurs="1" ma:index="1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ation xmlns="b35a27d7-1396-409e-8fc2-873a3cc5d79b" xsi:nil="true"/>
    <TaxKeywordTaxHTField xmlns="b35a27d7-1396-409e-8fc2-873a3cc5d7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rtz</TermName>
          <TermId xmlns="http://schemas.microsoft.com/office/infopath/2007/PartnerControls">54d337f7-e54d-4d3a-a432-5a3dfcc9035d</TermId>
        </TermInfo>
      </Terms>
    </TaxKeywordTaxHTField>
    <CTA_x0020_LinkType xmlns="b35a27d7-1396-409e-8fc2-873a3cc5d79b">Open in same window</CTA_x0020_LinkType>
    <SubHeadline1 xmlns="b35a27d7-1396-409e-8fc2-873a3cc5d79b" xsi:nil="true"/>
    <pffc795a1d454bd58a32634e2f45c3e9 xmlns="b35a27d7-1396-409e-8fc2-873a3cc5d7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Educational</TermName>
          <TermId xmlns="http://schemas.microsoft.com/office/infopath/2007/PartnerControls">2ccee355-b2dd-4a32-acde-0a8b816bffd5</TermId>
        </TermInfo>
      </Terms>
    </pffc795a1d454bd58a32634e2f45c3e9>
    <Destination_x0020_URL xmlns="b35a27d7-1396-409e-8fc2-873a3cc5d79b">
      <Url xsi:nil="true"/>
      <Description xsi:nil="true"/>
    </Destination_x0020_URL>
    <ContentAuthor xmlns="b35a27d7-1396-409e-8fc2-873a3cc5d79b" xsi:nil="true"/>
    <nscDescription xmlns="b35a27d7-1396-409e-8fc2-873a3cc5d79b" xsi:nil="true"/>
    <CTA_x0020_Text xmlns="b35a27d7-1396-409e-8fc2-873a3cc5d79b" xsi:nil="true"/>
    <ExpirationDate xmlns="b35a27d7-1396-409e-8fc2-873a3cc5d79b">2099-06-21T05:00:00+00:00</ExpirationDate>
    <BulletSet1 xmlns="b35a27d7-1396-409e-8fc2-873a3cc5d79b" xsi:nil="true"/>
    <wic_System_Copyright xmlns="http://schemas.microsoft.com/sharepoint/v3/fields" xsi:nil="true"/>
    <Memberships xmlns="b35a27d7-1396-409e-8fc2-873a3cc5d79b">Public</Memberships>
    <TaxCatchAll xmlns="b35a27d7-1396-409e-8fc2-873a3cc5d79b">
      <Value>7444</Value>
      <Value>111</Value>
    </TaxCatchAll>
    <LaunchDate xmlns="b35a27d7-1396-409e-8fc2-873a3cc5d79b">2017-12-21T06:00:00+00:00</LaunchDate>
    <Document_x0020_Date xmlns="b35a27d7-1396-409e-8fc2-873a3cc5d79b">2017-12-21T06:00:00+00:00</Document_x0020_Date>
    <Preview_x0020_Image xmlns="b35a27d7-1396-409e-8fc2-873a3cc5d79b" xsi:nil="true"/>
    <i5013cc543cb4191806f0ebb65c7ab1c xmlns="b35a27d7-1396-409e-8fc2-873a3cc5d79b">
      <Terms xmlns="http://schemas.microsoft.com/office/infopath/2007/PartnerControls"/>
    </i5013cc543cb4191806f0ebb65c7ab1c>
    <jac045112f9b45ec8df8bef00c629050 xmlns="b35a27d7-1396-409e-8fc2-873a3cc5d79b">
      <Terms xmlns="http://schemas.microsoft.com/office/infopath/2007/PartnerControls"/>
    </jac045112f9b45ec8df8bef00c629050>
  </documentManagement>
</p:properties>
</file>

<file path=customXml/itemProps1.xml><?xml version="1.0" encoding="utf-8"?>
<ds:datastoreItem xmlns:ds="http://schemas.openxmlformats.org/officeDocument/2006/customXml" ds:itemID="{CB93EF46-8DBA-4AC0-A94D-A4999109EEBA}"/>
</file>

<file path=customXml/itemProps2.xml><?xml version="1.0" encoding="utf-8"?>
<ds:datastoreItem xmlns:ds="http://schemas.openxmlformats.org/officeDocument/2006/customXml" ds:itemID="{23EF17E9-0698-40CD-B425-9E7F6557A11A}"/>
</file>

<file path=customXml/itemProps3.xml><?xml version="1.0" encoding="utf-8"?>
<ds:datastoreItem xmlns:ds="http://schemas.openxmlformats.org/officeDocument/2006/customXml" ds:itemID="{F59CF395-F3D6-43D8-A0A1-62289CE6FA6A}"/>
</file>

<file path=docProps/app.xml><?xml version="1.0" encoding="utf-8"?>
<Properties xmlns="http://schemas.openxmlformats.org/officeDocument/2006/extended-properties" xmlns:vt="http://schemas.openxmlformats.org/officeDocument/2006/docPropsVTypes">
  <Template>Dec 15 2016 DAPH</Template>
  <TotalTime>4320</TotalTime>
  <Words>193</Words>
  <Application>Microsoft Office PowerPoint</Application>
  <PresentationFormat>On-screen Show (4:3)</PresentationFormat>
  <Paragraphs>47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Helvetica</vt:lpstr>
      <vt:lpstr>Lato</vt:lpstr>
      <vt:lpstr>Dec 15 2016 DAPH</vt:lpstr>
      <vt:lpstr>Custom Design</vt:lpstr>
      <vt:lpstr>1_Custom Design</vt:lpstr>
      <vt:lpstr>2_Custom Design</vt:lpstr>
      <vt:lpstr>PowerPoint Presentation</vt:lpstr>
      <vt:lpstr>Steering Group Members </vt:lpstr>
      <vt:lpstr>PowerPoint Presentation</vt:lpstr>
      <vt:lpstr>PowerPoint Presentation</vt:lpstr>
      <vt:lpstr>How We Get to ZERO: </vt:lpstr>
      <vt:lpstr>PowerPoint Presentation</vt:lpstr>
      <vt:lpstr>PowerPoint Presentation</vt:lpstr>
      <vt:lpstr>PowerPoint Presentation</vt:lpstr>
      <vt:lpstr>How We Get to ZERO: </vt:lpstr>
      <vt:lpstr>PowerPoint Presentation</vt:lpstr>
      <vt:lpstr>PowerPoint Presentation</vt:lpstr>
      <vt:lpstr>PowerPoint Presentation</vt:lpstr>
      <vt:lpstr>PowerPoint Presentation</vt:lpstr>
      <vt:lpstr>How We Get to ZERO: </vt:lpstr>
      <vt:lpstr>PowerPoint Presentation</vt:lpstr>
      <vt:lpstr>PowerPoint Presentation</vt:lpstr>
      <vt:lpstr>Fatality Risk Goes Up  Over 25 MPH</vt:lpstr>
      <vt:lpstr>Brandye Hendrickson Acting Administrator  Federal Highway Administration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Hersman welcome</dc:title>
  <dc:creator>Tatyana Warrick</dc:creator>
  <cp:keywords>rtz</cp:keywords>
  <dc:description/>
  <cp:lastModifiedBy>Susan Crotty</cp:lastModifiedBy>
  <cp:revision>121</cp:revision>
  <cp:lastPrinted>2017-01-23T20:58:00Z</cp:lastPrinted>
  <dcterms:created xsi:type="dcterms:W3CDTF">2016-12-15T03:41:58Z</dcterms:created>
  <dcterms:modified xsi:type="dcterms:W3CDTF">2017-12-12T05:31:43Z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0x010100FFB43682ABBC854F8797EFF07C6E2BC0005E423E182CD73A4C9A92522598F6A644</vt:lpwstr>
  </property>
  <property fmtid="{D5CDD505-2E9C-101B-9397-08002B2CF9AE}" pid="3" name="TaxKeyword">
    <vt:lpwstr>7444;#rtz|54d337f7-e54d-4d3a-a432-5a3dfcc9035d</vt:lpwstr>
  </property>
  <property fmtid="{D5CDD505-2E9C-101B-9397-08002B2CF9AE}" pid="4" name="Topic">
    <vt:lpwstr/>
  </property>
  <property fmtid="{D5CDD505-2E9C-101B-9397-08002B2CF9AE}" pid="5" name="Document Type">
    <vt:lpwstr>111;#Educational|2ccee355-b2dd-4a32-acde-0a8b816bffd5</vt:lpwstr>
  </property>
  <property fmtid="{D5CDD505-2E9C-101B-9397-08002B2CF9AE}" pid="6" name="Departments">
    <vt:lpwstr/>
  </property>
</Properties>
</file>