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5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theme/theme5.xml" ContentType="application/vnd.openxmlformats-officedocument.them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docProps/app.xml" ContentType="application/vnd.openxmlformats-officedocument.extended-properties+xml"/>
  <Override PartName="/ppt/revisionInfo.xml" ContentType="application/vnd.ms-powerpoint.revisioninfo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  <p:sldMasterId id="2147483661" r:id="rId5"/>
    <p:sldMasterId id="2147483664" r:id="rId6"/>
    <p:sldMasterId id="2147483674" r:id="rId7"/>
    <p:sldMasterId id="2147483684" r:id="rId8"/>
  </p:sldMasterIdLst>
  <p:notesMasterIdLst>
    <p:notesMasterId r:id="rId13"/>
  </p:notesMasterIdLst>
  <p:sldIdLst>
    <p:sldId id="369" r:id="rId9"/>
    <p:sldId id="336" r:id="rId10"/>
    <p:sldId id="261" r:id="rId11"/>
    <p:sldId id="368" r:id="rId12"/>
  </p:sldIdLst>
  <p:sldSz cx="9144000" cy="6858000" type="screen4x3"/>
  <p:notesSz cx="70104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(0 minutes)" id="{9136ABE7-290D-418F-B67C-72D9CD142C98}">
          <p14:sldIdLst>
            <p14:sldId id="369"/>
            <p14:sldId id="336"/>
            <p14:sldId id="261"/>
            <p14:sldId id="3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ybal, Marie (FHWA)" initials="RM(" lastIdx="9" clrIdx="0">
    <p:extLst>
      <p:ext uri="{19B8F6BF-5375-455C-9EA6-DF929625EA0E}">
        <p15:presenceInfo xmlns:p15="http://schemas.microsoft.com/office/powerpoint/2012/main" userId="S-1-5-21-982035342-1880134254-310265210-1277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7" autoAdjust="0"/>
    <p:restoredTop sz="73455" autoAdjust="0"/>
  </p:normalViewPr>
  <p:slideViewPr>
    <p:cSldViewPr>
      <p:cViewPr varScale="1">
        <p:scale>
          <a:sx n="45" d="100"/>
          <a:sy n="45" d="100"/>
        </p:scale>
        <p:origin x="20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8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r">
              <a:defRPr sz="1200"/>
            </a:lvl1pPr>
          </a:lstStyle>
          <a:p>
            <a:fld id="{1279C6FD-CF73-4EEC-9F7E-647818A6BEBC}" type="datetimeFigureOut">
              <a:rPr lang="en-US" smtClean="0"/>
              <a:pPr/>
              <a:t>12/11/2017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16" tIns="46808" rIns="93616" bIns="4680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51985"/>
            <a:ext cx="5608320" cy="4217670"/>
          </a:xfrm>
          <a:prstGeom prst="rect">
            <a:avLst/>
          </a:prstGeom>
        </p:spPr>
        <p:txBody>
          <a:bodyPr vert="horz" lIns="93616" tIns="46808" rIns="93616" bIns="468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r">
              <a:defRPr sz="1200"/>
            </a:lvl1pPr>
          </a:lstStyle>
          <a:p>
            <a:fld id="{E64E1CAE-94B4-4B08-8DD4-1486AF482A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 Brief History of the </a:t>
            </a:r>
            <a:r>
              <a:rPr lang="en-US" dirty="0" err="1"/>
              <a:t>PSCi</a:t>
            </a:r>
            <a:endParaRPr lang="en-US" dirty="0"/>
          </a:p>
          <a:p>
            <a:endParaRPr lang="en-US" dirty="0"/>
          </a:p>
          <a:p>
            <a:r>
              <a:rPr lang="en-US" dirty="0"/>
              <a:t>--Version 1.0 debuted in 2008</a:t>
            </a:r>
          </a:p>
          <a:p>
            <a:r>
              <a:rPr lang="en-US" dirty="0"/>
              <a:t>First nine “proven safety countermeasures.”</a:t>
            </a:r>
          </a:p>
          <a:p>
            <a:r>
              <a:rPr lang="en-US" dirty="0"/>
              <a:t>Envisioned as a means to boost systemic implementation.</a:t>
            </a:r>
          </a:p>
          <a:p>
            <a:r>
              <a:rPr lang="en-US" dirty="0"/>
              <a:t>Began tracking implementation progress.</a:t>
            </a:r>
          </a:p>
          <a:p>
            <a:endParaRPr lang="en-US" dirty="0"/>
          </a:p>
          <a:p>
            <a:r>
              <a:rPr lang="en-US" dirty="0"/>
              <a:t>--Version 2.0 released in 2012</a:t>
            </a:r>
          </a:p>
          <a:p>
            <a:r>
              <a:rPr lang="en-US" dirty="0"/>
              <a:t>Retained four of original nine.</a:t>
            </a:r>
          </a:p>
          <a:p>
            <a:r>
              <a:rPr lang="en-US" dirty="0"/>
              <a:t>Added five new countermeasures.</a:t>
            </a:r>
          </a:p>
          <a:p>
            <a:r>
              <a:rPr lang="en-US" dirty="0"/>
              <a:t>New progress tracking approach anchored to Focus State status and SHSP Emphasis Areas.</a:t>
            </a:r>
          </a:p>
          <a:p>
            <a:endParaRPr lang="en-US" dirty="0"/>
          </a:p>
          <a:p>
            <a:r>
              <a:rPr lang="en-US" dirty="0"/>
              <a:t>Steps to </a:t>
            </a:r>
            <a:r>
              <a:rPr lang="en-US" dirty="0" err="1"/>
              <a:t>PSCi</a:t>
            </a:r>
            <a:r>
              <a:rPr lang="en-US" dirty="0"/>
              <a:t> Version 3.0</a:t>
            </a:r>
          </a:p>
          <a:p>
            <a:r>
              <a:rPr lang="en-US" dirty="0"/>
              <a:t>--FHWA formed working groups to review the </a:t>
            </a:r>
            <a:r>
              <a:rPr lang="en-US" dirty="0" err="1"/>
              <a:t>PSCi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--First group evaluated the overall initiative.</a:t>
            </a:r>
          </a:p>
          <a:p>
            <a:r>
              <a:rPr lang="en-US" dirty="0"/>
              <a:t>Widely popular and has established a valued brand.</a:t>
            </a:r>
          </a:p>
          <a:p>
            <a:r>
              <a:rPr lang="en-US" dirty="0"/>
              <a:t>Consensus to continue the </a:t>
            </a:r>
            <a:r>
              <a:rPr lang="en-US" dirty="0" err="1"/>
              <a:t>PSCi</a:t>
            </a:r>
            <a:r>
              <a:rPr lang="en-US" dirty="0"/>
              <a:t> with minor tweaks.</a:t>
            </a:r>
          </a:p>
          <a:p>
            <a:endParaRPr lang="en-US" dirty="0"/>
          </a:p>
          <a:p>
            <a:r>
              <a:rPr lang="en-US" dirty="0"/>
              <a:t>--Second group vetted candidates for the update.</a:t>
            </a:r>
          </a:p>
          <a:p>
            <a:r>
              <a:rPr lang="en-US" dirty="0"/>
              <a:t>Identified and evaluated 31 candidate countermeasures and strategies.</a:t>
            </a:r>
          </a:p>
          <a:p>
            <a:endParaRPr lang="en-US" dirty="0"/>
          </a:p>
          <a:p>
            <a:r>
              <a:rPr lang="en-US" dirty="0"/>
              <a:t>In selecting the newest group of </a:t>
            </a:r>
            <a:r>
              <a:rPr lang="en-US" dirty="0" err="1"/>
              <a:t>PSCi’s</a:t>
            </a:r>
            <a:r>
              <a:rPr lang="en-US" dirty="0"/>
              <a:t> FHWA</a:t>
            </a:r>
            <a:r>
              <a:rPr lang="en-US" baseline="0" dirty="0"/>
              <a:t>’s Office of Safety Reaffirms a Data-Driven approach</a:t>
            </a:r>
          </a:p>
          <a:p>
            <a:endParaRPr lang="en-US" dirty="0"/>
          </a:p>
          <a:p>
            <a:r>
              <a:rPr lang="en-US" dirty="0"/>
              <a:t>FHWA will continue to support States and other safety partners’ efforts to:</a:t>
            </a:r>
          </a:p>
          <a:p>
            <a:r>
              <a:rPr lang="en-US" dirty="0"/>
              <a:t> Conduct appropriate analysis of quality safety data. </a:t>
            </a:r>
          </a:p>
          <a:p>
            <a:r>
              <a:rPr lang="en-US" dirty="0"/>
              <a:t> Use evidence-based framework for decision-making. </a:t>
            </a:r>
          </a:p>
          <a:p>
            <a:r>
              <a:rPr lang="en-US" dirty="0"/>
              <a:t> Use the CMF Clearinghouse to choose appropriate countermeasures.</a:t>
            </a:r>
          </a:p>
          <a:p>
            <a:r>
              <a:rPr lang="en-US" dirty="0"/>
              <a:t> Consider the proven safety countermeasures as viable options.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E1CAE-94B4-4B08-8DD4-1486AF482AB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687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E1CAE-94B4-4B08-8DD4-1486AF482AB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371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</a:t>
            </a:r>
            <a:r>
              <a:rPr lang="en-US" baseline="0" dirty="0"/>
              <a:t> are the technical leads from the Office of Safety for each of the program areas now represented in the Proven Safety Countermeasures family.</a:t>
            </a:r>
          </a:p>
          <a:p>
            <a:endParaRPr lang="en-US" baseline="0" dirty="0"/>
          </a:p>
          <a:p>
            <a:r>
              <a:rPr lang="en-US" baseline="0" dirty="0"/>
              <a:t>For Intersections: Jeff Shaw</a:t>
            </a:r>
          </a:p>
          <a:p>
            <a:endParaRPr lang="en-US" baseline="0" dirty="0"/>
          </a:p>
          <a:p>
            <a:r>
              <a:rPr lang="en-US" baseline="0" dirty="0"/>
              <a:t>For Roadway Departure: Menna Yassin and Cathy Satterfield</a:t>
            </a:r>
          </a:p>
          <a:p>
            <a:endParaRPr lang="en-US" baseline="0" dirty="0"/>
          </a:p>
          <a:p>
            <a:r>
              <a:rPr lang="en-US" baseline="0" dirty="0"/>
              <a:t>For Pedestrians and Bicycles: Tamara Redmon</a:t>
            </a:r>
          </a:p>
          <a:p>
            <a:endParaRPr lang="en-US" baseline="0" dirty="0"/>
          </a:p>
          <a:p>
            <a:r>
              <a:rPr lang="en-US" baseline="0" dirty="0"/>
              <a:t>For Local Road Safety Plans: Rosemarie Anderson</a:t>
            </a:r>
          </a:p>
          <a:p>
            <a:endParaRPr lang="en-US" baseline="0" dirty="0"/>
          </a:p>
          <a:p>
            <a:r>
              <a:rPr lang="en-US" baseline="0" dirty="0"/>
              <a:t>For Road Safety Audits: Becky Crowe</a:t>
            </a:r>
          </a:p>
          <a:p>
            <a:endParaRPr lang="en-US" baseline="0" dirty="0"/>
          </a:p>
          <a:p>
            <a:r>
              <a:rPr lang="en-US" baseline="0" dirty="0"/>
              <a:t>For USLIMITS2: Guan Xu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E1CAE-94B4-4B08-8DD4-1486AF482AB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3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-cvr-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95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-int-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956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77000"/>
            <a:ext cx="2133600" cy="365125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CBC956F3-94CB-4225-B80D-D5B5BEA895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-int-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956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77000"/>
            <a:ext cx="2133600" cy="365125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CBC956F3-94CB-4225-B80D-D5B5BEA895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-int-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95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060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84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77000"/>
            <a:ext cx="2133600" cy="365125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CBC956F3-94CB-4225-B80D-D5B5BEA895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-int-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95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1148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04800"/>
            <a:ext cx="5486400" cy="3733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815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77000"/>
            <a:ext cx="2133600" cy="365125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CBC956F3-94CB-4225-B80D-D5B5BEA895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int-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95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91440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8839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6492875"/>
            <a:ext cx="1371600" cy="365125"/>
          </a:xfrm>
        </p:spPr>
        <p:txBody>
          <a:bodyPr/>
          <a:lstStyle>
            <a:lvl1pPr algn="r">
              <a:defRPr b="1">
                <a:solidFill>
                  <a:schemeClr val="tx1"/>
                </a:solidFill>
              </a:defRPr>
            </a:lvl1pPr>
          </a:lstStyle>
          <a:p>
            <a:fld id="{CBC956F3-94CB-4225-B80D-D5B5BEA895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int-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95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590800"/>
            <a:ext cx="7772400" cy="1362075"/>
          </a:xfrm>
        </p:spPr>
        <p:txBody>
          <a:bodyPr anchor="t">
            <a:noAutofit/>
          </a:bodyPr>
          <a:lstStyle>
            <a:lvl1pPr algn="l">
              <a:defRPr sz="44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6492875"/>
            <a:ext cx="1371600" cy="365125"/>
          </a:xfrm>
        </p:spPr>
        <p:txBody>
          <a:bodyPr/>
          <a:lstStyle>
            <a:lvl1pPr algn="r">
              <a:defRPr b="1">
                <a:solidFill>
                  <a:schemeClr val="tx1"/>
                </a:solidFill>
              </a:defRPr>
            </a:lvl1pPr>
          </a:lstStyle>
          <a:p>
            <a:fld id="{CBC956F3-94CB-4225-B80D-D5B5BEA895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int-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956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057400"/>
            <a:ext cx="4343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057400"/>
            <a:ext cx="4419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91440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6492875"/>
            <a:ext cx="1371600" cy="365125"/>
          </a:xfrm>
        </p:spPr>
        <p:txBody>
          <a:bodyPr/>
          <a:lstStyle>
            <a:lvl1pPr algn="r">
              <a:defRPr b="1">
                <a:solidFill>
                  <a:schemeClr val="tx1"/>
                </a:solidFill>
              </a:defRPr>
            </a:lvl1pPr>
          </a:lstStyle>
          <a:p>
            <a:fld id="{CBC956F3-94CB-4225-B80D-D5B5BEA895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-int-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956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2027238"/>
            <a:ext cx="4344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667000"/>
            <a:ext cx="4344988" cy="3657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27238"/>
            <a:ext cx="43465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346575" cy="3657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91440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6492875"/>
            <a:ext cx="1371600" cy="365125"/>
          </a:xfrm>
        </p:spPr>
        <p:txBody>
          <a:bodyPr/>
          <a:lstStyle>
            <a:lvl1pPr algn="r">
              <a:defRPr b="1">
                <a:solidFill>
                  <a:schemeClr val="tx1"/>
                </a:solidFill>
              </a:defRPr>
            </a:lvl1pPr>
          </a:lstStyle>
          <a:p>
            <a:fld id="{CBC956F3-94CB-4225-B80D-D5B5BEA895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-int-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9562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6492875"/>
            <a:ext cx="1371600" cy="365125"/>
          </a:xfrm>
        </p:spPr>
        <p:txBody>
          <a:bodyPr/>
          <a:lstStyle>
            <a:lvl1pPr algn="r">
              <a:defRPr b="1">
                <a:solidFill>
                  <a:schemeClr val="tx1"/>
                </a:solidFill>
              </a:defRPr>
            </a:lvl1pPr>
          </a:lstStyle>
          <a:p>
            <a:fld id="{CBC956F3-94CB-4225-B80D-D5B5BEA895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91440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68052"/>
            <a:ext cx="88392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77000"/>
            <a:ext cx="2133600" cy="365125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CBC956F3-94CB-4225-B80D-D5B5BEA895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-int-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956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6492875"/>
            <a:ext cx="1371600" cy="365125"/>
          </a:xfrm>
        </p:spPr>
        <p:txBody>
          <a:bodyPr/>
          <a:lstStyle>
            <a:lvl1pPr algn="r">
              <a:defRPr b="1">
                <a:solidFill>
                  <a:schemeClr val="tx1"/>
                </a:solidFill>
              </a:defRPr>
            </a:lvl1pPr>
          </a:lstStyle>
          <a:p>
            <a:fld id="{CBC956F3-94CB-4225-B80D-D5B5BEA895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-int-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956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81200"/>
            <a:ext cx="5416550" cy="434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447800"/>
            <a:ext cx="3313113" cy="49023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6492875"/>
            <a:ext cx="1371600" cy="365125"/>
          </a:xfrm>
        </p:spPr>
        <p:txBody>
          <a:bodyPr/>
          <a:lstStyle>
            <a:lvl1pPr algn="r">
              <a:defRPr b="1">
                <a:solidFill>
                  <a:schemeClr val="tx1"/>
                </a:solidFill>
              </a:defRPr>
            </a:lvl1pPr>
          </a:lstStyle>
          <a:p>
            <a:fld id="{CBC956F3-94CB-4225-B80D-D5B5BEA895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91440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-int-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95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3095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81200"/>
            <a:ext cx="5486400" cy="32735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9769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6492875"/>
            <a:ext cx="1371600" cy="365125"/>
          </a:xfrm>
        </p:spPr>
        <p:txBody>
          <a:bodyPr/>
          <a:lstStyle>
            <a:lvl1pPr algn="r">
              <a:defRPr b="1">
                <a:solidFill>
                  <a:schemeClr val="tx1"/>
                </a:solidFill>
              </a:defRPr>
            </a:lvl1pPr>
          </a:lstStyle>
          <a:p>
            <a:fld id="{CBC956F3-94CB-4225-B80D-D5B5BEA895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68052"/>
            <a:ext cx="88392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77000"/>
            <a:ext cx="2133600" cy="365125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CBC956F3-94CB-4225-B80D-D5B5BEA895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-cvr-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95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68052"/>
            <a:ext cx="88392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77000"/>
            <a:ext cx="2133600" cy="365125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CBC956F3-94CB-4225-B80D-D5B5BEA895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int-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95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68052"/>
            <a:ext cx="88392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77000"/>
            <a:ext cx="2133600" cy="365125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CBC956F3-94CB-4225-B80D-D5B5BEA895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int-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95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590800"/>
            <a:ext cx="7772400" cy="1362075"/>
          </a:xfrm>
        </p:spPr>
        <p:txBody>
          <a:bodyPr anchor="t">
            <a:noAutofit/>
          </a:bodyPr>
          <a:lstStyle>
            <a:lvl1pPr algn="l">
              <a:defRPr sz="44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C956F3-94CB-4225-B80D-D5B5BEA895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-int-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95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114300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68052"/>
            <a:ext cx="4191000" cy="4970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7637"/>
            <a:ext cx="4038600" cy="41663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477000"/>
            <a:ext cx="2133600" cy="365125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CBC956F3-94CB-4225-B80D-D5B5BEA895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-int-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956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191768"/>
            <a:ext cx="42062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831530"/>
            <a:ext cx="42062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4" y="1191768"/>
            <a:ext cx="42062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4" y="1831530"/>
            <a:ext cx="4206240" cy="350247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477000"/>
            <a:ext cx="2133600" cy="365125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CBC956F3-94CB-4225-B80D-D5B5BEA895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114300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E4C8C-87C6-43A9-9039-90C23E3E516B}" type="datetime1">
              <a:rPr lang="en-US" smtClean="0"/>
              <a:pPr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956F3-94CB-4225-B80D-D5B5BEA895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E4C8C-87C6-43A9-9039-90C23E3E516B}" type="datetime1">
              <a:rPr lang="en-US" smtClean="0"/>
              <a:pPr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956F3-94CB-4225-B80D-D5B5BEA895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E4C8C-87C6-43A9-9039-90C23E3E516B}" type="datetime1">
              <a:rPr lang="en-US" smtClean="0"/>
              <a:pPr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956F3-94CB-4225-B80D-D5B5BEA895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7C212-BCC7-4292-8CC4-285E7E00D230}" type="datetime1">
              <a:rPr lang="en-US" smtClean="0"/>
              <a:pPr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956F3-94CB-4225-B80D-D5B5BEA895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E4C8C-87C6-43A9-9039-90C23E3E516B}" type="datetime1">
              <a:rPr lang="en-US" smtClean="0"/>
              <a:pPr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956F3-94CB-4225-B80D-D5B5BEA895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hyperlink" Target="https://safety.fhwa.dot.gov/provencountermeasures/uslimits2/" TargetMode="External"/><Relationship Id="rId18" Type="http://schemas.openxmlformats.org/officeDocument/2006/relationships/image" Target="../media/image13.gif"/><Relationship Id="rId26" Type="http://schemas.openxmlformats.org/officeDocument/2006/relationships/image" Target="../media/image17.gif"/><Relationship Id="rId39" Type="http://schemas.openxmlformats.org/officeDocument/2006/relationships/hyperlink" Target="https://safety.fhwa.dot.gov/provencountermeasures/walkways/" TargetMode="External"/><Relationship Id="rId3" Type="http://schemas.openxmlformats.org/officeDocument/2006/relationships/hyperlink" Target="https://safety.fhwa.dot.gov/provencountermeasures/roadside_design/" TargetMode="External"/><Relationship Id="rId21" Type="http://schemas.openxmlformats.org/officeDocument/2006/relationships/hyperlink" Target="https://safety.fhwa.dot.gov/provencountermeasures/safety_edge/" TargetMode="External"/><Relationship Id="rId34" Type="http://schemas.openxmlformats.org/officeDocument/2006/relationships/image" Target="../media/image21.gif"/><Relationship Id="rId42" Type="http://schemas.openxmlformats.org/officeDocument/2006/relationships/image" Target="../media/image25.gif"/><Relationship Id="rId7" Type="http://schemas.openxmlformats.org/officeDocument/2006/relationships/hyperlink" Target="https://safety.fhwa.dot.gov/provencountermeasures/syst_stop_control/" TargetMode="External"/><Relationship Id="rId12" Type="http://schemas.openxmlformats.org/officeDocument/2006/relationships/image" Target="../media/image10.gif"/><Relationship Id="rId17" Type="http://schemas.openxmlformats.org/officeDocument/2006/relationships/hyperlink" Target="https://safety.fhwa.dot.gov/provencountermeasures/long_rumble_strip/" TargetMode="External"/><Relationship Id="rId25" Type="http://schemas.openxmlformats.org/officeDocument/2006/relationships/hyperlink" Target="https://safety.fhwa.dot.gov/provencountermeasures/corridor_access_mgmt/" TargetMode="External"/><Relationship Id="rId33" Type="http://schemas.openxmlformats.org/officeDocument/2006/relationships/hyperlink" Target="https://safety.fhwa.dot.gov/provencountermeasures/ped_medians/" TargetMode="External"/><Relationship Id="rId38" Type="http://schemas.openxmlformats.org/officeDocument/2006/relationships/image" Target="../media/image23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gif"/><Relationship Id="rId20" Type="http://schemas.openxmlformats.org/officeDocument/2006/relationships/image" Target="../media/image14.gif"/><Relationship Id="rId29" Type="http://schemas.openxmlformats.org/officeDocument/2006/relationships/hyperlink" Target="https://safety.fhwa.dot.gov/provencountermeasures/roundabouts/" TargetMode="External"/><Relationship Id="rId41" Type="http://schemas.openxmlformats.org/officeDocument/2006/relationships/hyperlink" Target="https://safety.fhwa.dot.gov/provencountermeasures/road_safety_audit/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gif"/><Relationship Id="rId11" Type="http://schemas.openxmlformats.org/officeDocument/2006/relationships/hyperlink" Target="https://safety.fhwa.dot.gov/provencountermeasures/local_road/" TargetMode="External"/><Relationship Id="rId24" Type="http://schemas.openxmlformats.org/officeDocument/2006/relationships/image" Target="../media/image16.gif"/><Relationship Id="rId32" Type="http://schemas.openxmlformats.org/officeDocument/2006/relationships/image" Target="../media/image20.gif"/><Relationship Id="rId37" Type="http://schemas.openxmlformats.org/officeDocument/2006/relationships/hyperlink" Target="https://safety.fhwa.dot.gov/provencountermeasures/road_diets/" TargetMode="External"/><Relationship Id="rId40" Type="http://schemas.openxmlformats.org/officeDocument/2006/relationships/image" Target="../media/image24.gif"/><Relationship Id="rId5" Type="http://schemas.openxmlformats.org/officeDocument/2006/relationships/hyperlink" Target="https://safety.fhwa.dot.gov/provencountermeasures/reduced_left/" TargetMode="External"/><Relationship Id="rId15" Type="http://schemas.openxmlformats.org/officeDocument/2006/relationships/hyperlink" Target="https://safety.fhwa.dot.gov/provencountermeasures/enhanced_delineation" TargetMode="External"/><Relationship Id="rId23" Type="http://schemas.openxmlformats.org/officeDocument/2006/relationships/hyperlink" Target="https://safety.fhwa.dot.gov/provencountermeasures/blackplate/" TargetMode="External"/><Relationship Id="rId28" Type="http://schemas.openxmlformats.org/officeDocument/2006/relationships/image" Target="../media/image18.gif"/><Relationship Id="rId36" Type="http://schemas.openxmlformats.org/officeDocument/2006/relationships/image" Target="../media/image22.gif"/><Relationship Id="rId10" Type="http://schemas.openxmlformats.org/officeDocument/2006/relationships/image" Target="../media/image9.gif"/><Relationship Id="rId19" Type="http://schemas.openxmlformats.org/officeDocument/2006/relationships/hyperlink" Target="https://safety.fhwa.dot.gov/provencountermeasures/median_barrier/" TargetMode="External"/><Relationship Id="rId31" Type="http://schemas.openxmlformats.org/officeDocument/2006/relationships/hyperlink" Target="https://safety.fhwa.dot.gov/provencountermeasures/yellow_xhg_intervals/" TargetMode="External"/><Relationship Id="rId4" Type="http://schemas.openxmlformats.org/officeDocument/2006/relationships/image" Target="../media/image6.gif"/><Relationship Id="rId9" Type="http://schemas.openxmlformats.org/officeDocument/2006/relationships/hyperlink" Target="https://safety.fhwa.dot.gov/provencountermeasures/lead_ped_int/" TargetMode="External"/><Relationship Id="rId14" Type="http://schemas.openxmlformats.org/officeDocument/2006/relationships/image" Target="../media/image11.gif"/><Relationship Id="rId22" Type="http://schemas.openxmlformats.org/officeDocument/2006/relationships/image" Target="../media/image15.gif"/><Relationship Id="rId27" Type="http://schemas.openxmlformats.org/officeDocument/2006/relationships/hyperlink" Target="https://safety.fhwa.dot.gov/provencountermeasures/left_right_turn_lanes/" TargetMode="External"/><Relationship Id="rId30" Type="http://schemas.openxmlformats.org/officeDocument/2006/relationships/image" Target="../media/image19.gif"/><Relationship Id="rId35" Type="http://schemas.openxmlformats.org/officeDocument/2006/relationships/hyperlink" Target="https://safety.fhwa.dot.gov/provencountermeasures/ped_hybrid_beacon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safety.fhwa.dot.gov/provencountermeasures/local_road/" TargetMode="External"/><Relationship Id="rId3" Type="http://schemas.openxmlformats.org/officeDocument/2006/relationships/image" Target="../media/image27.png"/><Relationship Id="rId7" Type="http://schemas.openxmlformats.org/officeDocument/2006/relationships/image" Target="../media/image9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afety.fhwa.dot.gov/provencountermeasures/lead_ped_int/" TargetMode="External"/><Relationship Id="rId11" Type="http://schemas.openxmlformats.org/officeDocument/2006/relationships/image" Target="../media/image11.gif"/><Relationship Id="rId5" Type="http://schemas.openxmlformats.org/officeDocument/2006/relationships/image" Target="../media/image6.gif"/><Relationship Id="rId10" Type="http://schemas.openxmlformats.org/officeDocument/2006/relationships/hyperlink" Target="https://safety.fhwa.dot.gov/provencountermeasures/uslimits2/" TargetMode="External"/><Relationship Id="rId4" Type="http://schemas.openxmlformats.org/officeDocument/2006/relationships/hyperlink" Target="https://safety.fhwa.dot.gov/provencountermeasures/roadside_design/" TargetMode="External"/><Relationship Id="rId9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://safety.fhwa.dot.gov/provencountermeasures" TargetMode="Externa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rebecca.crowe@dot.gov" TargetMode="External"/><Relationship Id="rId3" Type="http://schemas.openxmlformats.org/officeDocument/2006/relationships/hyperlink" Target="mailto:jeffrey.shaw@dot.gov" TargetMode="External"/><Relationship Id="rId7" Type="http://schemas.openxmlformats.org/officeDocument/2006/relationships/hyperlink" Target="mailto:rosemarie.Anderson@dot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tamara.redmon@dot.gov" TargetMode="External"/><Relationship Id="rId5" Type="http://schemas.openxmlformats.org/officeDocument/2006/relationships/hyperlink" Target="mailto:cathy.satterfield@dot.gov" TargetMode="External"/><Relationship Id="rId4" Type="http://schemas.openxmlformats.org/officeDocument/2006/relationships/hyperlink" Target="mailto:menna.Yassin@dot.gov" TargetMode="External"/><Relationship Id="rId9" Type="http://schemas.openxmlformats.org/officeDocument/2006/relationships/hyperlink" Target="mailto:guan.xu@dot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con: Roadside Design Improvement at Curve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72" y="1588293"/>
            <a:ext cx="721519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con: Reduced Left-Turn Conflict Intersection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196" y="1588293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con: Systemic Application of Multiple Low Cost Countermeasures at Stop-Controlled Intersection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677" y="1588293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: Leading Pedestrian Interval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157" y="1588293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con: Local Road Safety Plan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638" y="1588293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con: USLIMITS2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119" y="1588293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Enhanced Delineation and Friction for Horizontal Curves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600" y="1588293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Longitudinal Rumble Strips and Stripes on 2-Lane Roads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71" y="2859880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con: Median Barrier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196" y="2859880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Safety EdgeSM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677" y="2859880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Backplates with Retroreflective Borders">
            <a:hlinkClick r:id="rId23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157" y="2859880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orridor Access Management">
            <a:hlinkClick r:id="rId25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638" y="2859880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con: Dedicated Left- and Right-Turn Lanes at Intersections">
            <a:hlinkClick r:id="rId27"/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119" y="2859880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Roundabouts">
            <a:hlinkClick r:id="rId29"/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600" y="2859880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Icon: Yellow Change Intervals">
            <a:hlinkClick r:id="rId31"/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77" y="4131468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Medians and Pedestrian Crossing Islands in Urban and Suburban Areas">
            <a:hlinkClick r:id="rId33"/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302" y="4131468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Pedestrian Hybrid Beacon">
            <a:hlinkClick r:id="rId35"/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782" y="4131468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Road Diet">
            <a:hlinkClick r:id="rId37"/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263" y="4131468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Icon: Walkways">
            <a:hlinkClick r:id="rId39"/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744" y="4131468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Icon: Road Safety Audit">
            <a:hlinkClick r:id="rId41"/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25" y="4131468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488" y="2305882"/>
            <a:ext cx="10325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Roadside Design Improvement at Curves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10112" y="2302668"/>
            <a:ext cx="10325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Reduced Left-Turn Conflict Intersections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12859" y="2330823"/>
            <a:ext cx="17912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Systemic Application of Multiple Low Cost Countermeasures at Stop-Controlled Intersections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48646" y="2302668"/>
            <a:ext cx="10325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Leading Pedestrian Interval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52976" y="2299583"/>
            <a:ext cx="1032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Local Road Safety Plan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76464" y="2299583"/>
            <a:ext cx="1032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USLIMITS2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0645" y="2297049"/>
            <a:ext cx="12662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Enhanced Delineation and Friction for Horizontal Curves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5488" y="3580685"/>
            <a:ext cx="1032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Longitudinal Rumble Strips and Stripes on Two-Lane Roads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13833" y="3571041"/>
            <a:ext cx="1032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Median Barrier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31314" y="3655368"/>
            <a:ext cx="1032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Safety Edge</a:t>
            </a:r>
            <a:r>
              <a:rPr lang="en-US" sz="900" baseline="-25000" dirty="0"/>
              <a:t>SM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045074" y="3580684"/>
            <a:ext cx="10325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/>
              <a:t>Backplates</a:t>
            </a:r>
            <a:r>
              <a:rPr lang="en-US" sz="900" dirty="0"/>
              <a:t> with Retroreflective Borders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62555" y="3580684"/>
            <a:ext cx="1032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Corridor Access Management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36139" y="3580684"/>
            <a:ext cx="11131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Dedicated Left- and Right-Turn Lanes at Intersections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997515" y="3580684"/>
            <a:ext cx="1032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Roundabouts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8594" y="4845843"/>
            <a:ext cx="1032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Yellow Change Intervals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30750" y="4847201"/>
            <a:ext cx="13974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Medians and Pedestrian Crossing Islands in Urban and Suburban Areas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330699" y="4842628"/>
            <a:ext cx="1032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Pedestrian Hybrid Beacon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648180" y="4842628"/>
            <a:ext cx="1032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Road Diet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65660" y="4842628"/>
            <a:ext cx="1032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Walkways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83141" y="4846059"/>
            <a:ext cx="1032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Road Safety Audits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7361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Proven Safety Countermeasures:      A Brief History</a:t>
            </a:r>
          </a:p>
        </p:txBody>
      </p:sp>
    </p:spTree>
    <p:extLst>
      <p:ext uri="{BB962C8B-B14F-4D97-AF65-F5344CB8AC3E}">
        <p14:creationId xmlns:p14="http://schemas.microsoft.com/office/powerpoint/2010/main" val="3121770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785743"/>
              </p:ext>
            </p:extLst>
          </p:nvPr>
        </p:nvGraphicFramePr>
        <p:xfrm>
          <a:off x="427401" y="1143000"/>
          <a:ext cx="7673916" cy="43334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36958">
                  <a:extLst>
                    <a:ext uri="{9D8B030D-6E8A-4147-A177-3AD203B41FA5}">
                      <a16:colId xmlns:a16="http://schemas.microsoft.com/office/drawing/2014/main" val="2020487103"/>
                    </a:ext>
                  </a:extLst>
                </a:gridCol>
                <a:gridCol w="3836958">
                  <a:extLst>
                    <a:ext uri="{9D8B030D-6E8A-4147-A177-3AD203B41FA5}">
                      <a16:colId xmlns:a16="http://schemas.microsoft.com/office/drawing/2014/main" val="1430873455"/>
                    </a:ext>
                  </a:extLst>
                </a:gridCol>
              </a:tblGrid>
              <a:tr h="2514600">
                <a:tc>
                  <a:txBody>
                    <a:bodyPr/>
                    <a:lstStyle/>
                    <a:p>
                      <a:r>
                        <a:rPr lang="en-US" sz="2400" b="1" u="sng" dirty="0"/>
                        <a:t>Intersections: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u="sng" dirty="0"/>
                        <a:t>Cross-Cutting: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720875"/>
                  </a:ext>
                </a:extLst>
              </a:tr>
              <a:tr h="1818807">
                <a:tc>
                  <a:txBody>
                    <a:bodyPr/>
                    <a:lstStyle/>
                    <a:p>
                      <a:r>
                        <a:rPr lang="en-US" sz="2400" b="1" u="sng" dirty="0"/>
                        <a:t>Pedestrian: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u="sng" dirty="0"/>
                        <a:t>Roadway Departure: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895360"/>
                  </a:ext>
                </a:extLst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the </a:t>
            </a:r>
            <a:r>
              <a:rPr lang="en-US" dirty="0" err="1"/>
              <a:t>PSCi</a:t>
            </a:r>
            <a:r>
              <a:rPr lang="en-US" dirty="0"/>
              <a:t> 3.0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56F3-94CB-4225-B80D-D5B5BEA895E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80" y="2551375"/>
            <a:ext cx="722948" cy="685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8" y="1676400"/>
            <a:ext cx="697230" cy="685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29239" y="1701969"/>
            <a:ext cx="2908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Systemic Application of Multiple Low Cost Countermeasures at Stop-Controlled Intersections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23862" y="2640360"/>
            <a:ext cx="2638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Reduced Left-Turn Conflict Intersections</a:t>
            </a:r>
          </a:p>
        </p:txBody>
      </p:sp>
      <p:pic>
        <p:nvPicPr>
          <p:cNvPr id="19" name="Picture 2" descr="Icon: Roadside Design Improvement at Curve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573" y="4171286"/>
            <a:ext cx="721519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157542" y="4199477"/>
            <a:ext cx="2462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Roadside Design Improvement at Curves</a:t>
            </a:r>
          </a:p>
        </p:txBody>
      </p:sp>
      <p:pic>
        <p:nvPicPr>
          <p:cNvPr id="21" name="Picture 8" descr="Icon: Leading Pedestrian Interval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8" y="4238625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447800" y="4238625"/>
            <a:ext cx="1824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Leading Pedestrian Interval</a:t>
            </a:r>
          </a:p>
        </p:txBody>
      </p:sp>
      <p:pic>
        <p:nvPicPr>
          <p:cNvPr id="25" name="Picture 10" descr="Icon: Local Road Safety Plan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798" y="1660049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105400" y="1701969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Local Road Safety Plan</a:t>
            </a:r>
          </a:p>
        </p:txBody>
      </p:sp>
      <p:pic>
        <p:nvPicPr>
          <p:cNvPr id="27" name="Picture 12" descr="Icon: USLIMITS2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798" y="2534285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105400" y="25908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USLIMITS2</a:t>
            </a:r>
          </a:p>
        </p:txBody>
      </p:sp>
    </p:spTree>
    <p:extLst>
      <p:ext uri="{BB962C8B-B14F-4D97-AF65-F5344CB8AC3E}">
        <p14:creationId xmlns:p14="http://schemas.microsoft.com/office/powerpoint/2010/main" val="3923253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PSC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 – Available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56F3-94CB-4225-B80D-D5B5BEA895E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912167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hlinkClick r:id="rId3"/>
              </a:rPr>
              <a:t>http://safety.fhwa.dot.gov/provencountermeasures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501168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1-pager marketing flyers.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Slides from webinar and link to recorded session.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Links to additional FHWA resources for each item.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0" y="3000021"/>
            <a:ext cx="1828800" cy="2366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546" y="3962399"/>
            <a:ext cx="1828800" cy="23666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294" y="2965938"/>
            <a:ext cx="1828800" cy="23666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673" y="3962400"/>
            <a:ext cx="1828800" cy="23666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678" y="2965938"/>
            <a:ext cx="1828800" cy="23666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962400"/>
            <a:ext cx="1828800" cy="23666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Contacts for Further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56F3-94CB-4225-B80D-D5B5BEA895E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227" y="990600"/>
            <a:ext cx="8664373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Intersection  Countermeasures</a:t>
            </a:r>
            <a:r>
              <a:rPr lang="en-US" sz="2400" dirty="0"/>
              <a:t>:  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     Jeffrey Shaw     </a:t>
            </a:r>
            <a:r>
              <a:rPr lang="en-US" sz="2000" u="sng" dirty="0">
                <a:hlinkClick r:id="rId3"/>
              </a:rPr>
              <a:t>jeffrey.shaw@dot.gov</a:t>
            </a:r>
            <a:r>
              <a:rPr lang="en-US" sz="2000" dirty="0"/>
              <a:t>     (708) 283-3524</a:t>
            </a:r>
          </a:p>
          <a:p>
            <a:pPr>
              <a:spcBef>
                <a:spcPts val="1200"/>
              </a:spcBef>
            </a:pPr>
            <a:r>
              <a:rPr lang="en-US" sz="2400" u="sng" dirty="0"/>
              <a:t>Roadway Departure Countermeasures</a:t>
            </a:r>
            <a:r>
              <a:rPr lang="en-US" sz="2400" dirty="0"/>
              <a:t>: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     Menna Yassin     </a:t>
            </a:r>
            <a:r>
              <a:rPr lang="en-US" sz="2000" dirty="0">
                <a:hlinkClick r:id="rId4"/>
              </a:rPr>
              <a:t>menna.yassin@dot.gov</a:t>
            </a:r>
            <a:r>
              <a:rPr lang="en-US" sz="2000" dirty="0"/>
              <a:t>     (202) 366-2833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     Cathy Satterfield     </a:t>
            </a:r>
            <a:r>
              <a:rPr lang="en-US" sz="2000" dirty="0">
                <a:hlinkClick r:id="rId5"/>
              </a:rPr>
              <a:t>cathy.satterfield@dot.gov</a:t>
            </a:r>
            <a:r>
              <a:rPr lang="en-US" sz="2000" dirty="0"/>
              <a:t>     (708) 283-3552</a:t>
            </a:r>
          </a:p>
          <a:p>
            <a:pPr>
              <a:spcBef>
                <a:spcPts val="1200"/>
              </a:spcBef>
            </a:pPr>
            <a:r>
              <a:rPr lang="en-US" sz="2400" u="sng" dirty="0"/>
              <a:t>Pedestrian/Bicycle Countermeasures</a:t>
            </a:r>
            <a:r>
              <a:rPr lang="en-US" sz="2400" dirty="0"/>
              <a:t>: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     Tamara Redmon     </a:t>
            </a:r>
            <a:r>
              <a:rPr lang="en-US" sz="2000" u="sng" dirty="0">
                <a:hlinkClick r:id="rId6"/>
              </a:rPr>
              <a:t>tamara.redmon@dot.gov</a:t>
            </a:r>
            <a:r>
              <a:rPr lang="en-US" sz="2000" dirty="0"/>
              <a:t>     (202) 366-4077</a:t>
            </a:r>
          </a:p>
          <a:p>
            <a:pPr>
              <a:spcBef>
                <a:spcPts val="1200"/>
              </a:spcBef>
            </a:pPr>
            <a:r>
              <a:rPr lang="en-US" sz="2400" u="sng" dirty="0"/>
              <a:t>Crosscutting</a:t>
            </a:r>
            <a:r>
              <a:rPr lang="en-US" sz="2400" dirty="0"/>
              <a:t>: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     LRSP – Rosemarie Anderson     </a:t>
            </a:r>
            <a:r>
              <a:rPr lang="en-US" sz="2000" dirty="0">
                <a:hlinkClick r:id="rId7"/>
              </a:rPr>
              <a:t>rosemarie.anderson@dot.gov</a:t>
            </a:r>
            <a:r>
              <a:rPr lang="en-US" sz="2000" dirty="0"/>
              <a:t>     (202) 366-5007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     RSA – Becky Crowe     </a:t>
            </a:r>
            <a:r>
              <a:rPr lang="en-US" sz="2000" u="sng" dirty="0">
                <a:hlinkClick r:id="rId8"/>
              </a:rPr>
              <a:t>rebecca.crowe@dot.gov</a:t>
            </a:r>
            <a:r>
              <a:rPr lang="en-US" sz="2000" dirty="0"/>
              <a:t>     (804) 775-3381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     USLIMITS2 – Guan Xu     </a:t>
            </a:r>
            <a:r>
              <a:rPr lang="en-US" sz="2000" dirty="0">
                <a:hlinkClick r:id="rId9"/>
              </a:rPr>
              <a:t>guan.xu@dot.gov</a:t>
            </a:r>
            <a:r>
              <a:rPr lang="en-US" sz="2000" dirty="0"/>
              <a:t>     (202) 366-5892</a:t>
            </a:r>
          </a:p>
        </p:txBody>
      </p:sp>
    </p:spTree>
    <p:extLst>
      <p:ext uri="{BB962C8B-B14F-4D97-AF65-F5344CB8AC3E}">
        <p14:creationId xmlns:p14="http://schemas.microsoft.com/office/powerpoint/2010/main" val="4177946352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 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ver - 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ternal - Blue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nternal - Blue To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Internal - Blue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nfographicDocument" ma:contentTypeID="0x010100FFB43682ABBC854F8797EFF07C6E2BC0005E423E182CD73A4C9A92522598F6A644" ma:contentTypeVersion="33" ma:contentTypeDescription="" ma:contentTypeScope="" ma:versionID="387df9ea3150aa38553feb10d048a79a">
  <xsd:schema xmlns:xsd="http://www.w3.org/2001/XMLSchema" xmlns:xs="http://www.w3.org/2001/XMLSchema" xmlns:p="http://schemas.microsoft.com/office/2006/metadata/properties" xmlns:ns1="b35a27d7-1396-409e-8fc2-873a3cc5d79b" xmlns:ns3="http://schemas.microsoft.com/sharepoint/v3/fields" targetNamespace="http://schemas.microsoft.com/office/2006/metadata/properties" ma:root="true" ma:fieldsID="759a85db1fe60489f99ad8bac7df3115" ns1:_="" ns3:_="">
    <xsd:import namespace="b35a27d7-1396-409e-8fc2-873a3cc5d79b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ContentAuthor" minOccurs="0"/>
                <xsd:element ref="ns1:SubHeadline1" minOccurs="0"/>
                <xsd:element ref="ns1:nscDescription" minOccurs="0"/>
                <xsd:element ref="ns1:LaunchDate"/>
                <xsd:element ref="ns1:Document_x0020_Date" minOccurs="0"/>
                <xsd:element ref="ns1:ExpirationDate"/>
                <xsd:element ref="ns1:Preview_x0020_Image" minOccurs="0"/>
                <xsd:element ref="ns1:Publication" minOccurs="0"/>
                <xsd:element ref="ns1:CTA_x0020_Text" minOccurs="0"/>
                <xsd:element ref="ns1:Destination_x0020_URL" minOccurs="0"/>
                <xsd:element ref="ns1:CTA_x0020_LinkType" minOccurs="0"/>
                <xsd:element ref="ns1:BulletSet1" minOccurs="0"/>
                <xsd:element ref="ns3:wic_System_Copyright" minOccurs="0"/>
                <xsd:element ref="ns1:TaxCatchAll" minOccurs="0"/>
                <xsd:element ref="ns1:i5013cc543cb4191806f0ebb65c7ab1c" minOccurs="0"/>
                <xsd:element ref="ns1:pffc795a1d454bd58a32634e2f45c3e9" minOccurs="0"/>
                <xsd:element ref="ns1:TaxCatchAllLabel" minOccurs="0"/>
                <xsd:element ref="ns1:TaxKeywordTaxHTField" minOccurs="0"/>
                <xsd:element ref="ns1:jac045112f9b45ec8df8bef00c629050" minOccurs="0"/>
                <xsd:element ref="ns1:Membership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5a27d7-1396-409e-8fc2-873a3cc5d79b" elementFormDefault="qualified">
    <xsd:import namespace="http://schemas.microsoft.com/office/2006/documentManagement/types"/>
    <xsd:import namespace="http://schemas.microsoft.com/office/infopath/2007/PartnerControls"/>
    <xsd:element name="ContentAuthor" ma:index="0" nillable="true" ma:displayName="Content Author" ma:internalName="ContentAuthor">
      <xsd:simpleType>
        <xsd:restriction base="dms:Text">
          <xsd:maxLength value="255"/>
        </xsd:restriction>
      </xsd:simpleType>
    </xsd:element>
    <xsd:element name="SubHeadline1" ma:index="3" nillable="true" ma:displayName="SubHeadline" ma:internalName="SubHeadline1">
      <xsd:simpleType>
        <xsd:restriction base="dms:Unknown"/>
      </xsd:simpleType>
    </xsd:element>
    <xsd:element name="nscDescription" ma:index="4" nillable="true" ma:displayName="Descriptions" ma:internalName="nscDescription">
      <xsd:simpleType>
        <xsd:restriction base="dms:Unknown"/>
      </xsd:simpleType>
    </xsd:element>
    <xsd:element name="LaunchDate" ma:index="5" ma:displayName="Launch Date" ma:format="DateOnly" ma:internalName="LaunchDate">
      <xsd:simpleType>
        <xsd:restriction base="dms:DateTime"/>
      </xsd:simpleType>
    </xsd:element>
    <xsd:element name="Document_x0020_Date" ma:index="6" nillable="true" ma:displayName="Document Date" ma:default="[today]" ma:format="DateOnly" ma:internalName="Document_x0020_Date">
      <xsd:simpleType>
        <xsd:restriction base="dms:DateTime"/>
      </xsd:simpleType>
    </xsd:element>
    <xsd:element name="ExpirationDate" ma:index="7" ma:displayName="ExpirationDate" ma:format="DateOnly" ma:internalName="ExpirationDate">
      <xsd:simpleType>
        <xsd:restriction base="dms:DateTime"/>
      </xsd:simpleType>
    </xsd:element>
    <xsd:element name="Preview_x0020_Image" ma:index="9" nillable="true" ma:displayName="Preview Image" ma:internalName="Preview_x0020_Image" ma:readOnly="false">
      <xsd:simpleType>
        <xsd:restriction base="dms:Unknown"/>
      </xsd:simpleType>
    </xsd:element>
    <xsd:element name="Publication" ma:index="10" nillable="true" ma:displayName="Publication" ma:internalName="Publication">
      <xsd:simpleType>
        <xsd:restriction base="dms:Text">
          <xsd:maxLength value="255"/>
        </xsd:restriction>
      </xsd:simpleType>
    </xsd:element>
    <xsd:element name="CTA_x0020_Text" ma:index="11" nillable="true" ma:displayName="CTA Text" ma:internalName="CTA_x0020_Text">
      <xsd:simpleType>
        <xsd:restriction base="dms:Text">
          <xsd:maxLength value="20"/>
        </xsd:restriction>
      </xsd:simpleType>
    </xsd:element>
    <xsd:element name="Destination_x0020_URL" ma:index="12" nillable="true" ma:displayName="Destination URL" ma:format="Hyperlink" ma:internalName="Destination_x0020_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TA_x0020_LinkType" ma:index="13" nillable="true" ma:displayName="CTA LinkType" ma:default="Open in same window" ma:format="RadioButtons" ma:internalName="CTA_x0020_LinkType">
      <xsd:simpleType>
        <xsd:restriction base="dms:Choice">
          <xsd:enumeration value="Open in same window"/>
          <xsd:enumeration value="Open in new window"/>
        </xsd:restriction>
      </xsd:simpleType>
    </xsd:element>
    <xsd:element name="BulletSet1" ma:index="16" nillable="true" ma:displayName="Bullet Set1" ma:internalName="BulletSet1">
      <xsd:simpleType>
        <xsd:restriction base="dms:Unknown"/>
      </xsd:simpleType>
    </xsd:element>
    <xsd:element name="TaxCatchAll" ma:index="19" nillable="true" ma:displayName="Taxonomy Catch All Column" ma:hidden="true" ma:list="{9c8e5353-3816-46fe-94d4-6ace37e6d7a7}" ma:internalName="TaxCatchAll" ma:showField="CatchAllData" ma:web="b35a27d7-1396-409e-8fc2-873a3cc5d7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5013cc543cb4191806f0ebb65c7ab1c" ma:index="22" nillable="true" ma:taxonomy="true" ma:internalName="i5013cc543cb4191806f0ebb65c7ab1c" ma:taxonomyFieldName="Topic" ma:displayName="Topic" ma:default="" ma:fieldId="{25013cc5-43cb-4191-806f-0ebb65c7ab1c}" ma:taxonomyMulti="true" ma:sspId="1f17f519-9b20-4ccb-881f-8db445a03a3d" ma:termSetId="c53e90aa-3e63-4332-afa8-bdb26bbd734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ffc795a1d454bd58a32634e2f45c3e9" ma:index="24" ma:taxonomy="true" ma:internalName="pffc795a1d454bd58a32634e2f45c3e9" ma:taxonomyFieldName="Document_x0020_Type" ma:displayName="Document Type" ma:readOnly="false" ma:default="" ma:fieldId="{9ffc795a-1d45-4bd5-8a32-634e2f45c3e9}" ma:taxonomyMulti="true" ma:sspId="1f17f519-9b20-4ccb-881f-8db445a03a3d" ma:termSetId="50aae46d-0de5-40b4-95ad-db57947ff97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25" nillable="true" ma:displayName="Taxonomy Catch All Column1" ma:hidden="true" ma:list="{9c8e5353-3816-46fe-94d4-6ace37e6d7a7}" ma:internalName="TaxCatchAllLabel" ma:readOnly="true" ma:showField="CatchAllDataLabel" ma:web="b35a27d7-1396-409e-8fc2-873a3cc5d7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8" ma:taxonomy="true" ma:internalName="TaxKeywordTaxHTField" ma:taxonomyFieldName="TaxKeyword" ma:displayName="Enterprise Keywords" ma:fieldId="{23f27201-bee3-471e-b2e7-b64fd8b7ca38}" ma:taxonomyMulti="true" ma:sspId="7cbe96f4-19d9-4ba1-b99e-d0d61778c09d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jac045112f9b45ec8df8bef00c629050" ma:index="29" nillable="true" ma:taxonomy="true" ma:internalName="jac045112f9b45ec8df8bef00c629050" ma:taxonomyFieldName="Departments" ma:displayName="Departments" ma:default="" ma:fieldId="{3ac04511-2f9b-45ec-8df8-bef00c629050}" ma:taxonomyMulti="true" ma:sspId="1f17f519-9b20-4ccb-881f-8db445a03a3d" ma:termSetId="1b61d99c-7899-49fb-8c90-bc92c9126c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mberships" ma:index="32" nillable="true" ma:displayName="Memberships" ma:default="Public" ma:format="Dropdown" ma:internalName="Memberships">
      <xsd:simpleType>
        <xsd:restriction base="dms:Choice">
          <xsd:enumeration value="Public"/>
          <xsd:enumeration value="Membership Level1"/>
          <xsd:enumeration value="Membership Level2"/>
          <xsd:enumeration value="Membership Level3"/>
          <xsd:enumeration value="Membership Level4"/>
          <xsd:enumeration value="Membership Level5"/>
          <xsd:enumeration value="Student"/>
          <xsd:enumeration value="Community Service"/>
          <xsd:enumeration value="NSC Members"/>
          <xsd:enumeration value="NSC Chapters"/>
          <xsd:enumeration value="Faculty"/>
          <xsd:enumeration value="First Aid &amp; CPR Instructor"/>
          <xsd:enumeration value="Training Center"/>
          <xsd:enumeration value="DDC Instructor"/>
          <xsd:enumeration value="JSE Joiner"/>
          <xsd:enumeration value="ASA"/>
          <xsd:enumeration value="MSCI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17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6" ma:displayName="Content Type"/>
        <xsd:element ref="dc:title" maxOccurs="1" ma:index="2" ma:displayName="HeadLine"/>
        <xsd:element ref="dc:subject" minOccurs="0" maxOccurs="1"/>
        <xsd:element ref="dc:description" minOccurs="0" maxOccurs="1" ma:index="14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cation xmlns="b35a27d7-1396-409e-8fc2-873a3cc5d79b" xsi:nil="true"/>
    <TaxKeywordTaxHTField xmlns="b35a27d7-1396-409e-8fc2-873a3cc5d79b">
      <Terms xmlns="http://schemas.microsoft.com/office/infopath/2007/PartnerControls">
        <TermInfo xmlns="http://schemas.microsoft.com/office/infopath/2007/PartnerControls">
          <TermName xmlns="http://schemas.microsoft.com/office/infopath/2007/PartnerControls">rtz</TermName>
          <TermId xmlns="http://schemas.microsoft.com/office/infopath/2007/PartnerControls">54d337f7-e54d-4d3a-a432-5a3dfcc9035d</TermId>
        </TermInfo>
      </Terms>
    </TaxKeywordTaxHTField>
    <CTA_x0020_LinkType xmlns="b35a27d7-1396-409e-8fc2-873a3cc5d79b">Open in same window</CTA_x0020_LinkType>
    <SubHeadline1 xmlns="b35a27d7-1396-409e-8fc2-873a3cc5d79b" xsi:nil="true"/>
    <pffc795a1d454bd58a32634e2f45c3e9 xmlns="b35a27d7-1396-409e-8fc2-873a3cc5d79b">
      <Terms xmlns="http://schemas.microsoft.com/office/infopath/2007/PartnerControls">
        <TermInfo xmlns="http://schemas.microsoft.com/office/infopath/2007/PartnerControls">
          <TermName xmlns="http://schemas.microsoft.com/office/infopath/2007/PartnerControls">Educational</TermName>
          <TermId xmlns="http://schemas.microsoft.com/office/infopath/2007/PartnerControls">2ccee355-b2dd-4a32-acde-0a8b816bffd5</TermId>
        </TermInfo>
      </Terms>
    </pffc795a1d454bd58a32634e2f45c3e9>
    <Destination_x0020_URL xmlns="b35a27d7-1396-409e-8fc2-873a3cc5d79b">
      <Url xsi:nil="true"/>
      <Description xsi:nil="true"/>
    </Destination_x0020_URL>
    <ContentAuthor xmlns="b35a27d7-1396-409e-8fc2-873a3cc5d79b" xsi:nil="true"/>
    <nscDescription xmlns="b35a27d7-1396-409e-8fc2-873a3cc5d79b" xsi:nil="true"/>
    <CTA_x0020_Text xmlns="b35a27d7-1396-409e-8fc2-873a3cc5d79b" xsi:nil="true"/>
    <ExpirationDate xmlns="b35a27d7-1396-409e-8fc2-873a3cc5d79b">2099-06-21T05:00:00+00:00</ExpirationDate>
    <BulletSet1 xmlns="b35a27d7-1396-409e-8fc2-873a3cc5d79b" xsi:nil="true"/>
    <wic_System_Copyright xmlns="http://schemas.microsoft.com/sharepoint/v3/fields" xsi:nil="true"/>
    <Memberships xmlns="b35a27d7-1396-409e-8fc2-873a3cc5d79b">Public</Memberships>
    <TaxCatchAll xmlns="b35a27d7-1396-409e-8fc2-873a3cc5d79b">
      <Value>7444</Value>
      <Value>111</Value>
    </TaxCatchAll>
    <LaunchDate xmlns="b35a27d7-1396-409e-8fc2-873a3cc5d79b">2017-12-21T06:00:00+00:00</LaunchDate>
    <Document_x0020_Date xmlns="b35a27d7-1396-409e-8fc2-873a3cc5d79b">2017-12-21T06:00:00+00:00</Document_x0020_Date>
    <Preview_x0020_Image xmlns="b35a27d7-1396-409e-8fc2-873a3cc5d79b" xsi:nil="true"/>
    <i5013cc543cb4191806f0ebb65c7ab1c xmlns="b35a27d7-1396-409e-8fc2-873a3cc5d79b">
      <Terms xmlns="http://schemas.microsoft.com/office/infopath/2007/PartnerControls"/>
    </i5013cc543cb4191806f0ebb65c7ab1c>
    <jac045112f9b45ec8df8bef00c629050 xmlns="b35a27d7-1396-409e-8fc2-873a3cc5d79b">
      <Terms xmlns="http://schemas.microsoft.com/office/infopath/2007/PartnerControls"/>
    </jac045112f9b45ec8df8bef00c629050>
  </documentManagement>
</p:properties>
</file>

<file path=customXml/itemProps1.xml><?xml version="1.0" encoding="utf-8"?>
<ds:datastoreItem xmlns:ds="http://schemas.openxmlformats.org/officeDocument/2006/customXml" ds:itemID="{1A87E523-543B-41AC-8CDE-0BFCEB8B79EA}"/>
</file>

<file path=customXml/itemProps2.xml><?xml version="1.0" encoding="utf-8"?>
<ds:datastoreItem xmlns:ds="http://schemas.openxmlformats.org/officeDocument/2006/customXml" ds:itemID="{7D2D6C27-245A-47E7-BCC5-B19DEA97EF74}"/>
</file>

<file path=customXml/itemProps3.xml><?xml version="1.0" encoding="utf-8"?>
<ds:datastoreItem xmlns:ds="http://schemas.openxmlformats.org/officeDocument/2006/customXml" ds:itemID="{F10B1716-81C3-4258-B0BE-38A57C101307}"/>
</file>

<file path=docProps/app.xml><?xml version="1.0" encoding="utf-8"?>
<Properties xmlns="http://schemas.openxmlformats.org/officeDocument/2006/extended-properties" xmlns:vt="http://schemas.openxmlformats.org/officeDocument/2006/docPropsVTypes">
  <TotalTime>3035</TotalTime>
  <Words>497</Words>
  <Application>Microsoft Office PowerPoint</Application>
  <PresentationFormat>On-screen Show (4:3)</PresentationFormat>
  <Paragraphs>99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Times New Roman</vt:lpstr>
      <vt:lpstr>Gradient Cover</vt:lpstr>
      <vt:lpstr>Cover - White</vt:lpstr>
      <vt:lpstr>Internal - Blue Bottom</vt:lpstr>
      <vt:lpstr>Internal - Blue Top</vt:lpstr>
      <vt:lpstr>1_Internal - Blue Bottom</vt:lpstr>
      <vt:lpstr>Proven Safety Countermeasures:      A Brief History</vt:lpstr>
      <vt:lpstr>Introducing the PSCi 3.0</vt:lpstr>
      <vt:lpstr>PSCi – Available Resources</vt:lpstr>
      <vt:lpstr>Contacts for Further Information</vt:lpstr>
    </vt:vector>
  </TitlesOfParts>
  <Company>USDOT FHWA HSA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FHWA Safety PSCi 2017</dc:title>
  <dc:subject>Proven Safety Countermeasures</dc:subject>
  <dc:creator>FHWA Office of Safety</dc:creator>
  <cp:keywords>rtz</cp:keywords>
  <dc:description/>
  <cp:lastModifiedBy>Susan Crotty</cp:lastModifiedBy>
  <cp:revision>115</cp:revision>
  <dcterms:created xsi:type="dcterms:W3CDTF">2011-07-07T16:09:05Z</dcterms:created>
  <dcterms:modified xsi:type="dcterms:W3CDTF">2017-12-12T04:56:22Z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0x010100FFB43682ABBC854F8797EFF07C6E2BC0005E423E182CD73A4C9A92522598F6A644</vt:lpwstr>
  </property>
  <property fmtid="{D5CDD505-2E9C-101B-9397-08002B2CF9AE}" pid="3" name="TaxKeyword">
    <vt:lpwstr>7444;#rtz|54d337f7-e54d-4d3a-a432-5a3dfcc9035d</vt:lpwstr>
  </property>
  <property fmtid="{D5CDD505-2E9C-101B-9397-08002B2CF9AE}" pid="4" name="Topic">
    <vt:lpwstr/>
  </property>
  <property fmtid="{D5CDD505-2E9C-101B-9397-08002B2CF9AE}" pid="5" name="Document Type">
    <vt:lpwstr>111;#Educational|2ccee355-b2dd-4a32-acde-0a8b816bffd5</vt:lpwstr>
  </property>
  <property fmtid="{D5CDD505-2E9C-101B-9397-08002B2CF9AE}" pid="6" name="Departments">
    <vt:lpwstr/>
  </property>
</Properties>
</file>