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2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3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1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Layouts/slideLayout3.xml" ContentType="application/vnd.openxmlformats-officedocument.presentationml.slideLayout+xml"/>
  <Override PartName="/ppt/diagrams/drawing2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73" r:id="rId3"/>
    <p:sldId id="275" r:id="rId4"/>
    <p:sldId id="272" r:id="rId5"/>
    <p:sldId id="295" r:id="rId6"/>
    <p:sldId id="258" r:id="rId7"/>
    <p:sldId id="271" r:id="rId8"/>
    <p:sldId id="261" r:id="rId9"/>
    <p:sldId id="299" r:id="rId10"/>
    <p:sldId id="300" r:id="rId11"/>
    <p:sldId id="260" r:id="rId12"/>
    <p:sldId id="291" r:id="rId13"/>
    <p:sldId id="297" r:id="rId14"/>
    <p:sldId id="298" r:id="rId15"/>
    <p:sldId id="267" r:id="rId16"/>
    <p:sldId id="266" r:id="rId17"/>
    <p:sldId id="269" r:id="rId18"/>
    <p:sldId id="292" r:id="rId19"/>
    <p:sldId id="293" r:id="rId20"/>
    <p:sldId id="268" r:id="rId21"/>
    <p:sldId id="263" r:id="rId22"/>
    <p:sldId id="270" r:id="rId23"/>
    <p:sldId id="281" r:id="rId24"/>
    <p:sldId id="282" r:id="rId25"/>
    <p:sldId id="283" r:id="rId26"/>
    <p:sldId id="301" r:id="rId27"/>
    <p:sldId id="264" r:id="rId28"/>
    <p:sldId id="265" r:id="rId29"/>
    <p:sldId id="262" r:id="rId30"/>
    <p:sldId id="277" r:id="rId31"/>
    <p:sldId id="276" r:id="rId32"/>
    <p:sldId id="278" r:id="rId33"/>
    <p:sldId id="284" r:id="rId3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81" autoAdjust="0"/>
    <p:restoredTop sz="89785" autoAdjust="0"/>
  </p:normalViewPr>
  <p:slideViewPr>
    <p:cSldViewPr snapToGrid="0">
      <p:cViewPr varScale="1">
        <p:scale>
          <a:sx n="59" d="100"/>
          <a:sy n="59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357B32-806F-4980-B005-DF54F45EAECB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529C7C-807C-4187-9E51-0FDF9F7464B5}">
      <dgm:prSet phldrT="[Text]"/>
      <dgm:spPr/>
      <dgm:t>
        <a:bodyPr/>
        <a:lstStyle/>
        <a:p>
          <a:r>
            <a:rPr lang="en-US" dirty="0"/>
            <a:t>Capital Projects</a:t>
          </a:r>
        </a:p>
      </dgm:t>
    </dgm:pt>
    <dgm:pt modelId="{4D485687-98B2-4F3B-9AC5-15F49D46DBC4}" type="parTrans" cxnId="{9B8716ED-3455-47B2-B6F3-B9F53D1EBD29}">
      <dgm:prSet/>
      <dgm:spPr/>
      <dgm:t>
        <a:bodyPr/>
        <a:lstStyle/>
        <a:p>
          <a:endParaRPr lang="en-US"/>
        </a:p>
      </dgm:t>
    </dgm:pt>
    <dgm:pt modelId="{ED941940-1F69-4B1F-8B39-49E1596C00CA}" type="sibTrans" cxnId="{9B8716ED-3455-47B2-B6F3-B9F53D1EBD29}">
      <dgm:prSet/>
      <dgm:spPr/>
      <dgm:t>
        <a:bodyPr/>
        <a:lstStyle/>
        <a:p>
          <a:endParaRPr lang="en-US"/>
        </a:p>
      </dgm:t>
    </dgm:pt>
    <dgm:pt modelId="{C732EA42-83A8-4E8A-85C2-A9188B9BD6AA}">
      <dgm:prSet phldrT="[Text]"/>
      <dgm:spPr/>
      <dgm:t>
        <a:bodyPr/>
        <a:lstStyle/>
        <a:p>
          <a:r>
            <a:rPr lang="en-US" dirty="0"/>
            <a:t>Long-Range</a:t>
          </a:r>
        </a:p>
      </dgm:t>
    </dgm:pt>
    <dgm:pt modelId="{62E6D86C-AB4F-4F05-B5F0-BEE7904EADAD}" type="parTrans" cxnId="{72AAB9A7-F599-486D-8182-2443F132EF7F}">
      <dgm:prSet/>
      <dgm:spPr/>
      <dgm:t>
        <a:bodyPr/>
        <a:lstStyle/>
        <a:p>
          <a:endParaRPr lang="en-US"/>
        </a:p>
      </dgm:t>
    </dgm:pt>
    <dgm:pt modelId="{34DC55F2-87D8-42E2-8167-3B75DE713D45}" type="sibTrans" cxnId="{72AAB9A7-F599-486D-8182-2443F132EF7F}">
      <dgm:prSet/>
      <dgm:spPr/>
      <dgm:t>
        <a:bodyPr/>
        <a:lstStyle/>
        <a:p>
          <a:endParaRPr lang="en-US"/>
        </a:p>
      </dgm:t>
    </dgm:pt>
    <dgm:pt modelId="{C1B4CF01-08DD-4F00-B1B3-FAAD762232E8}">
      <dgm:prSet phldrT="[Text]"/>
      <dgm:spPr/>
      <dgm:t>
        <a:bodyPr/>
        <a:lstStyle/>
        <a:p>
          <a:r>
            <a:rPr lang="en-US" dirty="0"/>
            <a:t>Transportation &amp; Redevelopment</a:t>
          </a:r>
        </a:p>
      </dgm:t>
    </dgm:pt>
    <dgm:pt modelId="{09915895-AC4D-4C68-8B89-FDF8D958FD5D}" type="parTrans" cxnId="{FEE810BB-1014-44A4-BA04-2C35C3293095}">
      <dgm:prSet/>
      <dgm:spPr/>
      <dgm:t>
        <a:bodyPr/>
        <a:lstStyle/>
        <a:p>
          <a:endParaRPr lang="en-US"/>
        </a:p>
      </dgm:t>
    </dgm:pt>
    <dgm:pt modelId="{9EC7E340-65D9-41FC-B28C-25E352A60C99}" type="sibTrans" cxnId="{FEE810BB-1014-44A4-BA04-2C35C3293095}">
      <dgm:prSet/>
      <dgm:spPr/>
      <dgm:t>
        <a:bodyPr/>
        <a:lstStyle/>
        <a:p>
          <a:endParaRPr lang="en-US"/>
        </a:p>
      </dgm:t>
    </dgm:pt>
    <dgm:pt modelId="{F492310F-8071-41AB-A1E3-8F2154F5F763}">
      <dgm:prSet phldrT="[Text]"/>
      <dgm:spPr/>
      <dgm:t>
        <a:bodyPr/>
        <a:lstStyle/>
        <a:p>
          <a:r>
            <a:rPr lang="en-US" dirty="0"/>
            <a:t>Safety Reviews</a:t>
          </a:r>
        </a:p>
      </dgm:t>
    </dgm:pt>
    <dgm:pt modelId="{58A3095A-E8CA-40E3-AC02-27D52A84D2BF}" type="parTrans" cxnId="{912769AF-2B18-4115-BB9F-701C62A519BF}">
      <dgm:prSet/>
      <dgm:spPr/>
      <dgm:t>
        <a:bodyPr/>
        <a:lstStyle/>
        <a:p>
          <a:endParaRPr lang="en-US"/>
        </a:p>
      </dgm:t>
    </dgm:pt>
    <dgm:pt modelId="{42B67277-723A-4CC0-938B-2F763DB1C682}" type="sibTrans" cxnId="{912769AF-2B18-4115-BB9F-701C62A519BF}">
      <dgm:prSet/>
      <dgm:spPr/>
      <dgm:t>
        <a:bodyPr/>
        <a:lstStyle/>
        <a:p>
          <a:endParaRPr lang="en-US"/>
        </a:p>
      </dgm:t>
    </dgm:pt>
    <dgm:pt modelId="{6836E18B-F1B8-4E02-803B-CFDB6EC55687}">
      <dgm:prSet phldrT="[Text]"/>
      <dgm:spPr/>
      <dgm:t>
        <a:bodyPr/>
        <a:lstStyle/>
        <a:p>
          <a:r>
            <a:rPr lang="en-US" dirty="0"/>
            <a:t>Corridors</a:t>
          </a:r>
        </a:p>
      </dgm:t>
    </dgm:pt>
    <dgm:pt modelId="{777C805C-4727-4642-BCAA-76E5C286C25F}" type="parTrans" cxnId="{04845709-6F21-4E09-A2B9-C03C0AFB307D}">
      <dgm:prSet/>
      <dgm:spPr/>
      <dgm:t>
        <a:bodyPr/>
        <a:lstStyle/>
        <a:p>
          <a:endParaRPr lang="en-US"/>
        </a:p>
      </dgm:t>
    </dgm:pt>
    <dgm:pt modelId="{B5EE3E70-A7EC-4E24-ACA1-EE046C8F7754}" type="sibTrans" cxnId="{04845709-6F21-4E09-A2B9-C03C0AFB307D}">
      <dgm:prSet/>
      <dgm:spPr/>
      <dgm:t>
        <a:bodyPr/>
        <a:lstStyle/>
        <a:p>
          <a:endParaRPr lang="en-US"/>
        </a:p>
      </dgm:t>
    </dgm:pt>
    <dgm:pt modelId="{CA5CCE19-E6A3-416A-AEF4-4BA4B30A186B}">
      <dgm:prSet phldrT="[Text]"/>
      <dgm:spPr/>
      <dgm:t>
        <a:bodyPr/>
        <a:lstStyle/>
        <a:p>
          <a:r>
            <a:rPr lang="en-US" dirty="0"/>
            <a:t>Hot Spots</a:t>
          </a:r>
        </a:p>
      </dgm:t>
    </dgm:pt>
    <dgm:pt modelId="{E30FCCB4-647D-43A3-9261-D02A6C17E861}" type="parTrans" cxnId="{8CA88775-2A37-45FB-AFFF-A2006CE3BBEA}">
      <dgm:prSet/>
      <dgm:spPr/>
      <dgm:t>
        <a:bodyPr/>
        <a:lstStyle/>
        <a:p>
          <a:endParaRPr lang="en-US"/>
        </a:p>
      </dgm:t>
    </dgm:pt>
    <dgm:pt modelId="{35E8BC35-5326-4E23-9FAA-B65A6D41BC24}" type="sibTrans" cxnId="{8CA88775-2A37-45FB-AFFF-A2006CE3BBEA}">
      <dgm:prSet/>
      <dgm:spPr/>
      <dgm:t>
        <a:bodyPr/>
        <a:lstStyle/>
        <a:p>
          <a:endParaRPr lang="en-US"/>
        </a:p>
      </dgm:t>
    </dgm:pt>
    <dgm:pt modelId="{E6E488FE-7B88-4A91-B2FC-E43F791B4819}">
      <dgm:prSet phldrT="[Text]"/>
      <dgm:spPr/>
      <dgm:t>
        <a:bodyPr/>
        <a:lstStyle/>
        <a:p>
          <a:r>
            <a:rPr lang="en-US" dirty="0"/>
            <a:t>Community</a:t>
          </a:r>
        </a:p>
      </dgm:t>
    </dgm:pt>
    <dgm:pt modelId="{9DBA1678-A3DD-4F0E-A3C2-852DD7A1BA9E}" type="parTrans" cxnId="{0ED3FE11-D178-4167-87A2-17BD6999DCA7}">
      <dgm:prSet/>
      <dgm:spPr/>
      <dgm:t>
        <a:bodyPr/>
        <a:lstStyle/>
        <a:p>
          <a:endParaRPr lang="en-US"/>
        </a:p>
      </dgm:t>
    </dgm:pt>
    <dgm:pt modelId="{21E174AD-1BBD-4215-B94E-2EEBA8E2B317}" type="sibTrans" cxnId="{0ED3FE11-D178-4167-87A2-17BD6999DCA7}">
      <dgm:prSet/>
      <dgm:spPr/>
      <dgm:t>
        <a:bodyPr/>
        <a:lstStyle/>
        <a:p>
          <a:endParaRPr lang="en-US"/>
        </a:p>
      </dgm:t>
    </dgm:pt>
    <dgm:pt modelId="{DB8C9A3C-2B5B-4664-90D9-1BFA9D70EF00}">
      <dgm:prSet phldrT="[Text]"/>
      <dgm:spPr/>
      <dgm:t>
        <a:bodyPr/>
        <a:lstStyle/>
        <a:p>
          <a:r>
            <a:rPr lang="en-US" dirty="0"/>
            <a:t>Input</a:t>
          </a:r>
        </a:p>
      </dgm:t>
    </dgm:pt>
    <dgm:pt modelId="{BF7A52BD-7EDD-479A-AC88-A93E0DA9A690}" type="parTrans" cxnId="{6A74F500-62D3-4F73-8F6D-81EF9662E024}">
      <dgm:prSet/>
      <dgm:spPr/>
      <dgm:t>
        <a:bodyPr/>
        <a:lstStyle/>
        <a:p>
          <a:endParaRPr lang="en-US"/>
        </a:p>
      </dgm:t>
    </dgm:pt>
    <dgm:pt modelId="{E2CC2B3B-E447-44A3-9BD7-688FAFB8DF71}" type="sibTrans" cxnId="{6A74F500-62D3-4F73-8F6D-81EF9662E024}">
      <dgm:prSet/>
      <dgm:spPr/>
      <dgm:t>
        <a:bodyPr/>
        <a:lstStyle/>
        <a:p>
          <a:endParaRPr lang="en-US"/>
        </a:p>
      </dgm:t>
    </dgm:pt>
    <dgm:pt modelId="{6AEFA3E6-FA99-48E6-9E4F-CAAB73E1F515}">
      <dgm:prSet phldrT="[Text]"/>
      <dgm:spPr/>
      <dgm:t>
        <a:bodyPr/>
        <a:lstStyle/>
        <a:p>
          <a:r>
            <a:rPr lang="en-US" dirty="0"/>
            <a:t>Engagement</a:t>
          </a:r>
        </a:p>
      </dgm:t>
    </dgm:pt>
    <dgm:pt modelId="{5B65E878-C4EA-4292-B517-592B8F445F3B}" type="parTrans" cxnId="{286B3AAB-7B65-4C75-93CA-C26721AE0D15}">
      <dgm:prSet/>
      <dgm:spPr/>
      <dgm:t>
        <a:bodyPr/>
        <a:lstStyle/>
        <a:p>
          <a:endParaRPr lang="en-US"/>
        </a:p>
      </dgm:t>
    </dgm:pt>
    <dgm:pt modelId="{F1EECB8C-842C-45C4-A7C7-01A76FE6C1C8}" type="sibTrans" cxnId="{286B3AAB-7B65-4C75-93CA-C26721AE0D15}">
      <dgm:prSet/>
      <dgm:spPr/>
      <dgm:t>
        <a:bodyPr/>
        <a:lstStyle/>
        <a:p>
          <a:endParaRPr lang="en-US"/>
        </a:p>
      </dgm:t>
    </dgm:pt>
    <dgm:pt modelId="{6E9F703E-6FCE-4773-B1C2-7660BF32F933}">
      <dgm:prSet phldrT="[Text]"/>
      <dgm:spPr/>
      <dgm:t>
        <a:bodyPr/>
        <a:lstStyle/>
        <a:p>
          <a:r>
            <a:rPr lang="en-US" dirty="0"/>
            <a:t>Repaving, Remarking, &amp; Signage Reviews</a:t>
          </a:r>
        </a:p>
      </dgm:t>
    </dgm:pt>
    <dgm:pt modelId="{37AF3418-B2F3-406E-BB04-333107AB7765}" type="parTrans" cxnId="{566D9534-BC7A-45D1-AFB6-2A613555B984}">
      <dgm:prSet/>
      <dgm:spPr/>
      <dgm:t>
        <a:bodyPr/>
        <a:lstStyle/>
        <a:p>
          <a:endParaRPr lang="en-US"/>
        </a:p>
      </dgm:t>
    </dgm:pt>
    <dgm:pt modelId="{DA495AF3-6BB8-4144-AD6C-E5F85E13B6B7}" type="sibTrans" cxnId="{566D9534-BC7A-45D1-AFB6-2A613555B984}">
      <dgm:prSet/>
      <dgm:spPr/>
      <dgm:t>
        <a:bodyPr/>
        <a:lstStyle/>
        <a:p>
          <a:endParaRPr lang="en-US"/>
        </a:p>
      </dgm:t>
    </dgm:pt>
    <dgm:pt modelId="{C32278EB-2610-4BA7-8E03-D9E98D02FB5D}">
      <dgm:prSet phldrT="[Text]"/>
      <dgm:spPr/>
      <dgm:t>
        <a:bodyPr/>
        <a:lstStyle/>
        <a:p>
          <a:r>
            <a:rPr lang="en-US" dirty="0"/>
            <a:t>Maintenance</a:t>
          </a:r>
        </a:p>
      </dgm:t>
    </dgm:pt>
    <dgm:pt modelId="{DEA2C0CB-F675-45B7-8778-B5BF22F49A89}" type="parTrans" cxnId="{B63AC9B8-9456-4C89-AF77-A5963AD8F52C}">
      <dgm:prSet/>
      <dgm:spPr/>
      <dgm:t>
        <a:bodyPr/>
        <a:lstStyle/>
        <a:p>
          <a:endParaRPr lang="en-US"/>
        </a:p>
      </dgm:t>
    </dgm:pt>
    <dgm:pt modelId="{219192A8-5F9C-485B-A189-4DB9F3661E9C}" type="sibTrans" cxnId="{B63AC9B8-9456-4C89-AF77-A5963AD8F52C}">
      <dgm:prSet/>
      <dgm:spPr/>
      <dgm:t>
        <a:bodyPr/>
        <a:lstStyle/>
        <a:p>
          <a:endParaRPr lang="en-US"/>
        </a:p>
      </dgm:t>
    </dgm:pt>
    <dgm:pt modelId="{BDA28769-E4AE-4910-AD67-455E30B03853}">
      <dgm:prSet phldrT="[Text]"/>
      <dgm:spPr/>
      <dgm:t>
        <a:bodyPr/>
        <a:lstStyle/>
        <a:p>
          <a:r>
            <a:rPr lang="en-US" dirty="0"/>
            <a:t>Short-range</a:t>
          </a:r>
        </a:p>
      </dgm:t>
    </dgm:pt>
    <dgm:pt modelId="{17E46788-A452-4393-A292-583E9EA7BC2B}" type="sibTrans" cxnId="{C582C0B5-095D-4EA2-A3EB-8B1BE60FF065}">
      <dgm:prSet/>
      <dgm:spPr/>
      <dgm:t>
        <a:bodyPr/>
        <a:lstStyle/>
        <a:p>
          <a:endParaRPr lang="en-US"/>
        </a:p>
      </dgm:t>
    </dgm:pt>
    <dgm:pt modelId="{07AF2F84-B87F-43A4-BE72-85C88C0CCC1E}" type="parTrans" cxnId="{C582C0B5-095D-4EA2-A3EB-8B1BE60FF065}">
      <dgm:prSet/>
      <dgm:spPr/>
      <dgm:t>
        <a:bodyPr/>
        <a:lstStyle/>
        <a:p>
          <a:endParaRPr lang="en-US"/>
        </a:p>
      </dgm:t>
    </dgm:pt>
    <dgm:pt modelId="{AE44BDD6-C638-4050-A613-4910CFCC25F3}" type="pres">
      <dgm:prSet presAssocID="{B6357B32-806F-4980-B005-DF54F45EAECB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C3CDA4C8-B31F-4F67-BC76-4BDC76860843}" type="pres">
      <dgm:prSet presAssocID="{B6357B32-806F-4980-B005-DF54F45EAECB}" presName="cycle" presStyleCnt="0"/>
      <dgm:spPr/>
    </dgm:pt>
    <dgm:pt modelId="{98F32E36-8D63-466F-965B-95A12FA85159}" type="pres">
      <dgm:prSet presAssocID="{B6357B32-806F-4980-B005-DF54F45EAECB}" presName="centerShape" presStyleCnt="0"/>
      <dgm:spPr/>
    </dgm:pt>
    <dgm:pt modelId="{2F33B76D-DDB8-48DE-A90C-DD755F64D307}" type="pres">
      <dgm:prSet presAssocID="{B6357B32-806F-4980-B005-DF54F45EAECB}" presName="connSite" presStyleLbl="node1" presStyleIdx="0" presStyleCnt="5"/>
      <dgm:spPr/>
    </dgm:pt>
    <dgm:pt modelId="{9D3A13D9-EDB4-45A8-91F6-78774EAF7FC0}" type="pres">
      <dgm:prSet presAssocID="{B6357B32-806F-4980-B005-DF54F45EAECB}" presName="visible" presStyleLbl="node1" presStyleIdx="0" presStyleCnt="5" custScaleX="108262" custLinFactNeighborX="1237" custLinFactNeighborY="1005"/>
      <dgm:spPr/>
    </dgm:pt>
    <dgm:pt modelId="{4AA43CF6-2D9A-4299-8239-F52CB595351C}" type="pres">
      <dgm:prSet presAssocID="{4D485687-98B2-4F3B-9AC5-15F49D46DBC4}" presName="Name25" presStyleLbl="parChTrans1D1" presStyleIdx="0" presStyleCnt="4"/>
      <dgm:spPr/>
    </dgm:pt>
    <dgm:pt modelId="{DC1A5F18-C479-42EF-A0BD-9CBDC8E73333}" type="pres">
      <dgm:prSet presAssocID="{FC529C7C-807C-4187-9E51-0FDF9F7464B5}" presName="node" presStyleCnt="0"/>
      <dgm:spPr/>
    </dgm:pt>
    <dgm:pt modelId="{0BC9942A-5A58-46B4-89F9-AAEF7275E185}" type="pres">
      <dgm:prSet presAssocID="{FC529C7C-807C-4187-9E51-0FDF9F7464B5}" presName="parentNode" presStyleLbl="node1" presStyleIdx="1" presStyleCnt="5">
        <dgm:presLayoutVars>
          <dgm:chMax val="1"/>
          <dgm:bulletEnabled val="1"/>
        </dgm:presLayoutVars>
      </dgm:prSet>
      <dgm:spPr/>
    </dgm:pt>
    <dgm:pt modelId="{21992091-BE34-4043-A676-4FCF91794565}" type="pres">
      <dgm:prSet presAssocID="{FC529C7C-807C-4187-9E51-0FDF9F7464B5}" presName="childNode" presStyleLbl="revTx" presStyleIdx="0" presStyleCnt="4">
        <dgm:presLayoutVars>
          <dgm:bulletEnabled val="1"/>
        </dgm:presLayoutVars>
      </dgm:prSet>
      <dgm:spPr/>
    </dgm:pt>
    <dgm:pt modelId="{9D53EED9-6576-41A5-9032-54712E26BF30}" type="pres">
      <dgm:prSet presAssocID="{58A3095A-E8CA-40E3-AC02-27D52A84D2BF}" presName="Name25" presStyleLbl="parChTrans1D1" presStyleIdx="1" presStyleCnt="4"/>
      <dgm:spPr/>
    </dgm:pt>
    <dgm:pt modelId="{73C00AF2-C5E8-468E-9F68-DC5926705A39}" type="pres">
      <dgm:prSet presAssocID="{F492310F-8071-41AB-A1E3-8F2154F5F763}" presName="node" presStyleCnt="0"/>
      <dgm:spPr/>
    </dgm:pt>
    <dgm:pt modelId="{D8B78977-2577-4113-83B8-F7452633A4F8}" type="pres">
      <dgm:prSet presAssocID="{F492310F-8071-41AB-A1E3-8F2154F5F763}" presName="parentNode" presStyleLbl="node1" presStyleIdx="2" presStyleCnt="5">
        <dgm:presLayoutVars>
          <dgm:chMax val="1"/>
          <dgm:bulletEnabled val="1"/>
        </dgm:presLayoutVars>
      </dgm:prSet>
      <dgm:spPr/>
    </dgm:pt>
    <dgm:pt modelId="{58F7B6F0-0C7B-4B44-BA27-EBBEE1F86E23}" type="pres">
      <dgm:prSet presAssocID="{F492310F-8071-41AB-A1E3-8F2154F5F763}" presName="childNode" presStyleLbl="revTx" presStyleIdx="1" presStyleCnt="4">
        <dgm:presLayoutVars>
          <dgm:bulletEnabled val="1"/>
        </dgm:presLayoutVars>
      </dgm:prSet>
      <dgm:spPr/>
    </dgm:pt>
    <dgm:pt modelId="{9DB51DA1-45A4-41D3-9C10-BB4FCF0601FC}" type="pres">
      <dgm:prSet presAssocID="{9DBA1678-A3DD-4F0E-A3C2-852DD7A1BA9E}" presName="Name25" presStyleLbl="parChTrans1D1" presStyleIdx="2" presStyleCnt="4"/>
      <dgm:spPr/>
    </dgm:pt>
    <dgm:pt modelId="{34E546CE-EE89-4ABD-9240-70D1EA5BB655}" type="pres">
      <dgm:prSet presAssocID="{E6E488FE-7B88-4A91-B2FC-E43F791B4819}" presName="node" presStyleCnt="0"/>
      <dgm:spPr/>
    </dgm:pt>
    <dgm:pt modelId="{E83A89DF-1BF9-4558-992B-B63A9493DEED}" type="pres">
      <dgm:prSet presAssocID="{E6E488FE-7B88-4A91-B2FC-E43F791B4819}" presName="parentNode" presStyleLbl="node1" presStyleIdx="3" presStyleCnt="5">
        <dgm:presLayoutVars>
          <dgm:chMax val="1"/>
          <dgm:bulletEnabled val="1"/>
        </dgm:presLayoutVars>
      </dgm:prSet>
      <dgm:spPr/>
    </dgm:pt>
    <dgm:pt modelId="{A70E8207-D6F7-49A2-853B-346AA80D915A}" type="pres">
      <dgm:prSet presAssocID="{E6E488FE-7B88-4A91-B2FC-E43F791B4819}" presName="childNode" presStyleLbl="revTx" presStyleIdx="2" presStyleCnt="4">
        <dgm:presLayoutVars>
          <dgm:bulletEnabled val="1"/>
        </dgm:presLayoutVars>
      </dgm:prSet>
      <dgm:spPr/>
    </dgm:pt>
    <dgm:pt modelId="{05A73C9B-DE02-457D-BCF4-B5A63A27F9C0}" type="pres">
      <dgm:prSet presAssocID="{DEA2C0CB-F675-45B7-8778-B5BF22F49A89}" presName="Name25" presStyleLbl="parChTrans1D1" presStyleIdx="3" presStyleCnt="4"/>
      <dgm:spPr/>
    </dgm:pt>
    <dgm:pt modelId="{37D1D59D-5A22-422A-8D71-17DA8A15FD67}" type="pres">
      <dgm:prSet presAssocID="{C32278EB-2610-4BA7-8E03-D9E98D02FB5D}" presName="node" presStyleCnt="0"/>
      <dgm:spPr/>
    </dgm:pt>
    <dgm:pt modelId="{43568A5A-075C-4E13-863B-A8E5CC559E85}" type="pres">
      <dgm:prSet presAssocID="{C32278EB-2610-4BA7-8E03-D9E98D02FB5D}" presName="parentNode" presStyleLbl="node1" presStyleIdx="4" presStyleCnt="5">
        <dgm:presLayoutVars>
          <dgm:chMax val="1"/>
          <dgm:bulletEnabled val="1"/>
        </dgm:presLayoutVars>
      </dgm:prSet>
      <dgm:spPr/>
    </dgm:pt>
    <dgm:pt modelId="{95E63C3F-4388-44DC-87B7-959A99348067}" type="pres">
      <dgm:prSet presAssocID="{C32278EB-2610-4BA7-8E03-D9E98D02FB5D}" presName="childNode" presStyleLbl="revTx" presStyleIdx="3" presStyleCnt="4">
        <dgm:presLayoutVars>
          <dgm:bulletEnabled val="1"/>
        </dgm:presLayoutVars>
      </dgm:prSet>
      <dgm:spPr/>
    </dgm:pt>
  </dgm:ptLst>
  <dgm:cxnLst>
    <dgm:cxn modelId="{6A74F500-62D3-4F73-8F6D-81EF9662E024}" srcId="{E6E488FE-7B88-4A91-B2FC-E43F791B4819}" destId="{DB8C9A3C-2B5B-4664-90D9-1BFA9D70EF00}" srcOrd="0" destOrd="0" parTransId="{BF7A52BD-7EDD-479A-AC88-A93E0DA9A690}" sibTransId="{E2CC2B3B-E447-44A3-9BD7-688FAFB8DF71}"/>
    <dgm:cxn modelId="{04845709-6F21-4E09-A2B9-C03C0AFB307D}" srcId="{F492310F-8071-41AB-A1E3-8F2154F5F763}" destId="{6836E18B-F1B8-4E02-803B-CFDB6EC55687}" srcOrd="0" destOrd="0" parTransId="{777C805C-4727-4642-BCAA-76E5C286C25F}" sibTransId="{B5EE3E70-A7EC-4E24-ACA1-EE046C8F7754}"/>
    <dgm:cxn modelId="{0ED3FE11-D178-4167-87A2-17BD6999DCA7}" srcId="{B6357B32-806F-4980-B005-DF54F45EAECB}" destId="{E6E488FE-7B88-4A91-B2FC-E43F791B4819}" srcOrd="2" destOrd="0" parTransId="{9DBA1678-A3DD-4F0E-A3C2-852DD7A1BA9E}" sibTransId="{21E174AD-1BBD-4215-B94E-2EEBA8E2B317}"/>
    <dgm:cxn modelId="{B66C722E-E357-4DEB-B373-BB219E244A7A}" type="presOf" srcId="{6E9F703E-6FCE-4773-B1C2-7660BF32F933}" destId="{95E63C3F-4388-44DC-87B7-959A99348067}" srcOrd="0" destOrd="1" presId="urn:microsoft.com/office/officeart/2005/8/layout/radial2"/>
    <dgm:cxn modelId="{566D9534-BC7A-45D1-AFB6-2A613555B984}" srcId="{C32278EB-2610-4BA7-8E03-D9E98D02FB5D}" destId="{6E9F703E-6FCE-4773-B1C2-7660BF32F933}" srcOrd="1" destOrd="0" parTransId="{37AF3418-B2F3-406E-BB04-333107AB7765}" sibTransId="{DA495AF3-6BB8-4144-AD6C-E5F85E13B6B7}"/>
    <dgm:cxn modelId="{8C683A63-D745-4AF2-935D-7124034233B7}" type="presOf" srcId="{6AEFA3E6-FA99-48E6-9E4F-CAAB73E1F515}" destId="{A70E8207-D6F7-49A2-853B-346AA80D915A}" srcOrd="0" destOrd="1" presId="urn:microsoft.com/office/officeart/2005/8/layout/radial2"/>
    <dgm:cxn modelId="{D52FF070-28EA-456B-B3EC-89CE58E6484A}" type="presOf" srcId="{6836E18B-F1B8-4E02-803B-CFDB6EC55687}" destId="{58F7B6F0-0C7B-4B44-BA27-EBBEE1F86E23}" srcOrd="0" destOrd="0" presId="urn:microsoft.com/office/officeart/2005/8/layout/radial2"/>
    <dgm:cxn modelId="{8B0C6354-97E4-4E4B-9F95-6EB41EC4C30D}" type="presOf" srcId="{C32278EB-2610-4BA7-8E03-D9E98D02FB5D}" destId="{43568A5A-075C-4E13-863B-A8E5CC559E85}" srcOrd="0" destOrd="0" presId="urn:microsoft.com/office/officeart/2005/8/layout/radial2"/>
    <dgm:cxn modelId="{8CA88775-2A37-45FB-AFFF-A2006CE3BBEA}" srcId="{F492310F-8071-41AB-A1E3-8F2154F5F763}" destId="{CA5CCE19-E6A3-416A-AEF4-4BA4B30A186B}" srcOrd="1" destOrd="0" parTransId="{E30FCCB4-647D-43A3-9261-D02A6C17E861}" sibTransId="{35E8BC35-5326-4E23-9FAA-B65A6D41BC24}"/>
    <dgm:cxn modelId="{64C0607E-6137-4AD4-9B2D-72F063CE2047}" type="presOf" srcId="{9DBA1678-A3DD-4F0E-A3C2-852DD7A1BA9E}" destId="{9DB51DA1-45A4-41D3-9C10-BB4FCF0601FC}" srcOrd="0" destOrd="0" presId="urn:microsoft.com/office/officeart/2005/8/layout/radial2"/>
    <dgm:cxn modelId="{4D208383-F3A4-4E6B-B855-F4F707214A03}" type="presOf" srcId="{BDA28769-E4AE-4910-AD67-455E30B03853}" destId="{95E63C3F-4388-44DC-87B7-959A99348067}" srcOrd="0" destOrd="0" presId="urn:microsoft.com/office/officeart/2005/8/layout/radial2"/>
    <dgm:cxn modelId="{0E2A3589-1447-4609-A2D2-2AF9B4679EF0}" type="presOf" srcId="{CA5CCE19-E6A3-416A-AEF4-4BA4B30A186B}" destId="{58F7B6F0-0C7B-4B44-BA27-EBBEE1F86E23}" srcOrd="0" destOrd="1" presId="urn:microsoft.com/office/officeart/2005/8/layout/radial2"/>
    <dgm:cxn modelId="{9D051F8D-8873-430F-B4F6-6C9E32899917}" type="presOf" srcId="{58A3095A-E8CA-40E3-AC02-27D52A84D2BF}" destId="{9D53EED9-6576-41A5-9032-54712E26BF30}" srcOrd="0" destOrd="0" presId="urn:microsoft.com/office/officeart/2005/8/layout/radial2"/>
    <dgm:cxn modelId="{E4A7D197-64CD-4450-80F8-66327595C961}" type="presOf" srcId="{FC529C7C-807C-4187-9E51-0FDF9F7464B5}" destId="{0BC9942A-5A58-46B4-89F9-AAEF7275E185}" srcOrd="0" destOrd="0" presId="urn:microsoft.com/office/officeart/2005/8/layout/radial2"/>
    <dgm:cxn modelId="{3E07D19B-3E2E-4552-A44E-9A6F75C94F29}" type="presOf" srcId="{C1B4CF01-08DD-4F00-B1B3-FAAD762232E8}" destId="{21992091-BE34-4043-A676-4FCF91794565}" srcOrd="0" destOrd="1" presId="urn:microsoft.com/office/officeart/2005/8/layout/radial2"/>
    <dgm:cxn modelId="{72AAB9A7-F599-486D-8182-2443F132EF7F}" srcId="{FC529C7C-807C-4187-9E51-0FDF9F7464B5}" destId="{C732EA42-83A8-4E8A-85C2-A9188B9BD6AA}" srcOrd="0" destOrd="0" parTransId="{62E6D86C-AB4F-4F05-B5F0-BEE7904EADAD}" sibTransId="{34DC55F2-87D8-42E2-8167-3B75DE713D45}"/>
    <dgm:cxn modelId="{286B3AAB-7B65-4C75-93CA-C26721AE0D15}" srcId="{E6E488FE-7B88-4A91-B2FC-E43F791B4819}" destId="{6AEFA3E6-FA99-48E6-9E4F-CAAB73E1F515}" srcOrd="1" destOrd="0" parTransId="{5B65E878-C4EA-4292-B517-592B8F445F3B}" sibTransId="{F1EECB8C-842C-45C4-A7C7-01A76FE6C1C8}"/>
    <dgm:cxn modelId="{912769AF-2B18-4115-BB9F-701C62A519BF}" srcId="{B6357B32-806F-4980-B005-DF54F45EAECB}" destId="{F492310F-8071-41AB-A1E3-8F2154F5F763}" srcOrd="1" destOrd="0" parTransId="{58A3095A-E8CA-40E3-AC02-27D52A84D2BF}" sibTransId="{42B67277-723A-4CC0-938B-2F763DB1C682}"/>
    <dgm:cxn modelId="{58A519B0-665C-4A55-9DE4-EB229D86F894}" type="presOf" srcId="{C732EA42-83A8-4E8A-85C2-A9188B9BD6AA}" destId="{21992091-BE34-4043-A676-4FCF91794565}" srcOrd="0" destOrd="0" presId="urn:microsoft.com/office/officeart/2005/8/layout/radial2"/>
    <dgm:cxn modelId="{CDE34EB1-E1AD-480A-ABC7-BABE7DC3FAD2}" type="presOf" srcId="{DEA2C0CB-F675-45B7-8778-B5BF22F49A89}" destId="{05A73C9B-DE02-457D-BCF4-B5A63A27F9C0}" srcOrd="0" destOrd="0" presId="urn:microsoft.com/office/officeart/2005/8/layout/radial2"/>
    <dgm:cxn modelId="{C582C0B5-095D-4EA2-A3EB-8B1BE60FF065}" srcId="{C32278EB-2610-4BA7-8E03-D9E98D02FB5D}" destId="{BDA28769-E4AE-4910-AD67-455E30B03853}" srcOrd="0" destOrd="0" parTransId="{07AF2F84-B87F-43A4-BE72-85C88C0CCC1E}" sibTransId="{17E46788-A452-4393-A292-583E9EA7BC2B}"/>
    <dgm:cxn modelId="{0159A2B6-A21E-4173-AFE2-7D062D355C6C}" type="presOf" srcId="{B6357B32-806F-4980-B005-DF54F45EAECB}" destId="{AE44BDD6-C638-4050-A613-4910CFCC25F3}" srcOrd="0" destOrd="0" presId="urn:microsoft.com/office/officeart/2005/8/layout/radial2"/>
    <dgm:cxn modelId="{CF993AB8-75DC-4F5A-B0E9-57891DEB172E}" type="presOf" srcId="{F492310F-8071-41AB-A1E3-8F2154F5F763}" destId="{D8B78977-2577-4113-83B8-F7452633A4F8}" srcOrd="0" destOrd="0" presId="urn:microsoft.com/office/officeart/2005/8/layout/radial2"/>
    <dgm:cxn modelId="{B63AC9B8-9456-4C89-AF77-A5963AD8F52C}" srcId="{B6357B32-806F-4980-B005-DF54F45EAECB}" destId="{C32278EB-2610-4BA7-8E03-D9E98D02FB5D}" srcOrd="3" destOrd="0" parTransId="{DEA2C0CB-F675-45B7-8778-B5BF22F49A89}" sibTransId="{219192A8-5F9C-485B-A189-4DB9F3661E9C}"/>
    <dgm:cxn modelId="{FEE810BB-1014-44A4-BA04-2C35C3293095}" srcId="{FC529C7C-807C-4187-9E51-0FDF9F7464B5}" destId="{C1B4CF01-08DD-4F00-B1B3-FAAD762232E8}" srcOrd="1" destOrd="0" parTransId="{09915895-AC4D-4C68-8B89-FDF8D958FD5D}" sibTransId="{9EC7E340-65D9-41FC-B28C-25E352A60C99}"/>
    <dgm:cxn modelId="{E6FF5ACA-7F0B-438E-BA61-6B05433E2003}" type="presOf" srcId="{4D485687-98B2-4F3B-9AC5-15F49D46DBC4}" destId="{4AA43CF6-2D9A-4299-8239-F52CB595351C}" srcOrd="0" destOrd="0" presId="urn:microsoft.com/office/officeart/2005/8/layout/radial2"/>
    <dgm:cxn modelId="{289282D3-145F-4CA5-B495-439667F25B89}" type="presOf" srcId="{E6E488FE-7B88-4A91-B2FC-E43F791B4819}" destId="{E83A89DF-1BF9-4558-992B-B63A9493DEED}" srcOrd="0" destOrd="0" presId="urn:microsoft.com/office/officeart/2005/8/layout/radial2"/>
    <dgm:cxn modelId="{9B8716ED-3455-47B2-B6F3-B9F53D1EBD29}" srcId="{B6357B32-806F-4980-B005-DF54F45EAECB}" destId="{FC529C7C-807C-4187-9E51-0FDF9F7464B5}" srcOrd="0" destOrd="0" parTransId="{4D485687-98B2-4F3B-9AC5-15F49D46DBC4}" sibTransId="{ED941940-1F69-4B1F-8B39-49E1596C00CA}"/>
    <dgm:cxn modelId="{BDB06BFD-671B-476D-B323-FADF887A7CC9}" type="presOf" srcId="{DB8C9A3C-2B5B-4664-90D9-1BFA9D70EF00}" destId="{A70E8207-D6F7-49A2-853B-346AA80D915A}" srcOrd="0" destOrd="0" presId="urn:microsoft.com/office/officeart/2005/8/layout/radial2"/>
    <dgm:cxn modelId="{31DD2C88-4AD1-486D-A542-BB7BD3F6B72B}" type="presParOf" srcId="{AE44BDD6-C638-4050-A613-4910CFCC25F3}" destId="{C3CDA4C8-B31F-4F67-BC76-4BDC76860843}" srcOrd="0" destOrd="0" presId="urn:microsoft.com/office/officeart/2005/8/layout/radial2"/>
    <dgm:cxn modelId="{EC04A187-8C36-49D2-93E4-E81916163B7B}" type="presParOf" srcId="{C3CDA4C8-B31F-4F67-BC76-4BDC76860843}" destId="{98F32E36-8D63-466F-965B-95A12FA85159}" srcOrd="0" destOrd="0" presId="urn:microsoft.com/office/officeart/2005/8/layout/radial2"/>
    <dgm:cxn modelId="{E4B3C5ED-6C57-47B2-B28B-55B754ACFD1E}" type="presParOf" srcId="{98F32E36-8D63-466F-965B-95A12FA85159}" destId="{2F33B76D-DDB8-48DE-A90C-DD755F64D307}" srcOrd="0" destOrd="0" presId="urn:microsoft.com/office/officeart/2005/8/layout/radial2"/>
    <dgm:cxn modelId="{B218C333-772F-4A71-9C7E-352529CA9D1B}" type="presParOf" srcId="{98F32E36-8D63-466F-965B-95A12FA85159}" destId="{9D3A13D9-EDB4-45A8-91F6-78774EAF7FC0}" srcOrd="1" destOrd="0" presId="urn:microsoft.com/office/officeart/2005/8/layout/radial2"/>
    <dgm:cxn modelId="{E962F137-297C-42B7-8F33-EE5FCE434BED}" type="presParOf" srcId="{C3CDA4C8-B31F-4F67-BC76-4BDC76860843}" destId="{4AA43CF6-2D9A-4299-8239-F52CB595351C}" srcOrd="1" destOrd="0" presId="urn:microsoft.com/office/officeart/2005/8/layout/radial2"/>
    <dgm:cxn modelId="{FDB5DC6A-4297-4191-B700-FE14AD7708AC}" type="presParOf" srcId="{C3CDA4C8-B31F-4F67-BC76-4BDC76860843}" destId="{DC1A5F18-C479-42EF-A0BD-9CBDC8E73333}" srcOrd="2" destOrd="0" presId="urn:microsoft.com/office/officeart/2005/8/layout/radial2"/>
    <dgm:cxn modelId="{168B5C89-3648-4C88-8778-E8B706858758}" type="presParOf" srcId="{DC1A5F18-C479-42EF-A0BD-9CBDC8E73333}" destId="{0BC9942A-5A58-46B4-89F9-AAEF7275E185}" srcOrd="0" destOrd="0" presId="urn:microsoft.com/office/officeart/2005/8/layout/radial2"/>
    <dgm:cxn modelId="{DDA85A93-C899-4FE2-9008-313BF7D44C0B}" type="presParOf" srcId="{DC1A5F18-C479-42EF-A0BD-9CBDC8E73333}" destId="{21992091-BE34-4043-A676-4FCF91794565}" srcOrd="1" destOrd="0" presId="urn:microsoft.com/office/officeart/2005/8/layout/radial2"/>
    <dgm:cxn modelId="{A6C43351-1AA3-4CC6-A6BA-A7793F77F296}" type="presParOf" srcId="{C3CDA4C8-B31F-4F67-BC76-4BDC76860843}" destId="{9D53EED9-6576-41A5-9032-54712E26BF30}" srcOrd="3" destOrd="0" presId="urn:microsoft.com/office/officeart/2005/8/layout/radial2"/>
    <dgm:cxn modelId="{4A42ECB3-081C-4ABA-AD65-759935304940}" type="presParOf" srcId="{C3CDA4C8-B31F-4F67-BC76-4BDC76860843}" destId="{73C00AF2-C5E8-468E-9F68-DC5926705A39}" srcOrd="4" destOrd="0" presId="urn:microsoft.com/office/officeart/2005/8/layout/radial2"/>
    <dgm:cxn modelId="{1B25F125-D544-432C-8888-AB1C687AD585}" type="presParOf" srcId="{73C00AF2-C5E8-468E-9F68-DC5926705A39}" destId="{D8B78977-2577-4113-83B8-F7452633A4F8}" srcOrd="0" destOrd="0" presId="urn:microsoft.com/office/officeart/2005/8/layout/radial2"/>
    <dgm:cxn modelId="{1111A813-FAE8-4905-A9F2-B26171003DC6}" type="presParOf" srcId="{73C00AF2-C5E8-468E-9F68-DC5926705A39}" destId="{58F7B6F0-0C7B-4B44-BA27-EBBEE1F86E23}" srcOrd="1" destOrd="0" presId="urn:microsoft.com/office/officeart/2005/8/layout/radial2"/>
    <dgm:cxn modelId="{C3699234-4B84-4876-B711-9C791B4FACBD}" type="presParOf" srcId="{C3CDA4C8-B31F-4F67-BC76-4BDC76860843}" destId="{9DB51DA1-45A4-41D3-9C10-BB4FCF0601FC}" srcOrd="5" destOrd="0" presId="urn:microsoft.com/office/officeart/2005/8/layout/radial2"/>
    <dgm:cxn modelId="{7525732F-C9AD-4699-9410-86876D12446A}" type="presParOf" srcId="{C3CDA4C8-B31F-4F67-BC76-4BDC76860843}" destId="{34E546CE-EE89-4ABD-9240-70D1EA5BB655}" srcOrd="6" destOrd="0" presId="urn:microsoft.com/office/officeart/2005/8/layout/radial2"/>
    <dgm:cxn modelId="{81E2A000-D4B7-4017-BA82-BB7A735F73AF}" type="presParOf" srcId="{34E546CE-EE89-4ABD-9240-70D1EA5BB655}" destId="{E83A89DF-1BF9-4558-992B-B63A9493DEED}" srcOrd="0" destOrd="0" presId="urn:microsoft.com/office/officeart/2005/8/layout/radial2"/>
    <dgm:cxn modelId="{07A4C930-7DD1-4A23-9E88-7FA71DEBBE7F}" type="presParOf" srcId="{34E546CE-EE89-4ABD-9240-70D1EA5BB655}" destId="{A70E8207-D6F7-49A2-853B-346AA80D915A}" srcOrd="1" destOrd="0" presId="urn:microsoft.com/office/officeart/2005/8/layout/radial2"/>
    <dgm:cxn modelId="{EC3107D6-B6CB-45FA-89D2-66EFE9C85508}" type="presParOf" srcId="{C3CDA4C8-B31F-4F67-BC76-4BDC76860843}" destId="{05A73C9B-DE02-457D-BCF4-B5A63A27F9C0}" srcOrd="7" destOrd="0" presId="urn:microsoft.com/office/officeart/2005/8/layout/radial2"/>
    <dgm:cxn modelId="{2F5F038F-B85C-46A2-ACEE-C122B51E5838}" type="presParOf" srcId="{C3CDA4C8-B31F-4F67-BC76-4BDC76860843}" destId="{37D1D59D-5A22-422A-8D71-17DA8A15FD67}" srcOrd="8" destOrd="0" presId="urn:microsoft.com/office/officeart/2005/8/layout/radial2"/>
    <dgm:cxn modelId="{6778C790-46CE-42EA-A10B-28E2A34CE574}" type="presParOf" srcId="{37D1D59D-5A22-422A-8D71-17DA8A15FD67}" destId="{43568A5A-075C-4E13-863B-A8E5CC559E85}" srcOrd="0" destOrd="0" presId="urn:microsoft.com/office/officeart/2005/8/layout/radial2"/>
    <dgm:cxn modelId="{7DA9FCD3-F257-4481-9C5F-188722B41F7D}" type="presParOf" srcId="{37D1D59D-5A22-422A-8D71-17DA8A15FD67}" destId="{95E63C3F-4388-44DC-87B7-959A9934806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57FC52-ADD3-4E0B-8B26-7E0ABF5D036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693642-EB12-4045-985D-C0F191E6FEBE}">
      <dgm:prSet phldrT="[Text]"/>
      <dgm:spPr/>
      <dgm:t>
        <a:bodyPr/>
        <a:lstStyle/>
        <a:p>
          <a:r>
            <a:rPr lang="en-US" dirty="0"/>
            <a:t>Review Data</a:t>
          </a:r>
        </a:p>
      </dgm:t>
    </dgm:pt>
    <dgm:pt modelId="{E76CEB5D-E85C-411A-8A48-BAA0DF41E56B}" type="parTrans" cxnId="{B3E1548C-5465-4E6A-BE1A-6976B91806C3}">
      <dgm:prSet/>
      <dgm:spPr/>
      <dgm:t>
        <a:bodyPr/>
        <a:lstStyle/>
        <a:p>
          <a:endParaRPr lang="en-US"/>
        </a:p>
      </dgm:t>
    </dgm:pt>
    <dgm:pt modelId="{DAA2D5CC-BD25-47EB-8489-1699296D48D3}" type="sibTrans" cxnId="{B3E1548C-5465-4E6A-BE1A-6976B91806C3}">
      <dgm:prSet/>
      <dgm:spPr/>
      <dgm:t>
        <a:bodyPr/>
        <a:lstStyle/>
        <a:p>
          <a:endParaRPr lang="en-US"/>
        </a:p>
      </dgm:t>
    </dgm:pt>
    <dgm:pt modelId="{EF094C9E-1E7B-4D06-9665-020E4464FEF7}">
      <dgm:prSet phldrT="[Text]"/>
      <dgm:spPr/>
      <dgm:t>
        <a:bodyPr/>
        <a:lstStyle/>
        <a:p>
          <a:r>
            <a:rPr lang="en-US" dirty="0"/>
            <a:t>Review crash data</a:t>
          </a:r>
        </a:p>
      </dgm:t>
    </dgm:pt>
    <dgm:pt modelId="{DA45BEC5-1BC4-4814-8FE2-B35F0F79D36E}" type="parTrans" cxnId="{52DD224A-FF5E-437B-A4EC-4D3C86508395}">
      <dgm:prSet/>
      <dgm:spPr/>
      <dgm:t>
        <a:bodyPr/>
        <a:lstStyle/>
        <a:p>
          <a:endParaRPr lang="en-US"/>
        </a:p>
      </dgm:t>
    </dgm:pt>
    <dgm:pt modelId="{C0C3C8F3-AE21-440A-AD90-464B6D0F30D1}" type="sibTrans" cxnId="{52DD224A-FF5E-437B-A4EC-4D3C86508395}">
      <dgm:prSet/>
      <dgm:spPr/>
      <dgm:t>
        <a:bodyPr/>
        <a:lstStyle/>
        <a:p>
          <a:endParaRPr lang="en-US"/>
        </a:p>
      </dgm:t>
    </dgm:pt>
    <dgm:pt modelId="{B13B5BBD-17E8-4FB7-A277-CCB0E454D4E5}">
      <dgm:prSet phldrT="[Text]"/>
      <dgm:spPr/>
      <dgm:t>
        <a:bodyPr/>
        <a:lstStyle/>
        <a:p>
          <a:r>
            <a:rPr lang="en-US" dirty="0"/>
            <a:t>Review traffic data</a:t>
          </a:r>
        </a:p>
      </dgm:t>
    </dgm:pt>
    <dgm:pt modelId="{34373D09-A756-40AD-9C4A-8628A5932D6A}" type="parTrans" cxnId="{B7D3CB9A-8908-4141-9F77-AC76DDD5F540}">
      <dgm:prSet/>
      <dgm:spPr/>
      <dgm:t>
        <a:bodyPr/>
        <a:lstStyle/>
        <a:p>
          <a:endParaRPr lang="en-US"/>
        </a:p>
      </dgm:t>
    </dgm:pt>
    <dgm:pt modelId="{73CA4200-A057-4856-9172-4C27B6F79DDC}" type="sibTrans" cxnId="{B7D3CB9A-8908-4141-9F77-AC76DDD5F540}">
      <dgm:prSet/>
      <dgm:spPr/>
      <dgm:t>
        <a:bodyPr/>
        <a:lstStyle/>
        <a:p>
          <a:endParaRPr lang="en-US"/>
        </a:p>
      </dgm:t>
    </dgm:pt>
    <dgm:pt modelId="{2BAF6D21-0FD0-4D57-A019-66D6E4751385}">
      <dgm:prSet phldrT="[Text]"/>
      <dgm:spPr/>
      <dgm:t>
        <a:bodyPr/>
        <a:lstStyle/>
        <a:p>
          <a:r>
            <a:rPr lang="en-US" dirty="0" err="1"/>
            <a:t>Coord</a:t>
          </a:r>
          <a:r>
            <a:rPr lang="en-US" dirty="0"/>
            <a:t>. w/ Signals</a:t>
          </a:r>
        </a:p>
      </dgm:t>
    </dgm:pt>
    <dgm:pt modelId="{94D06ECA-DD49-4CB9-9812-3FE0C81A3EAB}" type="parTrans" cxnId="{3DB2D148-D215-4757-88F8-9F28C53F36AB}">
      <dgm:prSet/>
      <dgm:spPr/>
      <dgm:t>
        <a:bodyPr/>
        <a:lstStyle/>
        <a:p>
          <a:endParaRPr lang="en-US"/>
        </a:p>
      </dgm:t>
    </dgm:pt>
    <dgm:pt modelId="{8A968D66-D45B-403F-8571-35168F6B73D8}" type="sibTrans" cxnId="{3DB2D148-D215-4757-88F8-9F28C53F36AB}">
      <dgm:prSet/>
      <dgm:spPr/>
      <dgm:t>
        <a:bodyPr/>
        <a:lstStyle/>
        <a:p>
          <a:endParaRPr lang="en-US"/>
        </a:p>
      </dgm:t>
    </dgm:pt>
    <dgm:pt modelId="{60D6F187-57DC-4F98-9C01-315ECE177988}">
      <dgm:prSet phldrT="[Text]"/>
      <dgm:spPr/>
      <dgm:t>
        <a:bodyPr/>
        <a:lstStyle/>
        <a:p>
          <a:r>
            <a:rPr lang="en-US" dirty="0"/>
            <a:t>Confirm traffic control</a:t>
          </a:r>
        </a:p>
      </dgm:t>
    </dgm:pt>
    <dgm:pt modelId="{7A2167AE-DFD4-4E57-BE18-4C2902C5AD67}" type="parTrans" cxnId="{49E1AB8A-793E-465A-BF5B-D93DC928A607}">
      <dgm:prSet/>
      <dgm:spPr/>
      <dgm:t>
        <a:bodyPr/>
        <a:lstStyle/>
        <a:p>
          <a:endParaRPr lang="en-US"/>
        </a:p>
      </dgm:t>
    </dgm:pt>
    <dgm:pt modelId="{F2E33ECF-4490-4221-98CD-52B695422858}" type="sibTrans" cxnId="{49E1AB8A-793E-465A-BF5B-D93DC928A607}">
      <dgm:prSet/>
      <dgm:spPr/>
      <dgm:t>
        <a:bodyPr/>
        <a:lstStyle/>
        <a:p>
          <a:endParaRPr lang="en-US"/>
        </a:p>
      </dgm:t>
    </dgm:pt>
    <dgm:pt modelId="{5DA8C531-BE77-4502-94E0-40B7B1AB18A7}">
      <dgm:prSet phldrT="[Text]"/>
      <dgm:spPr/>
      <dgm:t>
        <a:bodyPr/>
        <a:lstStyle/>
        <a:p>
          <a:r>
            <a:rPr lang="en-US" dirty="0"/>
            <a:t>Notify staff of paving limits (coordinate loop replacement on signals)</a:t>
          </a:r>
        </a:p>
      </dgm:t>
    </dgm:pt>
    <dgm:pt modelId="{B54A34FC-23C3-4A6C-AD88-D014A3836932}" type="parTrans" cxnId="{C1DBBC14-6249-4C5A-BD66-AD5B45F14C8D}">
      <dgm:prSet/>
      <dgm:spPr/>
      <dgm:t>
        <a:bodyPr/>
        <a:lstStyle/>
        <a:p>
          <a:endParaRPr lang="en-US"/>
        </a:p>
      </dgm:t>
    </dgm:pt>
    <dgm:pt modelId="{FB2E1C2F-C774-446E-B192-9FE1AB9A00AB}" type="sibTrans" cxnId="{C1DBBC14-6249-4C5A-BD66-AD5B45F14C8D}">
      <dgm:prSet/>
      <dgm:spPr/>
      <dgm:t>
        <a:bodyPr/>
        <a:lstStyle/>
        <a:p>
          <a:endParaRPr lang="en-US"/>
        </a:p>
      </dgm:t>
    </dgm:pt>
    <dgm:pt modelId="{44B8AC41-0041-4BAF-AF4F-9BCFE25FD8CE}">
      <dgm:prSet phldrT="[Text]"/>
      <dgm:spPr/>
      <dgm:t>
        <a:bodyPr/>
        <a:lstStyle/>
        <a:p>
          <a:r>
            <a:rPr lang="en-US" dirty="0" err="1"/>
            <a:t>Coord</a:t>
          </a:r>
          <a:r>
            <a:rPr lang="en-US" dirty="0"/>
            <a:t>. w/ Transit</a:t>
          </a:r>
        </a:p>
      </dgm:t>
    </dgm:pt>
    <dgm:pt modelId="{F4D028B3-8461-46EA-86A1-6A098F56B935}" type="parTrans" cxnId="{AD87A1AD-964F-484A-9889-F7C10D230B4A}">
      <dgm:prSet/>
      <dgm:spPr/>
      <dgm:t>
        <a:bodyPr/>
        <a:lstStyle/>
        <a:p>
          <a:endParaRPr lang="en-US"/>
        </a:p>
      </dgm:t>
    </dgm:pt>
    <dgm:pt modelId="{0316FF7C-1275-47F3-93E6-30760249B9EC}" type="sibTrans" cxnId="{AD87A1AD-964F-484A-9889-F7C10D230B4A}">
      <dgm:prSet/>
      <dgm:spPr/>
      <dgm:t>
        <a:bodyPr/>
        <a:lstStyle/>
        <a:p>
          <a:endParaRPr lang="en-US"/>
        </a:p>
      </dgm:t>
    </dgm:pt>
    <dgm:pt modelId="{17F5644E-0A01-4E59-BC45-9B3CA479E1E8}">
      <dgm:prSet phldrT="[Text]"/>
      <dgm:spPr/>
      <dgm:t>
        <a:bodyPr/>
        <a:lstStyle/>
        <a:p>
          <a:r>
            <a:rPr lang="en-US" dirty="0"/>
            <a:t>Obtain bus stop ridership</a:t>
          </a:r>
        </a:p>
      </dgm:t>
    </dgm:pt>
    <dgm:pt modelId="{5F530F5A-B0B8-4EDE-87D3-2DBCC505C406}" type="parTrans" cxnId="{B26D4606-4E4B-4DB4-8338-AA4ACC840958}">
      <dgm:prSet/>
      <dgm:spPr/>
      <dgm:t>
        <a:bodyPr/>
        <a:lstStyle/>
        <a:p>
          <a:endParaRPr lang="en-US"/>
        </a:p>
      </dgm:t>
    </dgm:pt>
    <dgm:pt modelId="{BFD6BC59-1D04-444C-9571-6E1329DEB043}" type="sibTrans" cxnId="{B26D4606-4E4B-4DB4-8338-AA4ACC840958}">
      <dgm:prSet/>
      <dgm:spPr/>
      <dgm:t>
        <a:bodyPr/>
        <a:lstStyle/>
        <a:p>
          <a:endParaRPr lang="en-US"/>
        </a:p>
      </dgm:t>
    </dgm:pt>
    <dgm:pt modelId="{FF2CD92F-A86D-4F07-8BD3-3B8F5B349A18}">
      <dgm:prSet phldrT="[Text]"/>
      <dgm:spPr/>
      <dgm:t>
        <a:bodyPr/>
        <a:lstStyle/>
        <a:p>
          <a:r>
            <a:rPr lang="en-US" dirty="0"/>
            <a:t>Analyze location of stops</a:t>
          </a:r>
        </a:p>
      </dgm:t>
    </dgm:pt>
    <dgm:pt modelId="{2EEDCE4C-F873-432A-9573-299565A08E2A}" type="parTrans" cxnId="{67DD9F27-35A2-48D3-ACE7-CDE146A50F2F}">
      <dgm:prSet/>
      <dgm:spPr/>
      <dgm:t>
        <a:bodyPr/>
        <a:lstStyle/>
        <a:p>
          <a:endParaRPr lang="en-US"/>
        </a:p>
      </dgm:t>
    </dgm:pt>
    <dgm:pt modelId="{7BD4888D-5597-4B2B-835E-FB774B4E69F9}" type="sibTrans" cxnId="{67DD9F27-35A2-48D3-ACE7-CDE146A50F2F}">
      <dgm:prSet/>
      <dgm:spPr/>
      <dgm:t>
        <a:bodyPr/>
        <a:lstStyle/>
        <a:p>
          <a:endParaRPr lang="en-US"/>
        </a:p>
      </dgm:t>
    </dgm:pt>
    <dgm:pt modelId="{631D4833-7058-4030-A163-B28AE9002451}">
      <dgm:prSet phldrT="[Text]"/>
      <dgm:spPr/>
      <dgm:t>
        <a:bodyPr/>
        <a:lstStyle/>
        <a:p>
          <a:r>
            <a:rPr lang="en-US" dirty="0" err="1"/>
            <a:t>Coord</a:t>
          </a:r>
          <a:r>
            <a:rPr lang="en-US" dirty="0"/>
            <a:t>. w/ Planning</a:t>
          </a:r>
        </a:p>
      </dgm:t>
    </dgm:pt>
    <dgm:pt modelId="{72FD3229-2DB4-443C-A718-C27FFEF06E50}" type="parTrans" cxnId="{713695A5-4FC1-486F-8547-D432562FDAFC}">
      <dgm:prSet/>
      <dgm:spPr/>
      <dgm:t>
        <a:bodyPr/>
        <a:lstStyle/>
        <a:p>
          <a:endParaRPr lang="en-US"/>
        </a:p>
      </dgm:t>
    </dgm:pt>
    <dgm:pt modelId="{74DE4780-C8C1-40E0-BD50-B368E6DC8085}" type="sibTrans" cxnId="{713695A5-4FC1-486F-8547-D432562FDAFC}">
      <dgm:prSet/>
      <dgm:spPr/>
      <dgm:t>
        <a:bodyPr/>
        <a:lstStyle/>
        <a:p>
          <a:endParaRPr lang="en-US"/>
        </a:p>
      </dgm:t>
    </dgm:pt>
    <dgm:pt modelId="{8147CE2D-3316-435D-B85A-E7D74422C197}">
      <dgm:prSet phldrT="[Text]"/>
      <dgm:spPr/>
      <dgm:t>
        <a:bodyPr/>
        <a:lstStyle/>
        <a:p>
          <a:r>
            <a:rPr lang="en-US" dirty="0"/>
            <a:t>Engineer Review</a:t>
          </a:r>
        </a:p>
      </dgm:t>
    </dgm:pt>
    <dgm:pt modelId="{B1CEE337-53C2-4780-8A44-D10A1D756CD5}" type="parTrans" cxnId="{03C05F9E-2A44-46F1-AB77-0DDCFFCEF5CB}">
      <dgm:prSet/>
      <dgm:spPr/>
      <dgm:t>
        <a:bodyPr/>
        <a:lstStyle/>
        <a:p>
          <a:endParaRPr lang="en-US"/>
        </a:p>
      </dgm:t>
    </dgm:pt>
    <dgm:pt modelId="{769EE7F9-CE4E-41BD-8FF2-04A61FB5D29A}" type="sibTrans" cxnId="{03C05F9E-2A44-46F1-AB77-0DDCFFCEF5CB}">
      <dgm:prSet/>
      <dgm:spPr/>
      <dgm:t>
        <a:bodyPr/>
        <a:lstStyle/>
        <a:p>
          <a:endParaRPr lang="en-US"/>
        </a:p>
      </dgm:t>
    </dgm:pt>
    <dgm:pt modelId="{CBAA8FC2-2DC9-4139-814B-7AED108CA057}">
      <dgm:prSet/>
      <dgm:spPr/>
      <dgm:t>
        <a:bodyPr/>
        <a:lstStyle/>
        <a:p>
          <a:r>
            <a:rPr lang="en-US" dirty="0"/>
            <a:t>Coordinate </a:t>
          </a:r>
          <a:r>
            <a:rPr lang="en-US" dirty="0" err="1"/>
            <a:t>ped</a:t>
          </a:r>
          <a:r>
            <a:rPr lang="en-US" dirty="0"/>
            <a:t>/bike master plan/CIP improvements</a:t>
          </a:r>
        </a:p>
      </dgm:t>
    </dgm:pt>
    <dgm:pt modelId="{12C7CAC3-EE65-4FE4-9797-ABEFF4B281DF}" type="parTrans" cxnId="{9D45B1DE-5565-498F-A296-3D7437633DF4}">
      <dgm:prSet/>
      <dgm:spPr/>
      <dgm:t>
        <a:bodyPr/>
        <a:lstStyle/>
        <a:p>
          <a:endParaRPr lang="en-US"/>
        </a:p>
      </dgm:t>
    </dgm:pt>
    <dgm:pt modelId="{E40880F4-760A-46E9-91A8-FD43AA5B3C67}" type="sibTrans" cxnId="{9D45B1DE-5565-498F-A296-3D7437633DF4}">
      <dgm:prSet/>
      <dgm:spPr/>
      <dgm:t>
        <a:bodyPr/>
        <a:lstStyle/>
        <a:p>
          <a:endParaRPr lang="en-US"/>
        </a:p>
      </dgm:t>
    </dgm:pt>
    <dgm:pt modelId="{2D06F411-D16C-49F8-BC34-84F6C2320BC1}">
      <dgm:prSet/>
      <dgm:spPr/>
      <dgm:t>
        <a:bodyPr/>
        <a:lstStyle/>
        <a:p>
          <a:r>
            <a:rPr lang="en-US" dirty="0"/>
            <a:t>Obtain data if necessary and analyze location of crossings</a:t>
          </a:r>
        </a:p>
      </dgm:t>
    </dgm:pt>
    <dgm:pt modelId="{9832645B-EFF1-4666-9742-D9DE1F388A3B}" type="parTrans" cxnId="{358EEC36-4E71-4CEA-BB1B-6403E82A27C4}">
      <dgm:prSet/>
      <dgm:spPr/>
      <dgm:t>
        <a:bodyPr/>
        <a:lstStyle/>
        <a:p>
          <a:endParaRPr lang="en-US"/>
        </a:p>
      </dgm:t>
    </dgm:pt>
    <dgm:pt modelId="{9E9E150A-1C55-4ED1-9F0C-E82FF6A27BC0}" type="sibTrans" cxnId="{358EEC36-4E71-4CEA-BB1B-6403E82A27C4}">
      <dgm:prSet/>
      <dgm:spPr/>
      <dgm:t>
        <a:bodyPr/>
        <a:lstStyle/>
        <a:p>
          <a:endParaRPr lang="en-US"/>
        </a:p>
      </dgm:t>
    </dgm:pt>
    <dgm:pt modelId="{CB40EFD9-3EF3-4D4E-BAE5-81A9E271833D}">
      <dgm:prSet/>
      <dgm:spPr/>
      <dgm:t>
        <a:bodyPr/>
        <a:lstStyle/>
        <a:p>
          <a:r>
            <a:rPr lang="en-US" dirty="0"/>
            <a:t>Review data and analysis</a:t>
          </a:r>
        </a:p>
      </dgm:t>
    </dgm:pt>
    <dgm:pt modelId="{89D9480A-EF5E-4B49-9139-17A6BD8FE443}" type="parTrans" cxnId="{3FADF380-8735-4352-9586-7004C91371C8}">
      <dgm:prSet/>
      <dgm:spPr/>
      <dgm:t>
        <a:bodyPr/>
        <a:lstStyle/>
        <a:p>
          <a:endParaRPr lang="en-US"/>
        </a:p>
      </dgm:t>
    </dgm:pt>
    <dgm:pt modelId="{0C5B272E-0BF9-41DA-9A49-490F890E5B09}" type="sibTrans" cxnId="{3FADF380-8735-4352-9586-7004C91371C8}">
      <dgm:prSet/>
      <dgm:spPr/>
      <dgm:t>
        <a:bodyPr/>
        <a:lstStyle/>
        <a:p>
          <a:endParaRPr lang="en-US"/>
        </a:p>
      </dgm:t>
    </dgm:pt>
    <dgm:pt modelId="{CDC90D07-61B4-4EC3-B29B-5AB4870B2E12}">
      <dgm:prSet/>
      <dgm:spPr/>
      <dgm:t>
        <a:bodyPr/>
        <a:lstStyle/>
        <a:p>
          <a:r>
            <a:rPr lang="en-US" dirty="0"/>
            <a:t>Approve plans</a:t>
          </a:r>
        </a:p>
      </dgm:t>
    </dgm:pt>
    <dgm:pt modelId="{D54BAE01-0991-4D31-B13B-9A0CCAF2DD29}" type="parTrans" cxnId="{5E7F3C9B-B0ED-490E-9A4F-C7DECAD946A9}">
      <dgm:prSet/>
      <dgm:spPr/>
      <dgm:t>
        <a:bodyPr/>
        <a:lstStyle/>
        <a:p>
          <a:endParaRPr lang="en-US"/>
        </a:p>
      </dgm:t>
    </dgm:pt>
    <dgm:pt modelId="{D56B0393-5236-4498-B797-B583527D37BC}" type="sibTrans" cxnId="{5E7F3C9B-B0ED-490E-9A4F-C7DECAD946A9}">
      <dgm:prSet/>
      <dgm:spPr/>
      <dgm:t>
        <a:bodyPr/>
        <a:lstStyle/>
        <a:p>
          <a:endParaRPr lang="en-US"/>
        </a:p>
      </dgm:t>
    </dgm:pt>
    <dgm:pt modelId="{27FD500F-8AE0-42F9-A793-7B3B89B1A5E7}" type="pres">
      <dgm:prSet presAssocID="{3357FC52-ADD3-4E0B-8B26-7E0ABF5D0364}" presName="linearFlow" presStyleCnt="0">
        <dgm:presLayoutVars>
          <dgm:dir/>
          <dgm:animLvl val="lvl"/>
          <dgm:resizeHandles val="exact"/>
        </dgm:presLayoutVars>
      </dgm:prSet>
      <dgm:spPr/>
    </dgm:pt>
    <dgm:pt modelId="{5A1BF1BF-BBAE-4E7B-BC44-8F6AD1FFD7C1}" type="pres">
      <dgm:prSet presAssocID="{10693642-EB12-4045-985D-C0F191E6FEBE}" presName="composite" presStyleCnt="0"/>
      <dgm:spPr/>
    </dgm:pt>
    <dgm:pt modelId="{5B89E801-4100-40F6-B448-AF9F8708CB94}" type="pres">
      <dgm:prSet presAssocID="{10693642-EB12-4045-985D-C0F191E6FEBE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95460618-23AE-4F41-A361-88F6E6B41164}" type="pres">
      <dgm:prSet presAssocID="{10693642-EB12-4045-985D-C0F191E6FEBE}" presName="descendantText" presStyleLbl="alignAcc1" presStyleIdx="0" presStyleCnt="5">
        <dgm:presLayoutVars>
          <dgm:bulletEnabled val="1"/>
        </dgm:presLayoutVars>
      </dgm:prSet>
      <dgm:spPr/>
    </dgm:pt>
    <dgm:pt modelId="{15B1C791-45E3-47D4-BC81-6979A1C6489A}" type="pres">
      <dgm:prSet presAssocID="{DAA2D5CC-BD25-47EB-8489-1699296D48D3}" presName="sp" presStyleCnt="0"/>
      <dgm:spPr/>
    </dgm:pt>
    <dgm:pt modelId="{69DAAA29-B6F1-4689-84BE-36993A66A317}" type="pres">
      <dgm:prSet presAssocID="{2BAF6D21-0FD0-4D57-A019-66D6E4751385}" presName="composite" presStyleCnt="0"/>
      <dgm:spPr/>
    </dgm:pt>
    <dgm:pt modelId="{BC24C1DA-B974-4C95-8CB4-29ADB8FE6635}" type="pres">
      <dgm:prSet presAssocID="{2BAF6D21-0FD0-4D57-A019-66D6E4751385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4161CF82-2D7A-4A39-A99A-C9E27D046965}" type="pres">
      <dgm:prSet presAssocID="{2BAF6D21-0FD0-4D57-A019-66D6E4751385}" presName="descendantText" presStyleLbl="alignAcc1" presStyleIdx="1" presStyleCnt="5">
        <dgm:presLayoutVars>
          <dgm:bulletEnabled val="1"/>
        </dgm:presLayoutVars>
      </dgm:prSet>
      <dgm:spPr/>
    </dgm:pt>
    <dgm:pt modelId="{61AF1C15-53DA-4675-88FB-E3B3C8F1F50D}" type="pres">
      <dgm:prSet presAssocID="{8A968D66-D45B-403F-8571-35168F6B73D8}" presName="sp" presStyleCnt="0"/>
      <dgm:spPr/>
    </dgm:pt>
    <dgm:pt modelId="{D0220E13-734C-440C-85C7-7CF81096B995}" type="pres">
      <dgm:prSet presAssocID="{44B8AC41-0041-4BAF-AF4F-9BCFE25FD8CE}" presName="composite" presStyleCnt="0"/>
      <dgm:spPr/>
    </dgm:pt>
    <dgm:pt modelId="{DF0CD984-6287-4521-801B-2697086E2194}" type="pres">
      <dgm:prSet presAssocID="{44B8AC41-0041-4BAF-AF4F-9BCFE25FD8CE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5AB868D0-0371-4889-BC8A-DC4FF0F0D7F1}" type="pres">
      <dgm:prSet presAssocID="{44B8AC41-0041-4BAF-AF4F-9BCFE25FD8CE}" presName="descendantText" presStyleLbl="alignAcc1" presStyleIdx="2" presStyleCnt="5">
        <dgm:presLayoutVars>
          <dgm:bulletEnabled val="1"/>
        </dgm:presLayoutVars>
      </dgm:prSet>
      <dgm:spPr/>
    </dgm:pt>
    <dgm:pt modelId="{4988B42F-ED00-438E-8489-642F60C43A9B}" type="pres">
      <dgm:prSet presAssocID="{0316FF7C-1275-47F3-93E6-30760249B9EC}" presName="sp" presStyleCnt="0"/>
      <dgm:spPr/>
    </dgm:pt>
    <dgm:pt modelId="{5FAAB9D2-E632-4404-8A8D-88F2188F7B6E}" type="pres">
      <dgm:prSet presAssocID="{631D4833-7058-4030-A163-B28AE9002451}" presName="composite" presStyleCnt="0"/>
      <dgm:spPr/>
    </dgm:pt>
    <dgm:pt modelId="{58F2197B-3093-4C71-8A6F-26F21E546AA5}" type="pres">
      <dgm:prSet presAssocID="{631D4833-7058-4030-A163-B28AE9002451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33B31F79-B61D-42AC-9892-AB813333D9C3}" type="pres">
      <dgm:prSet presAssocID="{631D4833-7058-4030-A163-B28AE9002451}" presName="descendantText" presStyleLbl="alignAcc1" presStyleIdx="3" presStyleCnt="5">
        <dgm:presLayoutVars>
          <dgm:bulletEnabled val="1"/>
        </dgm:presLayoutVars>
      </dgm:prSet>
      <dgm:spPr/>
    </dgm:pt>
    <dgm:pt modelId="{3B158143-EDF9-498E-8042-09CD18824CB4}" type="pres">
      <dgm:prSet presAssocID="{74DE4780-C8C1-40E0-BD50-B368E6DC8085}" presName="sp" presStyleCnt="0"/>
      <dgm:spPr/>
    </dgm:pt>
    <dgm:pt modelId="{1234D635-1A2B-4A63-BC58-5BDD625BACDE}" type="pres">
      <dgm:prSet presAssocID="{8147CE2D-3316-435D-B85A-E7D74422C197}" presName="composite" presStyleCnt="0"/>
      <dgm:spPr/>
    </dgm:pt>
    <dgm:pt modelId="{13EF3EA3-4FF2-4088-BDB9-D5F0A43DC60C}" type="pres">
      <dgm:prSet presAssocID="{8147CE2D-3316-435D-B85A-E7D74422C197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D489FD72-9D67-4EA1-8E2D-6BDAC6A4BEA5}" type="pres">
      <dgm:prSet presAssocID="{8147CE2D-3316-435D-B85A-E7D74422C197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B26D4606-4E4B-4DB4-8338-AA4ACC840958}" srcId="{44B8AC41-0041-4BAF-AF4F-9BCFE25FD8CE}" destId="{17F5644E-0A01-4E59-BC45-9B3CA479E1E8}" srcOrd="0" destOrd="0" parTransId="{5F530F5A-B0B8-4EDE-87D3-2DBCC505C406}" sibTransId="{BFD6BC59-1D04-444C-9571-6E1329DEB043}"/>
    <dgm:cxn modelId="{C1DBBC14-6249-4C5A-BD66-AD5B45F14C8D}" srcId="{2BAF6D21-0FD0-4D57-A019-66D6E4751385}" destId="{5DA8C531-BE77-4502-94E0-40B7B1AB18A7}" srcOrd="1" destOrd="0" parTransId="{B54A34FC-23C3-4A6C-AD88-D014A3836932}" sibTransId="{FB2E1C2F-C774-446E-B192-9FE1AB9A00AB}"/>
    <dgm:cxn modelId="{22D8CB1B-D6DE-469B-9311-7D1E995F6217}" type="presOf" srcId="{2D06F411-D16C-49F8-BC34-84F6C2320BC1}" destId="{33B31F79-B61D-42AC-9892-AB813333D9C3}" srcOrd="0" destOrd="1" presId="urn:microsoft.com/office/officeart/2005/8/layout/chevron2"/>
    <dgm:cxn modelId="{3224E425-472E-4955-B140-3E329717CEE9}" type="presOf" srcId="{8147CE2D-3316-435D-B85A-E7D74422C197}" destId="{13EF3EA3-4FF2-4088-BDB9-D5F0A43DC60C}" srcOrd="0" destOrd="0" presId="urn:microsoft.com/office/officeart/2005/8/layout/chevron2"/>
    <dgm:cxn modelId="{67DD9F27-35A2-48D3-ACE7-CDE146A50F2F}" srcId="{44B8AC41-0041-4BAF-AF4F-9BCFE25FD8CE}" destId="{FF2CD92F-A86D-4F07-8BD3-3B8F5B349A18}" srcOrd="1" destOrd="0" parTransId="{2EEDCE4C-F873-432A-9573-299565A08E2A}" sibTransId="{7BD4888D-5597-4B2B-835E-FB774B4E69F9}"/>
    <dgm:cxn modelId="{09F97632-A5F6-4283-82F4-438D96F8CDE8}" type="presOf" srcId="{631D4833-7058-4030-A163-B28AE9002451}" destId="{58F2197B-3093-4C71-8A6F-26F21E546AA5}" srcOrd="0" destOrd="0" presId="urn:microsoft.com/office/officeart/2005/8/layout/chevron2"/>
    <dgm:cxn modelId="{358EEC36-4E71-4CEA-BB1B-6403E82A27C4}" srcId="{631D4833-7058-4030-A163-B28AE9002451}" destId="{2D06F411-D16C-49F8-BC34-84F6C2320BC1}" srcOrd="1" destOrd="0" parTransId="{9832645B-EFF1-4666-9742-D9DE1F388A3B}" sibTransId="{9E9E150A-1C55-4ED1-9F0C-E82FF6A27BC0}"/>
    <dgm:cxn modelId="{5B8E6462-74ED-4F71-90DC-D31AFAC82040}" type="presOf" srcId="{2BAF6D21-0FD0-4D57-A019-66D6E4751385}" destId="{BC24C1DA-B974-4C95-8CB4-29ADB8FE6635}" srcOrd="0" destOrd="0" presId="urn:microsoft.com/office/officeart/2005/8/layout/chevron2"/>
    <dgm:cxn modelId="{4E78ED46-D489-4E26-B810-0151863AE808}" type="presOf" srcId="{5DA8C531-BE77-4502-94E0-40B7B1AB18A7}" destId="{4161CF82-2D7A-4A39-A99A-C9E27D046965}" srcOrd="0" destOrd="1" presId="urn:microsoft.com/office/officeart/2005/8/layout/chevron2"/>
    <dgm:cxn modelId="{3DB2D148-D215-4757-88F8-9F28C53F36AB}" srcId="{3357FC52-ADD3-4E0B-8B26-7E0ABF5D0364}" destId="{2BAF6D21-0FD0-4D57-A019-66D6E4751385}" srcOrd="1" destOrd="0" parTransId="{94D06ECA-DD49-4CB9-9812-3FE0C81A3EAB}" sibTransId="{8A968D66-D45B-403F-8571-35168F6B73D8}"/>
    <dgm:cxn modelId="{52DD224A-FF5E-437B-A4EC-4D3C86508395}" srcId="{10693642-EB12-4045-985D-C0F191E6FEBE}" destId="{EF094C9E-1E7B-4D06-9665-020E4464FEF7}" srcOrd="0" destOrd="0" parTransId="{DA45BEC5-1BC4-4814-8FE2-B35F0F79D36E}" sibTransId="{C0C3C8F3-AE21-440A-AD90-464B6D0F30D1}"/>
    <dgm:cxn modelId="{36824A6A-F5BE-4C9E-B29F-9D2AF2A09584}" type="presOf" srcId="{3357FC52-ADD3-4E0B-8B26-7E0ABF5D0364}" destId="{27FD500F-8AE0-42F9-A793-7B3B89B1A5E7}" srcOrd="0" destOrd="0" presId="urn:microsoft.com/office/officeart/2005/8/layout/chevron2"/>
    <dgm:cxn modelId="{9FF1F771-CC27-4C8E-802B-9FB0CC3587A1}" type="presOf" srcId="{60D6F187-57DC-4F98-9C01-315ECE177988}" destId="{4161CF82-2D7A-4A39-A99A-C9E27D046965}" srcOrd="0" destOrd="0" presId="urn:microsoft.com/office/officeart/2005/8/layout/chevron2"/>
    <dgm:cxn modelId="{A6966C74-946F-47EE-A365-1F8A72BF8973}" type="presOf" srcId="{CBAA8FC2-2DC9-4139-814B-7AED108CA057}" destId="{33B31F79-B61D-42AC-9892-AB813333D9C3}" srcOrd="0" destOrd="0" presId="urn:microsoft.com/office/officeart/2005/8/layout/chevron2"/>
    <dgm:cxn modelId="{3FADF380-8735-4352-9586-7004C91371C8}" srcId="{8147CE2D-3316-435D-B85A-E7D74422C197}" destId="{CB40EFD9-3EF3-4D4E-BAE5-81A9E271833D}" srcOrd="0" destOrd="0" parTransId="{89D9480A-EF5E-4B49-9139-17A6BD8FE443}" sibTransId="{0C5B272E-0BF9-41DA-9A49-490F890E5B09}"/>
    <dgm:cxn modelId="{49E1AB8A-793E-465A-BF5B-D93DC928A607}" srcId="{2BAF6D21-0FD0-4D57-A019-66D6E4751385}" destId="{60D6F187-57DC-4F98-9C01-315ECE177988}" srcOrd="0" destOrd="0" parTransId="{7A2167AE-DFD4-4E57-BE18-4C2902C5AD67}" sibTransId="{F2E33ECF-4490-4221-98CD-52B695422858}"/>
    <dgm:cxn modelId="{B3E1548C-5465-4E6A-BE1A-6976B91806C3}" srcId="{3357FC52-ADD3-4E0B-8B26-7E0ABF5D0364}" destId="{10693642-EB12-4045-985D-C0F191E6FEBE}" srcOrd="0" destOrd="0" parTransId="{E76CEB5D-E85C-411A-8A48-BAA0DF41E56B}" sibTransId="{DAA2D5CC-BD25-47EB-8489-1699296D48D3}"/>
    <dgm:cxn modelId="{02ED808D-8F14-435F-B74A-0DFBC4FCF1A2}" type="presOf" srcId="{CDC90D07-61B4-4EC3-B29B-5AB4870B2E12}" destId="{D489FD72-9D67-4EA1-8E2D-6BDAC6A4BEA5}" srcOrd="0" destOrd="1" presId="urn:microsoft.com/office/officeart/2005/8/layout/chevron2"/>
    <dgm:cxn modelId="{B7D3CB9A-8908-4141-9F77-AC76DDD5F540}" srcId="{10693642-EB12-4045-985D-C0F191E6FEBE}" destId="{B13B5BBD-17E8-4FB7-A277-CCB0E454D4E5}" srcOrd="1" destOrd="0" parTransId="{34373D09-A756-40AD-9C4A-8628A5932D6A}" sibTransId="{73CA4200-A057-4856-9172-4C27B6F79DDC}"/>
    <dgm:cxn modelId="{5E7F3C9B-B0ED-490E-9A4F-C7DECAD946A9}" srcId="{8147CE2D-3316-435D-B85A-E7D74422C197}" destId="{CDC90D07-61B4-4EC3-B29B-5AB4870B2E12}" srcOrd="1" destOrd="0" parTransId="{D54BAE01-0991-4D31-B13B-9A0CCAF2DD29}" sibTransId="{D56B0393-5236-4498-B797-B583527D37BC}"/>
    <dgm:cxn modelId="{03C05F9E-2A44-46F1-AB77-0DDCFFCEF5CB}" srcId="{3357FC52-ADD3-4E0B-8B26-7E0ABF5D0364}" destId="{8147CE2D-3316-435D-B85A-E7D74422C197}" srcOrd="4" destOrd="0" parTransId="{B1CEE337-53C2-4780-8A44-D10A1D756CD5}" sibTransId="{769EE7F9-CE4E-41BD-8FF2-04A61FB5D29A}"/>
    <dgm:cxn modelId="{5BF263A1-DDD7-4A0E-A079-6C4ECBFD4404}" type="presOf" srcId="{10693642-EB12-4045-985D-C0F191E6FEBE}" destId="{5B89E801-4100-40F6-B448-AF9F8708CB94}" srcOrd="0" destOrd="0" presId="urn:microsoft.com/office/officeart/2005/8/layout/chevron2"/>
    <dgm:cxn modelId="{713695A5-4FC1-486F-8547-D432562FDAFC}" srcId="{3357FC52-ADD3-4E0B-8B26-7E0ABF5D0364}" destId="{631D4833-7058-4030-A163-B28AE9002451}" srcOrd="3" destOrd="0" parTransId="{72FD3229-2DB4-443C-A718-C27FFEF06E50}" sibTransId="{74DE4780-C8C1-40E0-BD50-B368E6DC8085}"/>
    <dgm:cxn modelId="{A4BB38AD-B2C9-4D19-AD18-A3199F1FFD01}" type="presOf" srcId="{44B8AC41-0041-4BAF-AF4F-9BCFE25FD8CE}" destId="{DF0CD984-6287-4521-801B-2697086E2194}" srcOrd="0" destOrd="0" presId="urn:microsoft.com/office/officeart/2005/8/layout/chevron2"/>
    <dgm:cxn modelId="{AD87A1AD-964F-484A-9889-F7C10D230B4A}" srcId="{3357FC52-ADD3-4E0B-8B26-7E0ABF5D0364}" destId="{44B8AC41-0041-4BAF-AF4F-9BCFE25FD8CE}" srcOrd="2" destOrd="0" parTransId="{F4D028B3-8461-46EA-86A1-6A098F56B935}" sibTransId="{0316FF7C-1275-47F3-93E6-30760249B9EC}"/>
    <dgm:cxn modelId="{4069DBAF-F32C-47AA-90FB-05A1F3C141B5}" type="presOf" srcId="{B13B5BBD-17E8-4FB7-A277-CCB0E454D4E5}" destId="{95460618-23AE-4F41-A361-88F6E6B41164}" srcOrd="0" destOrd="1" presId="urn:microsoft.com/office/officeart/2005/8/layout/chevron2"/>
    <dgm:cxn modelId="{7A8E6DDB-1355-4111-8451-E23D2F20728E}" type="presOf" srcId="{EF094C9E-1E7B-4D06-9665-020E4464FEF7}" destId="{95460618-23AE-4F41-A361-88F6E6B41164}" srcOrd="0" destOrd="0" presId="urn:microsoft.com/office/officeart/2005/8/layout/chevron2"/>
    <dgm:cxn modelId="{9D45B1DE-5565-498F-A296-3D7437633DF4}" srcId="{631D4833-7058-4030-A163-B28AE9002451}" destId="{CBAA8FC2-2DC9-4139-814B-7AED108CA057}" srcOrd="0" destOrd="0" parTransId="{12C7CAC3-EE65-4FE4-9797-ABEFF4B281DF}" sibTransId="{E40880F4-760A-46E9-91A8-FD43AA5B3C67}"/>
    <dgm:cxn modelId="{DEB0C2E8-52A9-41E8-AE26-5350F2779CB6}" type="presOf" srcId="{CB40EFD9-3EF3-4D4E-BAE5-81A9E271833D}" destId="{D489FD72-9D67-4EA1-8E2D-6BDAC6A4BEA5}" srcOrd="0" destOrd="0" presId="urn:microsoft.com/office/officeart/2005/8/layout/chevron2"/>
    <dgm:cxn modelId="{77AA10FD-B34D-493B-9145-2BDAB41A4018}" type="presOf" srcId="{17F5644E-0A01-4E59-BC45-9B3CA479E1E8}" destId="{5AB868D0-0371-4889-BC8A-DC4FF0F0D7F1}" srcOrd="0" destOrd="0" presId="urn:microsoft.com/office/officeart/2005/8/layout/chevron2"/>
    <dgm:cxn modelId="{3B59E1FE-EF91-4805-80C7-E1DABDB1B906}" type="presOf" srcId="{FF2CD92F-A86D-4F07-8BD3-3B8F5B349A18}" destId="{5AB868D0-0371-4889-BC8A-DC4FF0F0D7F1}" srcOrd="0" destOrd="1" presId="urn:microsoft.com/office/officeart/2005/8/layout/chevron2"/>
    <dgm:cxn modelId="{CD3845F8-4328-46A1-8D4F-C703292A1DB0}" type="presParOf" srcId="{27FD500F-8AE0-42F9-A793-7B3B89B1A5E7}" destId="{5A1BF1BF-BBAE-4E7B-BC44-8F6AD1FFD7C1}" srcOrd="0" destOrd="0" presId="urn:microsoft.com/office/officeart/2005/8/layout/chevron2"/>
    <dgm:cxn modelId="{C937947A-96F0-4B82-A380-16C005366858}" type="presParOf" srcId="{5A1BF1BF-BBAE-4E7B-BC44-8F6AD1FFD7C1}" destId="{5B89E801-4100-40F6-B448-AF9F8708CB94}" srcOrd="0" destOrd="0" presId="urn:microsoft.com/office/officeart/2005/8/layout/chevron2"/>
    <dgm:cxn modelId="{1965BAB0-6D82-4211-A27F-17055E855BD0}" type="presParOf" srcId="{5A1BF1BF-BBAE-4E7B-BC44-8F6AD1FFD7C1}" destId="{95460618-23AE-4F41-A361-88F6E6B41164}" srcOrd="1" destOrd="0" presId="urn:microsoft.com/office/officeart/2005/8/layout/chevron2"/>
    <dgm:cxn modelId="{CE2D161B-A7F4-4C3D-8DBA-F4674B9044E1}" type="presParOf" srcId="{27FD500F-8AE0-42F9-A793-7B3B89B1A5E7}" destId="{15B1C791-45E3-47D4-BC81-6979A1C6489A}" srcOrd="1" destOrd="0" presId="urn:microsoft.com/office/officeart/2005/8/layout/chevron2"/>
    <dgm:cxn modelId="{AE430EA9-6DD1-47AB-AFC2-C3F81FC6A682}" type="presParOf" srcId="{27FD500F-8AE0-42F9-A793-7B3B89B1A5E7}" destId="{69DAAA29-B6F1-4689-84BE-36993A66A317}" srcOrd="2" destOrd="0" presId="urn:microsoft.com/office/officeart/2005/8/layout/chevron2"/>
    <dgm:cxn modelId="{E6ABB093-3B59-49EB-BCF7-4B1C655D906F}" type="presParOf" srcId="{69DAAA29-B6F1-4689-84BE-36993A66A317}" destId="{BC24C1DA-B974-4C95-8CB4-29ADB8FE6635}" srcOrd="0" destOrd="0" presId="urn:microsoft.com/office/officeart/2005/8/layout/chevron2"/>
    <dgm:cxn modelId="{92AD7BDC-9147-46F2-9400-6C792C90064D}" type="presParOf" srcId="{69DAAA29-B6F1-4689-84BE-36993A66A317}" destId="{4161CF82-2D7A-4A39-A99A-C9E27D046965}" srcOrd="1" destOrd="0" presId="urn:microsoft.com/office/officeart/2005/8/layout/chevron2"/>
    <dgm:cxn modelId="{07B986D0-FFB3-4C04-9A93-4A57259AC490}" type="presParOf" srcId="{27FD500F-8AE0-42F9-A793-7B3B89B1A5E7}" destId="{61AF1C15-53DA-4675-88FB-E3B3C8F1F50D}" srcOrd="3" destOrd="0" presId="urn:microsoft.com/office/officeart/2005/8/layout/chevron2"/>
    <dgm:cxn modelId="{5E5507B1-30A4-4DDD-8B1A-09BF5E3C69D0}" type="presParOf" srcId="{27FD500F-8AE0-42F9-A793-7B3B89B1A5E7}" destId="{D0220E13-734C-440C-85C7-7CF81096B995}" srcOrd="4" destOrd="0" presId="urn:microsoft.com/office/officeart/2005/8/layout/chevron2"/>
    <dgm:cxn modelId="{5E55A67D-E030-4D24-B61D-31127F41A357}" type="presParOf" srcId="{D0220E13-734C-440C-85C7-7CF81096B995}" destId="{DF0CD984-6287-4521-801B-2697086E2194}" srcOrd="0" destOrd="0" presId="urn:microsoft.com/office/officeart/2005/8/layout/chevron2"/>
    <dgm:cxn modelId="{9E9EF45B-F66D-4504-BE16-8D8318314AEC}" type="presParOf" srcId="{D0220E13-734C-440C-85C7-7CF81096B995}" destId="{5AB868D0-0371-4889-BC8A-DC4FF0F0D7F1}" srcOrd="1" destOrd="0" presId="urn:microsoft.com/office/officeart/2005/8/layout/chevron2"/>
    <dgm:cxn modelId="{68A9A800-FE5A-47EE-9B89-CC95C35F5273}" type="presParOf" srcId="{27FD500F-8AE0-42F9-A793-7B3B89B1A5E7}" destId="{4988B42F-ED00-438E-8489-642F60C43A9B}" srcOrd="5" destOrd="0" presId="urn:microsoft.com/office/officeart/2005/8/layout/chevron2"/>
    <dgm:cxn modelId="{785A9BB4-99A2-4D48-A6EE-F7C88C621B81}" type="presParOf" srcId="{27FD500F-8AE0-42F9-A793-7B3B89B1A5E7}" destId="{5FAAB9D2-E632-4404-8A8D-88F2188F7B6E}" srcOrd="6" destOrd="0" presId="urn:microsoft.com/office/officeart/2005/8/layout/chevron2"/>
    <dgm:cxn modelId="{0EA48FCC-79A1-4FD1-8357-9081A794A20F}" type="presParOf" srcId="{5FAAB9D2-E632-4404-8A8D-88F2188F7B6E}" destId="{58F2197B-3093-4C71-8A6F-26F21E546AA5}" srcOrd="0" destOrd="0" presId="urn:microsoft.com/office/officeart/2005/8/layout/chevron2"/>
    <dgm:cxn modelId="{D5BB68C4-EA44-4789-B736-29B193377381}" type="presParOf" srcId="{5FAAB9D2-E632-4404-8A8D-88F2188F7B6E}" destId="{33B31F79-B61D-42AC-9892-AB813333D9C3}" srcOrd="1" destOrd="0" presId="urn:microsoft.com/office/officeart/2005/8/layout/chevron2"/>
    <dgm:cxn modelId="{E015DA27-3946-4D9D-B43E-C305C76A3867}" type="presParOf" srcId="{27FD500F-8AE0-42F9-A793-7B3B89B1A5E7}" destId="{3B158143-EDF9-498E-8042-09CD18824CB4}" srcOrd="7" destOrd="0" presId="urn:microsoft.com/office/officeart/2005/8/layout/chevron2"/>
    <dgm:cxn modelId="{D851D87A-0D58-4DF5-8408-4CBD10C55150}" type="presParOf" srcId="{27FD500F-8AE0-42F9-A793-7B3B89B1A5E7}" destId="{1234D635-1A2B-4A63-BC58-5BDD625BACDE}" srcOrd="8" destOrd="0" presId="urn:microsoft.com/office/officeart/2005/8/layout/chevron2"/>
    <dgm:cxn modelId="{BEEBC766-1D29-469C-8351-B12183AF2320}" type="presParOf" srcId="{1234D635-1A2B-4A63-BC58-5BDD625BACDE}" destId="{13EF3EA3-4FF2-4088-BDB9-D5F0A43DC60C}" srcOrd="0" destOrd="0" presId="urn:microsoft.com/office/officeart/2005/8/layout/chevron2"/>
    <dgm:cxn modelId="{988BF930-F947-4BC6-AFE8-D6861F96399A}" type="presParOf" srcId="{1234D635-1A2B-4A63-BC58-5BDD625BACDE}" destId="{D489FD72-9D67-4EA1-8E2D-6BDAC6A4BEA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73C9B-DE02-457D-BCF4-B5A63A27F9C0}">
      <dsp:nvSpPr>
        <dsp:cNvPr id="0" name=""/>
        <dsp:cNvSpPr/>
      </dsp:nvSpPr>
      <dsp:spPr>
        <a:xfrm rot="3666833">
          <a:off x="1397758" y="3084602"/>
          <a:ext cx="784371" cy="59062"/>
        </a:xfrm>
        <a:custGeom>
          <a:avLst/>
          <a:gdLst/>
          <a:ahLst/>
          <a:cxnLst/>
          <a:rect l="0" t="0" r="0" b="0"/>
          <a:pathLst>
            <a:path>
              <a:moveTo>
                <a:pt x="0" y="29531"/>
              </a:moveTo>
              <a:lnTo>
                <a:pt x="784371" y="295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B51DA1-45A4-41D3-9C10-BB4FCF0601FC}">
      <dsp:nvSpPr>
        <dsp:cNvPr id="0" name=""/>
        <dsp:cNvSpPr/>
      </dsp:nvSpPr>
      <dsp:spPr>
        <a:xfrm rot="1304628">
          <a:off x="1847273" y="2487510"/>
          <a:ext cx="561670" cy="59062"/>
        </a:xfrm>
        <a:custGeom>
          <a:avLst/>
          <a:gdLst/>
          <a:ahLst/>
          <a:cxnLst/>
          <a:rect l="0" t="0" r="0" b="0"/>
          <a:pathLst>
            <a:path>
              <a:moveTo>
                <a:pt x="0" y="29531"/>
              </a:moveTo>
              <a:lnTo>
                <a:pt x="561670" y="295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53EED9-6576-41A5-9032-54712E26BF30}">
      <dsp:nvSpPr>
        <dsp:cNvPr id="0" name=""/>
        <dsp:cNvSpPr/>
      </dsp:nvSpPr>
      <dsp:spPr>
        <a:xfrm rot="20295372">
          <a:off x="1847273" y="1804764"/>
          <a:ext cx="561670" cy="59062"/>
        </a:xfrm>
        <a:custGeom>
          <a:avLst/>
          <a:gdLst/>
          <a:ahLst/>
          <a:cxnLst/>
          <a:rect l="0" t="0" r="0" b="0"/>
          <a:pathLst>
            <a:path>
              <a:moveTo>
                <a:pt x="0" y="29531"/>
              </a:moveTo>
              <a:lnTo>
                <a:pt x="561670" y="295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A43CF6-2D9A-4299-8239-F52CB595351C}">
      <dsp:nvSpPr>
        <dsp:cNvPr id="0" name=""/>
        <dsp:cNvSpPr/>
      </dsp:nvSpPr>
      <dsp:spPr>
        <a:xfrm rot="17933167">
          <a:off x="1397758" y="1207672"/>
          <a:ext cx="784371" cy="59062"/>
        </a:xfrm>
        <a:custGeom>
          <a:avLst/>
          <a:gdLst/>
          <a:ahLst/>
          <a:cxnLst/>
          <a:rect l="0" t="0" r="0" b="0"/>
          <a:pathLst>
            <a:path>
              <a:moveTo>
                <a:pt x="0" y="29531"/>
              </a:moveTo>
              <a:lnTo>
                <a:pt x="784371" y="295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A13D9-EDB4-45A8-91F6-78774EAF7FC0}">
      <dsp:nvSpPr>
        <dsp:cNvPr id="0" name=""/>
        <dsp:cNvSpPr/>
      </dsp:nvSpPr>
      <dsp:spPr>
        <a:xfrm>
          <a:off x="372870" y="1342649"/>
          <a:ext cx="1840684" cy="17002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C9942A-5A58-46B4-89F9-AAEF7275E185}">
      <dsp:nvSpPr>
        <dsp:cNvPr id="0" name=""/>
        <dsp:cNvSpPr/>
      </dsp:nvSpPr>
      <dsp:spPr>
        <a:xfrm>
          <a:off x="1733393" y="1231"/>
          <a:ext cx="951791" cy="951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Capital Projects</a:t>
          </a:r>
        </a:p>
      </dsp:txBody>
      <dsp:txXfrm>
        <a:off x="1872780" y="140618"/>
        <a:ext cx="673017" cy="673017"/>
      </dsp:txXfrm>
    </dsp:sp>
    <dsp:sp modelId="{21992091-BE34-4043-A676-4FCF91794565}">
      <dsp:nvSpPr>
        <dsp:cNvPr id="0" name=""/>
        <dsp:cNvSpPr/>
      </dsp:nvSpPr>
      <dsp:spPr>
        <a:xfrm>
          <a:off x="2780364" y="1231"/>
          <a:ext cx="1427687" cy="951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Long-Range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Transportation &amp; Redevelopment</a:t>
          </a:r>
        </a:p>
      </dsp:txBody>
      <dsp:txXfrm>
        <a:off x="2780364" y="1231"/>
        <a:ext cx="1427687" cy="951791"/>
      </dsp:txXfrm>
    </dsp:sp>
    <dsp:sp modelId="{D8B78977-2577-4113-83B8-F7452633A4F8}">
      <dsp:nvSpPr>
        <dsp:cNvPr id="0" name=""/>
        <dsp:cNvSpPr/>
      </dsp:nvSpPr>
      <dsp:spPr>
        <a:xfrm>
          <a:off x="2355102" y="1078063"/>
          <a:ext cx="951791" cy="951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Safety Reviews</a:t>
          </a:r>
        </a:p>
      </dsp:txBody>
      <dsp:txXfrm>
        <a:off x="2494489" y="1217450"/>
        <a:ext cx="673017" cy="673017"/>
      </dsp:txXfrm>
    </dsp:sp>
    <dsp:sp modelId="{58F7B6F0-0C7B-4B44-BA27-EBBEE1F86E23}">
      <dsp:nvSpPr>
        <dsp:cNvPr id="0" name=""/>
        <dsp:cNvSpPr/>
      </dsp:nvSpPr>
      <dsp:spPr>
        <a:xfrm>
          <a:off x="3402073" y="1078063"/>
          <a:ext cx="1427687" cy="951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Corridors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Hot Spots</a:t>
          </a:r>
        </a:p>
      </dsp:txBody>
      <dsp:txXfrm>
        <a:off x="3402073" y="1078063"/>
        <a:ext cx="1427687" cy="951791"/>
      </dsp:txXfrm>
    </dsp:sp>
    <dsp:sp modelId="{E83A89DF-1BF9-4558-992B-B63A9493DEED}">
      <dsp:nvSpPr>
        <dsp:cNvPr id="0" name=""/>
        <dsp:cNvSpPr/>
      </dsp:nvSpPr>
      <dsp:spPr>
        <a:xfrm>
          <a:off x="2355102" y="2321482"/>
          <a:ext cx="951791" cy="951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Community</a:t>
          </a:r>
        </a:p>
      </dsp:txBody>
      <dsp:txXfrm>
        <a:off x="2494489" y="2460869"/>
        <a:ext cx="673017" cy="673017"/>
      </dsp:txXfrm>
    </dsp:sp>
    <dsp:sp modelId="{A70E8207-D6F7-49A2-853B-346AA80D915A}">
      <dsp:nvSpPr>
        <dsp:cNvPr id="0" name=""/>
        <dsp:cNvSpPr/>
      </dsp:nvSpPr>
      <dsp:spPr>
        <a:xfrm>
          <a:off x="3402073" y="2321482"/>
          <a:ext cx="1427687" cy="951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Input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Engagement</a:t>
          </a:r>
        </a:p>
      </dsp:txBody>
      <dsp:txXfrm>
        <a:off x="3402073" y="2321482"/>
        <a:ext cx="1427687" cy="951791"/>
      </dsp:txXfrm>
    </dsp:sp>
    <dsp:sp modelId="{43568A5A-075C-4E13-863B-A8E5CC559E85}">
      <dsp:nvSpPr>
        <dsp:cNvPr id="0" name=""/>
        <dsp:cNvSpPr/>
      </dsp:nvSpPr>
      <dsp:spPr>
        <a:xfrm>
          <a:off x="1733393" y="3398314"/>
          <a:ext cx="951791" cy="951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Maintenance</a:t>
          </a:r>
        </a:p>
      </dsp:txBody>
      <dsp:txXfrm>
        <a:off x="1872780" y="3537701"/>
        <a:ext cx="673017" cy="673017"/>
      </dsp:txXfrm>
    </dsp:sp>
    <dsp:sp modelId="{95E63C3F-4388-44DC-87B7-959A99348067}">
      <dsp:nvSpPr>
        <dsp:cNvPr id="0" name=""/>
        <dsp:cNvSpPr/>
      </dsp:nvSpPr>
      <dsp:spPr>
        <a:xfrm>
          <a:off x="2780364" y="3398314"/>
          <a:ext cx="1427687" cy="951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Short-range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Repaving, Remarking, &amp; Signage Reviews</a:t>
          </a:r>
        </a:p>
      </dsp:txBody>
      <dsp:txXfrm>
        <a:off x="2780364" y="3398314"/>
        <a:ext cx="1427687" cy="9517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9E801-4100-40F6-B448-AF9F8708CB94}">
      <dsp:nvSpPr>
        <dsp:cNvPr id="0" name=""/>
        <dsp:cNvSpPr/>
      </dsp:nvSpPr>
      <dsp:spPr>
        <a:xfrm rot="5400000">
          <a:off x="-144690" y="146350"/>
          <a:ext cx="964603" cy="6752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Review Data</a:t>
          </a:r>
        </a:p>
      </dsp:txBody>
      <dsp:txXfrm rot="-5400000">
        <a:off x="1" y="339270"/>
        <a:ext cx="675222" cy="289381"/>
      </dsp:txXfrm>
    </dsp:sp>
    <dsp:sp modelId="{95460618-23AE-4F41-A361-88F6E6B41164}">
      <dsp:nvSpPr>
        <dsp:cNvPr id="0" name=""/>
        <dsp:cNvSpPr/>
      </dsp:nvSpPr>
      <dsp:spPr>
        <a:xfrm rot="5400000">
          <a:off x="3753371" y="-3076489"/>
          <a:ext cx="626992" cy="67832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Review crash data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Review traffic data</a:t>
          </a:r>
        </a:p>
      </dsp:txBody>
      <dsp:txXfrm rot="-5400000">
        <a:off x="675223" y="32266"/>
        <a:ext cx="6752682" cy="565778"/>
      </dsp:txXfrm>
    </dsp:sp>
    <dsp:sp modelId="{BC24C1DA-B974-4C95-8CB4-29ADB8FE6635}">
      <dsp:nvSpPr>
        <dsp:cNvPr id="0" name=""/>
        <dsp:cNvSpPr/>
      </dsp:nvSpPr>
      <dsp:spPr>
        <a:xfrm rot="5400000">
          <a:off x="-144690" y="992203"/>
          <a:ext cx="964603" cy="6752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 err="1"/>
            <a:t>Coord</a:t>
          </a:r>
          <a:r>
            <a:rPr lang="en-US" sz="900" kern="1200" dirty="0"/>
            <a:t>. w/ Signals</a:t>
          </a:r>
        </a:p>
      </dsp:txBody>
      <dsp:txXfrm rot="-5400000">
        <a:off x="1" y="1185123"/>
        <a:ext cx="675222" cy="289381"/>
      </dsp:txXfrm>
    </dsp:sp>
    <dsp:sp modelId="{4161CF82-2D7A-4A39-A99A-C9E27D046965}">
      <dsp:nvSpPr>
        <dsp:cNvPr id="0" name=""/>
        <dsp:cNvSpPr/>
      </dsp:nvSpPr>
      <dsp:spPr>
        <a:xfrm rot="5400000">
          <a:off x="3753371" y="-2230635"/>
          <a:ext cx="626992" cy="67832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Confirm traffic control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Notify staff of paving limits (coordinate loop replacement on signals)</a:t>
          </a:r>
        </a:p>
      </dsp:txBody>
      <dsp:txXfrm rot="-5400000">
        <a:off x="675223" y="878120"/>
        <a:ext cx="6752682" cy="565778"/>
      </dsp:txXfrm>
    </dsp:sp>
    <dsp:sp modelId="{DF0CD984-6287-4521-801B-2697086E2194}">
      <dsp:nvSpPr>
        <dsp:cNvPr id="0" name=""/>
        <dsp:cNvSpPr/>
      </dsp:nvSpPr>
      <dsp:spPr>
        <a:xfrm rot="5400000">
          <a:off x="-144690" y="1838057"/>
          <a:ext cx="964603" cy="6752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 err="1"/>
            <a:t>Coord</a:t>
          </a:r>
          <a:r>
            <a:rPr lang="en-US" sz="900" kern="1200" dirty="0"/>
            <a:t>. w/ Transit</a:t>
          </a:r>
        </a:p>
      </dsp:txBody>
      <dsp:txXfrm rot="-5400000">
        <a:off x="1" y="2030977"/>
        <a:ext cx="675222" cy="289381"/>
      </dsp:txXfrm>
    </dsp:sp>
    <dsp:sp modelId="{5AB868D0-0371-4889-BC8A-DC4FF0F0D7F1}">
      <dsp:nvSpPr>
        <dsp:cNvPr id="0" name=""/>
        <dsp:cNvSpPr/>
      </dsp:nvSpPr>
      <dsp:spPr>
        <a:xfrm rot="5400000">
          <a:off x="3753371" y="-1384781"/>
          <a:ext cx="626992" cy="67832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Obtain bus stop ridership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Analyze location of stops</a:t>
          </a:r>
        </a:p>
      </dsp:txBody>
      <dsp:txXfrm rot="-5400000">
        <a:off x="675223" y="1723974"/>
        <a:ext cx="6752682" cy="565778"/>
      </dsp:txXfrm>
    </dsp:sp>
    <dsp:sp modelId="{58F2197B-3093-4C71-8A6F-26F21E546AA5}">
      <dsp:nvSpPr>
        <dsp:cNvPr id="0" name=""/>
        <dsp:cNvSpPr/>
      </dsp:nvSpPr>
      <dsp:spPr>
        <a:xfrm rot="5400000">
          <a:off x="-144690" y="2683911"/>
          <a:ext cx="964603" cy="6752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 err="1"/>
            <a:t>Coord</a:t>
          </a:r>
          <a:r>
            <a:rPr lang="en-US" sz="900" kern="1200" dirty="0"/>
            <a:t>. w/ Planning</a:t>
          </a:r>
        </a:p>
      </dsp:txBody>
      <dsp:txXfrm rot="-5400000">
        <a:off x="1" y="2876831"/>
        <a:ext cx="675222" cy="289381"/>
      </dsp:txXfrm>
    </dsp:sp>
    <dsp:sp modelId="{33B31F79-B61D-42AC-9892-AB813333D9C3}">
      <dsp:nvSpPr>
        <dsp:cNvPr id="0" name=""/>
        <dsp:cNvSpPr/>
      </dsp:nvSpPr>
      <dsp:spPr>
        <a:xfrm rot="5400000">
          <a:off x="3753371" y="-538927"/>
          <a:ext cx="626992" cy="67832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Coordinate </a:t>
          </a:r>
          <a:r>
            <a:rPr lang="en-US" sz="1700" kern="1200" dirty="0" err="1"/>
            <a:t>ped</a:t>
          </a:r>
          <a:r>
            <a:rPr lang="en-US" sz="1700" kern="1200" dirty="0"/>
            <a:t>/bike master plan/CIP improvements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Obtain data if necessary and analyze location of crossings</a:t>
          </a:r>
        </a:p>
      </dsp:txBody>
      <dsp:txXfrm rot="-5400000">
        <a:off x="675223" y="2569828"/>
        <a:ext cx="6752682" cy="565778"/>
      </dsp:txXfrm>
    </dsp:sp>
    <dsp:sp modelId="{13EF3EA3-4FF2-4088-BDB9-D5F0A43DC60C}">
      <dsp:nvSpPr>
        <dsp:cNvPr id="0" name=""/>
        <dsp:cNvSpPr/>
      </dsp:nvSpPr>
      <dsp:spPr>
        <a:xfrm rot="5400000">
          <a:off x="-144690" y="3529765"/>
          <a:ext cx="964603" cy="6752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Engineer Review</a:t>
          </a:r>
        </a:p>
      </dsp:txBody>
      <dsp:txXfrm rot="-5400000">
        <a:off x="1" y="3722685"/>
        <a:ext cx="675222" cy="289381"/>
      </dsp:txXfrm>
    </dsp:sp>
    <dsp:sp modelId="{D489FD72-9D67-4EA1-8E2D-6BDAC6A4BEA5}">
      <dsp:nvSpPr>
        <dsp:cNvPr id="0" name=""/>
        <dsp:cNvSpPr/>
      </dsp:nvSpPr>
      <dsp:spPr>
        <a:xfrm rot="5400000">
          <a:off x="3753371" y="306926"/>
          <a:ext cx="626992" cy="67832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Review data and analysis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Approve plans</a:t>
          </a:r>
        </a:p>
      </dsp:txBody>
      <dsp:txXfrm rot="-5400000">
        <a:off x="675223" y="3415682"/>
        <a:ext cx="6752682" cy="565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17EACBFD-C0F2-4E86-BE42-BBB20ABC0A4C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9926"/>
            <a:ext cx="5619750" cy="3665538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6"/>
            <a:ext cx="3043238" cy="46672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6"/>
            <a:ext cx="3043238" cy="46672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926D2851-8F4C-4A48-B7DE-C2434C5B7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45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36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37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19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7054BDC-4010-40C7-811E-F5A12E383E8C}" type="slidenum">
              <a:rPr lang="en-US" altLang="en-US" sz="1200" smtClean="0">
                <a:latin typeface="Times New Roman" panose="02020603050405020304" pitchFamily="18" charset="0"/>
              </a:rPr>
              <a:pPr/>
              <a:t>13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Animated. Self-explanatory except last point: once the curb extension is in place, parking can be moved closer to the crosswalk.</a:t>
            </a:r>
          </a:p>
        </p:txBody>
      </p:sp>
    </p:spTree>
    <p:extLst>
      <p:ext uri="{BB962C8B-B14F-4D97-AF65-F5344CB8AC3E}">
        <p14:creationId xmlns:p14="http://schemas.microsoft.com/office/powerpoint/2010/main" val="2887738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F0E6001-F35A-4089-A2FA-D82D2296F3CD}" type="slidenum">
              <a:rPr lang="en-US" altLang="en-US" sz="1200" smtClean="0">
                <a:latin typeface="Times New Roman" panose="02020603050405020304" pitchFamily="18" charset="0"/>
              </a:rPr>
              <a:pPr/>
              <a:t>14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Animated. Self-explanatory except last point: once the curb extension is in place, parking can be moved closer to the crosswalk.</a:t>
            </a:r>
          </a:p>
        </p:txBody>
      </p:sp>
    </p:spTree>
    <p:extLst>
      <p:ext uri="{BB962C8B-B14F-4D97-AF65-F5344CB8AC3E}">
        <p14:creationId xmlns:p14="http://schemas.microsoft.com/office/powerpoint/2010/main" val="113616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69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49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39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45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27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53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056" indent="-173056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25.8 sq. miles</a:t>
            </a:r>
          </a:p>
          <a:p>
            <a:pPr marL="173056" indent="-173056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11 Metrorail stations</a:t>
            </a:r>
          </a:p>
          <a:p>
            <a:pPr marL="173056" indent="-173056" defTabSz="922962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</a:rPr>
              <a:t>Frequently investigate citizen, Civic Association, and Planning </a:t>
            </a:r>
            <a:r>
              <a:rPr lang="en-US" dirty="0" err="1">
                <a:latin typeface="Calibri" panose="020F0502020204030204" pitchFamily="34" charset="0"/>
              </a:rPr>
              <a:t>Dept</a:t>
            </a:r>
            <a:r>
              <a:rPr lang="en-US" dirty="0">
                <a:latin typeface="Calibri" panose="020F0502020204030204" pitchFamily="34" charset="0"/>
              </a:rPr>
              <a:t> requests to mark crosswalks at unmarked crossings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7AEDC-2D8D-40F4-8FE8-55DD24D11CE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36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52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67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2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269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81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96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20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283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993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the demonstration project. The goals of the reconfiguration were to improve pedestrian, cyclist, and motorist safety, to better accommodate all road users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56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622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621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068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34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78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25000"/>
              </a:spcBef>
              <a:buClr>
                <a:srgbClr val="00FFCC"/>
              </a:buClr>
              <a:buFont typeface="Wingdings" panose="05000000000000000000" pitchFamily="2" charset="2"/>
              <a:buNone/>
            </a:pPr>
            <a:fld id="{3A9022E1-F9E6-4D85-A268-78169361B424}" type="slidenum">
              <a:rPr lang="en-US" altLang="en-US" sz="1200" b="1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25000"/>
                </a:spcBef>
                <a:buClr>
                  <a:srgbClr val="00FFCC"/>
                </a:buClr>
                <a:buFont typeface="Wingdings" panose="05000000000000000000" pitchFamily="2" charset="2"/>
                <a:buNone/>
              </a:pPr>
              <a:t>5</a:t>
            </a:fld>
            <a:endParaRPr lang="en-US" altLang="en-US" sz="12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Physical treatments such as these listed do the most to improve pedestrian safety at crosswalks. They will be covered in greater detail in the rest of this module.</a:t>
            </a:r>
          </a:p>
        </p:txBody>
      </p:sp>
    </p:spTree>
    <p:extLst>
      <p:ext uri="{BB962C8B-B14F-4D97-AF65-F5344CB8AC3E}">
        <p14:creationId xmlns:p14="http://schemas.microsoft.com/office/powerpoint/2010/main" val="1697094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26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23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26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2851-8F4C-4A48-B7DE-C2434C5B77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5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517C-B7A0-41C3-82C2-170F7F4AFCF8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6900-9296-4496-B7E3-24D2E8AA2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1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517C-B7A0-41C3-82C2-170F7F4AFCF8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6900-9296-4496-B7E3-24D2E8AA2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0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517C-B7A0-41C3-82C2-170F7F4AFCF8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6900-9296-4496-B7E3-24D2E8AA2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35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517C-B7A0-41C3-82C2-170F7F4AFCF8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6900-9296-4496-B7E3-24D2E8AA2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79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517C-B7A0-41C3-82C2-170F7F4AFCF8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6900-9296-4496-B7E3-24D2E8AA2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1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517C-B7A0-41C3-82C2-170F7F4AFCF8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6900-9296-4496-B7E3-24D2E8AA2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84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517C-B7A0-41C3-82C2-170F7F4AFCF8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6900-9296-4496-B7E3-24D2E8AA2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8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517C-B7A0-41C3-82C2-170F7F4AFCF8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6900-9296-4496-B7E3-24D2E8AA2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5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517C-B7A0-41C3-82C2-170F7F4AFCF8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6900-9296-4496-B7E3-24D2E8AA2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27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517C-B7A0-41C3-82C2-170F7F4AFCF8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6900-9296-4496-B7E3-24D2E8AA2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25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517C-B7A0-41C3-82C2-170F7F4AFCF8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6900-9296-4496-B7E3-24D2E8AA2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5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C517C-B7A0-41C3-82C2-170F7F4AFCF8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66900-9296-4496-B7E3-24D2E8AA2B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8" descr="Arlington_logo_2clr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0400" y="365125"/>
            <a:ext cx="106680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254956"/>
          </a:xfrm>
          <a:prstGeom prst="rect">
            <a:avLst/>
          </a:prstGeom>
          <a:solidFill>
            <a:srgbClr val="00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813932"/>
            <a:ext cx="12192000" cy="45719"/>
          </a:xfrm>
          <a:prstGeom prst="rect">
            <a:avLst/>
          </a:prstGeom>
          <a:solidFill>
            <a:srgbClr val="00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4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dnabors@arlingtonva.us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00113"/>
            <a:ext cx="9144000" cy="1325369"/>
          </a:xfrm>
        </p:spPr>
        <p:txBody>
          <a:bodyPr>
            <a:normAutofit/>
          </a:bodyPr>
          <a:lstStyle/>
          <a:p>
            <a:r>
              <a:rPr lang="en-US" sz="3600" i="1" dirty="0"/>
              <a:t>Improving Pedestrian and Bicycle Safety and Accessibility: Short-term and Long-term Strategies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255714"/>
            <a:ext cx="9144000" cy="1655762"/>
          </a:xfrm>
        </p:spPr>
        <p:txBody>
          <a:bodyPr/>
          <a:lstStyle/>
          <a:p>
            <a:r>
              <a:rPr lang="en-US" dirty="0"/>
              <a:t>Arlington, Virginia</a:t>
            </a:r>
          </a:p>
          <a:p>
            <a:r>
              <a:rPr lang="en-US" dirty="0"/>
              <a:t>Road to Zero Coalition Meeting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096000" y="5923156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dirty="0"/>
              <a:t>Dan Nabors, P.E.</a:t>
            </a:r>
            <a:br>
              <a:rPr lang="en-US" altLang="en-US" dirty="0"/>
            </a:br>
            <a:r>
              <a:rPr lang="en-US" altLang="en-US" dirty="0"/>
              <a:t>December 12, 2017</a:t>
            </a:r>
          </a:p>
        </p:txBody>
      </p:sp>
      <p:pic>
        <p:nvPicPr>
          <p:cNvPr id="5" name="Picture 7" descr="DSCN422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578" y="3325019"/>
            <a:ext cx="2742844" cy="201168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0" descr="Arl-clarend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642" y="3325019"/>
            <a:ext cx="3060875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2833" y="3325019"/>
            <a:ext cx="2873827" cy="201168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680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Effectiveness of Bike Lanes with: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0519" y="1436305"/>
            <a:ext cx="5157787" cy="608131"/>
          </a:xfrm>
        </p:spPr>
        <p:txBody>
          <a:bodyPr/>
          <a:lstStyle/>
          <a:p>
            <a:r>
              <a:rPr lang="en-US" dirty="0"/>
              <a:t>Protected bike lanes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792135" y="2403475"/>
            <a:ext cx="5183188" cy="3684588"/>
          </a:xfrm>
        </p:spPr>
        <p:txBody>
          <a:bodyPr/>
          <a:lstStyle/>
          <a:p>
            <a:r>
              <a:rPr lang="en-US" dirty="0"/>
              <a:t>Standardize cross section with application of protected bike lanes</a:t>
            </a:r>
          </a:p>
          <a:p>
            <a:r>
              <a:rPr lang="en-US" dirty="0"/>
              <a:t>Look at maintenance impacts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32" y="1546309"/>
            <a:ext cx="3658459" cy="487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12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Measures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23" y="1690688"/>
            <a:ext cx="5801784" cy="4351338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959600" y="1690688"/>
            <a:ext cx="46273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Other markings as needed to standardize lanes</a:t>
            </a:r>
          </a:p>
          <a:p>
            <a:r>
              <a:rPr lang="en-US" dirty="0"/>
              <a:t>Reallocate space</a:t>
            </a:r>
          </a:p>
        </p:txBody>
      </p:sp>
    </p:spTree>
    <p:extLst>
      <p:ext uri="{BB962C8B-B14F-4D97-AF65-F5344CB8AC3E}">
        <p14:creationId xmlns:p14="http://schemas.microsoft.com/office/powerpoint/2010/main" val="1556489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Signage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Pedestrian Hybrid Beacon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93" y="2505075"/>
            <a:ext cx="4913776" cy="3684588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r="4044" b="9964"/>
          <a:stretch/>
        </p:blipFill>
        <p:spPr>
          <a:xfrm>
            <a:off x="6172200" y="2505076"/>
            <a:ext cx="5183188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17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979" name="Text Box 3"/>
          <p:cNvSpPr txBox="1">
            <a:spLocks noChangeArrowheads="1"/>
          </p:cNvSpPr>
          <p:nvPr/>
        </p:nvSpPr>
        <p:spPr bwMode="auto">
          <a:xfrm>
            <a:off x="2200275" y="4800601"/>
            <a:ext cx="83820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0000"/>
              </a:spcBef>
              <a:buClr>
                <a:srgbClr val="00FFCC"/>
              </a:buClr>
              <a:buFont typeface="Wingdings" panose="05000000000000000000" pitchFamily="2" charset="2"/>
              <a:buChar char="Ø"/>
            </a:pPr>
            <a:r>
              <a:rPr lang="en-US" altLang="en-US" sz="2800">
                <a:solidFill>
                  <a:schemeClr val="tx1"/>
                </a:solidFill>
              </a:rPr>
              <a:t>Better visibility </a:t>
            </a:r>
          </a:p>
          <a:p>
            <a:pPr eaLnBrk="1" hangingPunct="1">
              <a:spcBef>
                <a:spcPct val="10000"/>
              </a:spcBef>
              <a:buClr>
                <a:srgbClr val="00FFCC"/>
              </a:buClr>
              <a:buFont typeface="Wingdings" panose="05000000000000000000" pitchFamily="2" charset="2"/>
              <a:buChar char="Ø"/>
            </a:pPr>
            <a:r>
              <a:rPr lang="en-US" altLang="en-US" sz="2800">
                <a:solidFill>
                  <a:schemeClr val="tx1"/>
                </a:solidFill>
              </a:rPr>
              <a:t>Traffic calming</a:t>
            </a:r>
          </a:p>
          <a:p>
            <a:pPr eaLnBrk="1" hangingPunct="1">
              <a:spcBef>
                <a:spcPct val="10000"/>
              </a:spcBef>
              <a:buClr>
                <a:srgbClr val="00FFCC"/>
              </a:buClr>
              <a:buFont typeface="Wingdings" panose="05000000000000000000" pitchFamily="2" charset="2"/>
              <a:buChar char="Ø"/>
            </a:pPr>
            <a:r>
              <a:rPr lang="en-US" altLang="en-US" sz="2800">
                <a:solidFill>
                  <a:schemeClr val="tx1"/>
                </a:solidFill>
              </a:rPr>
              <a:t>Room for pedestrians</a:t>
            </a:r>
          </a:p>
        </p:txBody>
      </p:sp>
      <p:sp>
        <p:nvSpPr>
          <p:cNvPr id="1406981" name="Text Box 5"/>
          <p:cNvSpPr txBox="1">
            <a:spLocks noChangeArrowheads="1"/>
          </p:cNvSpPr>
          <p:nvPr/>
        </p:nvSpPr>
        <p:spPr bwMode="auto">
          <a:xfrm>
            <a:off x="1600200" y="4217988"/>
            <a:ext cx="388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Other advantages</a:t>
            </a:r>
          </a:p>
        </p:txBody>
      </p:sp>
      <p:sp>
        <p:nvSpPr>
          <p:cNvPr id="15364" name="Slide Number Placeholder 8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7-</a:t>
            </a:r>
            <a:fld id="{6286EC96-B00B-4611-9998-50F8B4956D72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15365" name="Picture 9" descr="C:\Users\Michael\Documents\Reference Documents\Bicycle Issues\Bicycle Facility Guidelines\Oregon Bike and Ped Plan\OBPP figures 2009 draft\Chapter_5_Street_Crossings\curb extensions before-co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r="16714" b="18715"/>
          <a:stretch>
            <a:fillRect/>
          </a:stretch>
        </p:blipFill>
        <p:spPr bwMode="auto">
          <a:xfrm>
            <a:off x="5029199" y="990601"/>
            <a:ext cx="563880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Michael\Documents\Reference Documents\Bicycle Issues\Bicycle Facility Guidelines\Oregon Bike and Ped Plan\OBPP figures 2009 draft\Chapter_5_Street_Crossings\curb extensions after-col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2" r="16849" b="35263"/>
          <a:stretch>
            <a:fillRect/>
          </a:stretch>
        </p:blipFill>
        <p:spPr bwMode="auto">
          <a:xfrm>
            <a:off x="5041106" y="1042988"/>
            <a:ext cx="5614987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2"/>
          <p:cNvSpPr txBox="1">
            <a:spLocks noChangeArrowheads="1"/>
          </p:cNvSpPr>
          <p:nvPr/>
        </p:nvSpPr>
        <p:spPr bwMode="auto">
          <a:xfrm>
            <a:off x="1677988" y="990601"/>
            <a:ext cx="35052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u="sng" dirty="0">
                <a:solidFill>
                  <a:schemeClr val="tx1"/>
                </a:solidFill>
              </a:rPr>
              <a:t>Curb extensions</a:t>
            </a:r>
          </a:p>
          <a:p>
            <a:pPr eaLnBrk="1" hangingPunct="1">
              <a:buFontTx/>
              <a:buNone/>
            </a:pPr>
            <a:r>
              <a:rPr lang="en-US" altLang="en-US" sz="2800" i="1" dirty="0">
                <a:solidFill>
                  <a:schemeClr val="tx1"/>
                </a:solidFill>
              </a:rPr>
              <a:t>Reduce crossing distance</a:t>
            </a:r>
          </a:p>
        </p:txBody>
      </p:sp>
    </p:spTree>
    <p:extLst>
      <p:ext uri="{BB962C8B-B14F-4D97-AF65-F5344CB8AC3E}">
        <p14:creationId xmlns:p14="http://schemas.microsoft.com/office/powerpoint/2010/main" val="88087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0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0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0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6979" grpId="0" build="p" autoUpdateAnimBg="0"/>
      <p:bldP spid="140698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25"/>
          <a:stretch>
            <a:fillRect/>
          </a:stretch>
        </p:blipFill>
        <p:spPr bwMode="auto">
          <a:xfrm>
            <a:off x="1677988" y="304800"/>
            <a:ext cx="87487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677988" y="990601"/>
            <a:ext cx="35052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u="sng"/>
              <a:t>Curb extensions</a:t>
            </a:r>
          </a:p>
          <a:p>
            <a:pPr eaLnBrk="1" hangingPunct="1">
              <a:buFontTx/>
              <a:buNone/>
            </a:pPr>
            <a:r>
              <a:rPr lang="en-US" altLang="en-US" sz="2800" i="1"/>
              <a:t>Reduce crossing distance</a:t>
            </a: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2200275" y="4800601"/>
            <a:ext cx="83820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0000"/>
              </a:spcBef>
              <a:buClr>
                <a:srgbClr val="00FFCC"/>
              </a:buClr>
              <a:buFont typeface="Wingdings" panose="05000000000000000000" pitchFamily="2" charset="2"/>
              <a:buChar char="Ø"/>
            </a:pPr>
            <a:r>
              <a:rPr lang="en-US" altLang="en-US" sz="2800" dirty="0">
                <a:solidFill>
                  <a:schemeClr val="tx1"/>
                </a:solidFill>
              </a:rPr>
              <a:t>Better visibility </a:t>
            </a:r>
          </a:p>
          <a:p>
            <a:pPr eaLnBrk="1" hangingPunct="1">
              <a:spcBef>
                <a:spcPct val="10000"/>
              </a:spcBef>
              <a:buClr>
                <a:srgbClr val="00FFCC"/>
              </a:buClr>
              <a:buFont typeface="Wingdings" panose="05000000000000000000" pitchFamily="2" charset="2"/>
              <a:buChar char="Ø"/>
            </a:pPr>
            <a:r>
              <a:rPr lang="en-US" altLang="en-US" sz="2800" dirty="0">
                <a:solidFill>
                  <a:schemeClr val="tx1"/>
                </a:solidFill>
              </a:rPr>
              <a:t>Traffic calming</a:t>
            </a:r>
          </a:p>
          <a:p>
            <a:pPr eaLnBrk="1" hangingPunct="1">
              <a:spcBef>
                <a:spcPct val="10000"/>
              </a:spcBef>
              <a:buClr>
                <a:srgbClr val="00FFCC"/>
              </a:buClr>
              <a:buFont typeface="Wingdings" panose="05000000000000000000" pitchFamily="2" charset="2"/>
              <a:buChar char="Ø"/>
            </a:pPr>
            <a:r>
              <a:rPr lang="en-US" altLang="en-US" sz="2800" dirty="0">
                <a:solidFill>
                  <a:schemeClr val="tx1"/>
                </a:solidFill>
              </a:rPr>
              <a:t>Room for pedestrians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00200" y="4217988"/>
            <a:ext cx="388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Other advantages</a:t>
            </a:r>
          </a:p>
        </p:txBody>
      </p:sp>
      <p:sp>
        <p:nvSpPr>
          <p:cNvPr id="17414" name="Slide Number Placeholder 8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7-</a:t>
            </a:r>
            <a:fld id="{3E356AE0-C414-47C9-B81F-944471C4F359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4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99831"/>
              </p:ext>
            </p:extLst>
          </p:nvPr>
        </p:nvGraphicFramePr>
        <p:xfrm>
          <a:off x="3260725" y="925513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Acrobat Document" r:id="rId4" imgW="7543648" imgH="5829300" progId="AcroExch.Document.DC">
                  <p:embed/>
                </p:oleObj>
              </mc:Choice>
              <mc:Fallback>
                <p:oleObj name="Acrobat Document" r:id="rId4" imgW="7543648" imgH="58293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60725" y="925513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09412" cy="1325563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Corridor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2456693" cy="4351338"/>
          </a:xfrm>
        </p:spPr>
        <p:txBody>
          <a:bodyPr/>
          <a:lstStyle/>
          <a:p>
            <a:r>
              <a:rPr lang="en-US" dirty="0"/>
              <a:t>Medians do not provide refuge</a:t>
            </a:r>
          </a:p>
          <a:p>
            <a:r>
              <a:rPr lang="en-US" dirty="0"/>
              <a:t>Wide intersection</a:t>
            </a:r>
          </a:p>
          <a:p>
            <a:r>
              <a:rPr lang="en-US" dirty="0"/>
              <a:t>Skewed crossing</a:t>
            </a:r>
          </a:p>
        </p:txBody>
      </p:sp>
    </p:spTree>
    <p:extLst>
      <p:ext uri="{BB962C8B-B14F-4D97-AF65-F5344CB8AC3E}">
        <p14:creationId xmlns:p14="http://schemas.microsoft.com/office/powerpoint/2010/main" val="4228509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2406555" cy="4351338"/>
          </a:xfrm>
        </p:spPr>
        <p:txBody>
          <a:bodyPr/>
          <a:lstStyle/>
          <a:p>
            <a:r>
              <a:rPr lang="en-US" dirty="0"/>
              <a:t>Median refuge</a:t>
            </a:r>
          </a:p>
          <a:p>
            <a:r>
              <a:rPr lang="en-US" dirty="0"/>
              <a:t>Shorter crossing</a:t>
            </a:r>
          </a:p>
          <a:p>
            <a:r>
              <a:rPr lang="en-US" dirty="0"/>
              <a:t>Smaller intersection footprint</a:t>
            </a:r>
          </a:p>
          <a:p>
            <a:r>
              <a:rPr lang="en-US" dirty="0" err="1"/>
              <a:t>Bioretention</a:t>
            </a:r>
            <a:r>
              <a:rPr lang="en-US" dirty="0"/>
              <a:t> facilities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991612"/>
              </p:ext>
            </p:extLst>
          </p:nvPr>
        </p:nvGraphicFramePr>
        <p:xfrm>
          <a:off x="3244755" y="931843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Acrobat Document" r:id="rId4" imgW="7543648" imgH="5829300" progId="AcroExch.Document.DC">
                  <p:embed/>
                </p:oleObj>
              </mc:Choice>
              <mc:Fallback>
                <p:oleObj name="Acrobat Document" r:id="rId4" imgW="7543648" imgH="58293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44755" y="931843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50355" cy="1325563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Corridor Projects</a:t>
            </a:r>
          </a:p>
        </p:txBody>
      </p:sp>
    </p:spTree>
    <p:extLst>
      <p:ext uri="{BB962C8B-B14F-4D97-AF65-F5344CB8AC3E}">
        <p14:creationId xmlns:p14="http://schemas.microsoft.com/office/powerpoint/2010/main" val="1380111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752" y="1284467"/>
            <a:ext cx="8075608" cy="5445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Refuge-  Spot Location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97453" y="1341130"/>
            <a:ext cx="2406555" cy="4351338"/>
          </a:xfrm>
        </p:spPr>
        <p:txBody>
          <a:bodyPr/>
          <a:lstStyle/>
          <a:p>
            <a:r>
              <a:rPr lang="en-US" dirty="0"/>
              <a:t>Median refuge</a:t>
            </a:r>
          </a:p>
          <a:p>
            <a:r>
              <a:rPr lang="en-US" dirty="0"/>
              <a:t>Small island</a:t>
            </a:r>
          </a:p>
          <a:p>
            <a:r>
              <a:rPr lang="en-US" dirty="0"/>
              <a:t>RRFB</a:t>
            </a:r>
          </a:p>
          <a:p>
            <a:r>
              <a:rPr lang="en-US" dirty="0"/>
              <a:t>Bulb outs</a:t>
            </a:r>
          </a:p>
          <a:p>
            <a:r>
              <a:rPr lang="en-US" dirty="0"/>
              <a:t>High visibility markings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565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Refuge-  Spot Location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97453" y="1341130"/>
            <a:ext cx="2406555" cy="4351338"/>
          </a:xfrm>
        </p:spPr>
        <p:txBody>
          <a:bodyPr/>
          <a:lstStyle/>
          <a:p>
            <a:r>
              <a:rPr lang="en-US" dirty="0"/>
              <a:t>Median refuge</a:t>
            </a:r>
          </a:p>
          <a:p>
            <a:r>
              <a:rPr lang="en-US" dirty="0"/>
              <a:t>Small island</a:t>
            </a:r>
          </a:p>
          <a:p>
            <a:r>
              <a:rPr lang="en-US" dirty="0"/>
              <a:t>RRFB</a:t>
            </a:r>
          </a:p>
          <a:p>
            <a:r>
              <a:rPr lang="en-US" dirty="0"/>
              <a:t>Bulb outs</a:t>
            </a:r>
          </a:p>
          <a:p>
            <a:r>
              <a:rPr lang="en-US" dirty="0"/>
              <a:t>High visibility markings</a:t>
            </a:r>
          </a:p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2" y="1750646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00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Refuge-  Spot Location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97453" y="1341130"/>
            <a:ext cx="2406555" cy="4351338"/>
          </a:xfrm>
        </p:spPr>
        <p:txBody>
          <a:bodyPr/>
          <a:lstStyle/>
          <a:p>
            <a:r>
              <a:rPr lang="en-US" dirty="0"/>
              <a:t>Median refuge</a:t>
            </a:r>
          </a:p>
          <a:p>
            <a:r>
              <a:rPr lang="en-US" dirty="0"/>
              <a:t>Small island</a:t>
            </a:r>
          </a:p>
          <a:p>
            <a:r>
              <a:rPr lang="en-US" dirty="0"/>
              <a:t>RRFB</a:t>
            </a:r>
          </a:p>
          <a:p>
            <a:r>
              <a:rPr lang="en-US" dirty="0"/>
              <a:t>Bulb outs</a:t>
            </a:r>
          </a:p>
          <a:p>
            <a:r>
              <a:rPr lang="en-US" dirty="0"/>
              <a:t>High visibility markings</a:t>
            </a:r>
          </a:p>
          <a:p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2" y="1756873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37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Arlington County Background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580" y="1760466"/>
            <a:ext cx="4719420" cy="465851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625E-7524-479A-B172-C9BA5B4E163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1396" y="1123792"/>
            <a:ext cx="2376404" cy="1777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242" y="1690688"/>
            <a:ext cx="3902018" cy="4525963"/>
          </a:xfrm>
        </p:spPr>
      </p:pic>
    </p:spTree>
    <p:extLst>
      <p:ext uri="{BB962C8B-B14F-4D97-AF65-F5344CB8AC3E}">
        <p14:creationId xmlns:p14="http://schemas.microsoft.com/office/powerpoint/2010/main" val="722306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Short-Range Median Improvements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6024" y="1690688"/>
            <a:ext cx="6020092" cy="4921838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70211" y="2139524"/>
            <a:ext cx="36681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Opportunistic</a:t>
            </a:r>
          </a:p>
          <a:p>
            <a:r>
              <a:rPr lang="en-US" dirty="0"/>
              <a:t>High traffic areas</a:t>
            </a:r>
          </a:p>
          <a:p>
            <a:r>
              <a:rPr lang="en-US" dirty="0"/>
              <a:t>Vulnerable users</a:t>
            </a:r>
          </a:p>
          <a:p>
            <a:r>
              <a:rPr lang="en-US" dirty="0"/>
              <a:t>Wide lanes</a:t>
            </a:r>
          </a:p>
          <a:p>
            <a:r>
              <a:rPr lang="en-US" dirty="0"/>
              <a:t>With repaving or stand-alone marking projects</a:t>
            </a:r>
          </a:p>
        </p:txBody>
      </p:sp>
    </p:spTree>
    <p:extLst>
      <p:ext uri="{BB962C8B-B14F-4D97-AF65-F5344CB8AC3E}">
        <p14:creationId xmlns:p14="http://schemas.microsoft.com/office/powerpoint/2010/main" val="1403763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Short-Range Median Improvements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005415"/>
              </p:ext>
            </p:extLst>
          </p:nvPr>
        </p:nvGraphicFramePr>
        <p:xfrm>
          <a:off x="3914316" y="1690688"/>
          <a:ext cx="8128000" cy="403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Acrobat Document" r:id="rId4" imgW="35718645" imgH="17735490" progId="AcroExch.Document.DC">
                  <p:embed/>
                </p:oleObj>
              </mc:Choice>
              <mc:Fallback>
                <p:oleObj name="Acrobat Document" r:id="rId4" imgW="35718645" imgH="1773549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14316" y="1690688"/>
                        <a:ext cx="8128000" cy="4035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4695967" cy="4351338"/>
          </a:xfrm>
        </p:spPr>
        <p:txBody>
          <a:bodyPr/>
          <a:lstStyle/>
          <a:p>
            <a:r>
              <a:rPr lang="en-US" dirty="0"/>
              <a:t>Pilot</a:t>
            </a:r>
          </a:p>
          <a:p>
            <a:r>
              <a:rPr lang="en-US" dirty="0"/>
              <a:t>Collect before and after data</a:t>
            </a:r>
          </a:p>
          <a:p>
            <a:r>
              <a:rPr lang="en-US" dirty="0"/>
              <a:t>Make adjustments</a:t>
            </a:r>
          </a:p>
          <a:p>
            <a:r>
              <a:rPr lang="en-US" dirty="0"/>
              <a:t>Update design guidance</a:t>
            </a:r>
          </a:p>
          <a:p>
            <a:r>
              <a:rPr lang="en-US" dirty="0"/>
              <a:t>Continue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043214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Short-Range Median Improvements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670" y="1819623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806933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Short-Range Median Improvements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276" y="1813049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383592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Short-Range Median Improvements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276" y="1813049"/>
            <a:ext cx="7315200" cy="4114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276" y="1813049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63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Short-Range Median Improvements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39801" y="1273970"/>
            <a:ext cx="5157787" cy="823912"/>
          </a:xfrm>
        </p:spPr>
        <p:txBody>
          <a:bodyPr/>
          <a:lstStyle/>
          <a:p>
            <a:r>
              <a:rPr lang="en-US" dirty="0"/>
              <a:t>Stage 1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40122" y="2102947"/>
            <a:ext cx="3555754" cy="4306887"/>
          </a:xfrm>
        </p:spPr>
        <p:txBody>
          <a:bodyPr/>
          <a:lstStyle/>
          <a:p>
            <a:r>
              <a:rPr lang="en-US" dirty="0"/>
              <a:t>Markings</a:t>
            </a:r>
          </a:p>
          <a:p>
            <a:r>
              <a:rPr lang="en-US" dirty="0"/>
              <a:t>Signage</a:t>
            </a:r>
          </a:p>
          <a:p>
            <a:r>
              <a:rPr lang="en-US" dirty="0"/>
              <a:t>Bollards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22" y="2097882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88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Short-Range Median Improvements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39801" y="1273970"/>
            <a:ext cx="5157787" cy="823912"/>
          </a:xfrm>
        </p:spPr>
        <p:txBody>
          <a:bodyPr/>
          <a:lstStyle/>
          <a:p>
            <a:r>
              <a:rPr lang="en-US" dirty="0"/>
              <a:t>Stage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822472" y="2097882"/>
            <a:ext cx="3555754" cy="4306887"/>
          </a:xfrm>
        </p:spPr>
        <p:txBody>
          <a:bodyPr/>
          <a:lstStyle/>
          <a:p>
            <a:r>
              <a:rPr lang="en-US" dirty="0"/>
              <a:t>Planters and physical separation added</a:t>
            </a:r>
          </a:p>
          <a:p>
            <a:r>
              <a:rPr lang="en-US" dirty="0"/>
              <a:t>Final design will include hardscape curb and gutter changes</a:t>
            </a: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1" y="2097882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19704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Street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122" y="1825625"/>
            <a:ext cx="9579755" cy="4351338"/>
          </a:xfrm>
        </p:spPr>
      </p:pic>
    </p:spTree>
    <p:extLst>
      <p:ext uri="{BB962C8B-B14F-4D97-AF65-F5344CB8AC3E}">
        <p14:creationId xmlns:p14="http://schemas.microsoft.com/office/powerpoint/2010/main" val="2708184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Short-Range Improvements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122" y="1825625"/>
            <a:ext cx="9579755" cy="4351338"/>
          </a:xfrm>
        </p:spPr>
      </p:pic>
    </p:spTree>
    <p:extLst>
      <p:ext uri="{BB962C8B-B14F-4D97-AF65-F5344CB8AC3E}">
        <p14:creationId xmlns:p14="http://schemas.microsoft.com/office/powerpoint/2010/main" val="2320090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 Improvements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122" y="1825625"/>
            <a:ext cx="9579755" cy="4351338"/>
          </a:xfrm>
        </p:spPr>
      </p:pic>
    </p:spTree>
    <p:extLst>
      <p:ext uri="{BB962C8B-B14F-4D97-AF65-F5344CB8AC3E}">
        <p14:creationId xmlns:p14="http://schemas.microsoft.com/office/powerpoint/2010/main" val="3307251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Pedestrian and Bicycle Projects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07355428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7528" y="1825625"/>
            <a:ext cx="4516272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Crossings Overview</a:t>
            </a:r>
          </a:p>
          <a:p>
            <a:r>
              <a:rPr lang="en-US" dirty="0"/>
              <a:t>2,800 intersections</a:t>
            </a:r>
          </a:p>
          <a:p>
            <a:r>
              <a:rPr lang="en-US" dirty="0"/>
              <a:t>300 signalized intersections</a:t>
            </a:r>
          </a:p>
          <a:p>
            <a:r>
              <a:rPr lang="en-US" dirty="0"/>
              <a:t>1,100 transit stops</a:t>
            </a:r>
          </a:p>
          <a:p>
            <a:r>
              <a:rPr lang="en-US" dirty="0"/>
              <a:t>8 Pedestrian Hybrid Beacons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Bicycle Lanes Overview</a:t>
            </a:r>
          </a:p>
          <a:p>
            <a:r>
              <a:rPr lang="en-US" dirty="0"/>
              <a:t>Extensive trail network</a:t>
            </a:r>
          </a:p>
          <a:p>
            <a:r>
              <a:rPr lang="en-US" dirty="0"/>
              <a:t>Over 75 miles of on-street lanes</a:t>
            </a:r>
          </a:p>
        </p:txBody>
      </p:sp>
      <p:sp>
        <p:nvSpPr>
          <p:cNvPr id="7" name="Up Arrow 6"/>
          <p:cNvSpPr/>
          <p:nvPr/>
        </p:nvSpPr>
        <p:spPr>
          <a:xfrm>
            <a:off x="5629701" y="1883391"/>
            <a:ext cx="390099" cy="42935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5169657" y="3582537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24" y="3016250"/>
            <a:ext cx="1869526" cy="18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2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Diet- Wilson Blvd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2015 -</a:t>
            </a:r>
            <a:r>
              <a:rPr lang="en-US" dirty="0"/>
              <a:t> </a:t>
            </a:r>
            <a:r>
              <a:rPr lang="en-US" b="1" dirty="0"/>
              <a:t>Year 1</a:t>
            </a:r>
            <a:endParaRPr lang="en-US" dirty="0"/>
          </a:p>
          <a:p>
            <a:r>
              <a:rPr lang="en-US" dirty="0"/>
              <a:t>Repaving and restriping from four lanes to three lanes</a:t>
            </a:r>
          </a:p>
          <a:p>
            <a:pPr lvl="0"/>
            <a:r>
              <a:rPr lang="en-US" dirty="0"/>
              <a:t>Providing a center left turn lane throughout</a:t>
            </a:r>
          </a:p>
          <a:p>
            <a:pPr lvl="0"/>
            <a:r>
              <a:rPr lang="en-US" dirty="0"/>
              <a:t>Addition of bike lanes on both sides</a:t>
            </a:r>
          </a:p>
          <a:p>
            <a:pPr lvl="0"/>
            <a:r>
              <a:rPr lang="en-US" dirty="0"/>
              <a:t>Bus stop consolidation</a:t>
            </a:r>
          </a:p>
          <a:p>
            <a:pPr marL="0" indent="0">
              <a:buNone/>
            </a:pPr>
            <a:r>
              <a:rPr lang="en-US" b="1" dirty="0"/>
              <a:t>2016 – Year 2</a:t>
            </a:r>
          </a:p>
          <a:p>
            <a:r>
              <a:rPr lang="en-US" dirty="0"/>
              <a:t>Began monitoring the reconfiguration and collected data on traffic flow and safety.</a:t>
            </a:r>
          </a:p>
          <a:p>
            <a:pPr marL="0" indent="0">
              <a:buNone/>
            </a:pPr>
            <a:r>
              <a:rPr lang="en-US" b="1" dirty="0"/>
              <a:t>2017 – Year 3</a:t>
            </a:r>
          </a:p>
          <a:p>
            <a:r>
              <a:rPr lang="en-US" dirty="0"/>
              <a:t>Extended road diet one block.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99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Diet- Wilson Blvd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228" y="1825625"/>
            <a:ext cx="8853543" cy="4351338"/>
          </a:xfrm>
        </p:spPr>
      </p:pic>
      <p:sp>
        <p:nvSpPr>
          <p:cNvPr id="5" name="Rectangle 4"/>
          <p:cNvSpPr/>
          <p:nvPr/>
        </p:nvSpPr>
        <p:spPr>
          <a:xfrm>
            <a:off x="2720105" y="6127234"/>
            <a:ext cx="7467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https://projects.arlingtonva.us/projects/wilson-boulevard-improvements/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80883" y="3581400"/>
            <a:ext cx="4856645" cy="1727833"/>
            <a:chOff x="1980883" y="3581400"/>
            <a:chExt cx="4856645" cy="1727833"/>
          </a:xfrm>
        </p:grpSpPr>
        <p:sp>
          <p:nvSpPr>
            <p:cNvPr id="6" name="Oval 5"/>
            <p:cNvSpPr/>
            <p:nvPr/>
          </p:nvSpPr>
          <p:spPr>
            <a:xfrm>
              <a:off x="1980883" y="3581400"/>
              <a:ext cx="4856645" cy="1229435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53785" y="4939901"/>
              <a:ext cx="2910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Road diet extension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123922" y="3581400"/>
            <a:ext cx="1398849" cy="859353"/>
            <a:chOff x="9123922" y="3581400"/>
            <a:chExt cx="1398849" cy="859353"/>
          </a:xfrm>
        </p:grpSpPr>
        <p:sp>
          <p:nvSpPr>
            <p:cNvPr id="3" name="Oval 2"/>
            <p:cNvSpPr/>
            <p:nvPr/>
          </p:nvSpPr>
          <p:spPr>
            <a:xfrm>
              <a:off x="9983021" y="3581400"/>
              <a:ext cx="539750" cy="53975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23922" y="4071421"/>
              <a:ext cx="1165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Crossing</a:t>
              </a:r>
            </a:p>
          </p:txBody>
        </p:sp>
      </p:grpSp>
      <p:sp>
        <p:nvSpPr>
          <p:cNvPr id="11" name="Left Bracket 10"/>
          <p:cNvSpPr/>
          <p:nvPr/>
        </p:nvSpPr>
        <p:spPr>
          <a:xfrm>
            <a:off x="7597140" y="1600200"/>
            <a:ext cx="175260" cy="4427220"/>
          </a:xfrm>
          <a:prstGeom prst="leftBracket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40788" y="5840750"/>
            <a:ext cx="386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First Phase of Road Diet: 3,600 Ft.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5182" y="1421170"/>
            <a:ext cx="386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First Phase of Road Diet: 3,600 Ft.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02056"/>
              </p:ext>
            </p:extLst>
          </p:nvPr>
        </p:nvGraphicFramePr>
        <p:xfrm>
          <a:off x="9146297" y="2093375"/>
          <a:ext cx="2457831" cy="122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Acrobat Document" r:id="rId5" imgW="35718645" imgH="17735490" progId="AcroExch.Document.DC">
                  <p:embed/>
                </p:oleObj>
              </mc:Choice>
              <mc:Fallback>
                <p:oleObj name="Acrobat Document" r:id="rId5" imgW="35718645" imgH="17735490" progId="AcroExch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6297" y="2093375"/>
                        <a:ext cx="2457831" cy="122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46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Road Diet- Wilson Blvd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20105" y="6127234"/>
            <a:ext cx="7467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https://projects.arlingtonva.us/projects/wilson-boulevard-improvements/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330" y="1456946"/>
            <a:ext cx="5281136" cy="4397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1521" y="1451343"/>
            <a:ext cx="3466532" cy="467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01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49400" y="22780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3100" u="sng" dirty="0"/>
              <a:t>Dan Nabors, P.E.</a:t>
            </a:r>
            <a:br>
              <a:rPr lang="en-US" sz="3100" dirty="0"/>
            </a:br>
            <a:r>
              <a:rPr lang="en-US" sz="3100" dirty="0"/>
              <a:t>Arlington County</a:t>
            </a:r>
            <a:br>
              <a:rPr lang="en-US" sz="3100" dirty="0"/>
            </a:br>
            <a:r>
              <a:rPr lang="en-US" sz="3100" dirty="0"/>
              <a:t>DES Transportation Engineering &amp; Operations</a:t>
            </a:r>
            <a:br>
              <a:rPr lang="en-US" sz="3100" dirty="0"/>
            </a:br>
            <a:r>
              <a:rPr lang="en-US" sz="3100" dirty="0"/>
              <a:t> </a:t>
            </a:r>
            <a:br>
              <a:rPr lang="en-US" sz="3100" dirty="0"/>
            </a:br>
            <a:r>
              <a:rPr lang="en-US" sz="3100" dirty="0"/>
              <a:t>O: 703-228-3726</a:t>
            </a:r>
            <a:br>
              <a:rPr lang="en-US" sz="3100" dirty="0"/>
            </a:br>
            <a:r>
              <a:rPr lang="en-US" sz="3100" u="sng" dirty="0">
                <a:hlinkClick r:id="rId3"/>
              </a:rPr>
              <a:t>dnabors@arlingtonva.us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287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6503" y="1690688"/>
            <a:ext cx="8984609" cy="4768835"/>
          </a:xfrm>
          <a:prstGeom prst="round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5400000">
            <a:off x="9876180" y="2617309"/>
            <a:ext cx="1510747" cy="23787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Pavement Marking Process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745851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988825" y="3483522"/>
            <a:ext cx="183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CADD Standards</a:t>
            </a:r>
          </a:p>
          <a:p>
            <a:r>
              <a:rPr lang="en-US" dirty="0">
                <a:solidFill>
                  <a:schemeClr val="bg1"/>
                </a:solidFill>
              </a:rPr>
              <a:t>Design Standards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242418" y="3676185"/>
            <a:ext cx="157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Process</a:t>
            </a:r>
          </a:p>
        </p:txBody>
      </p:sp>
    </p:spTree>
    <p:extLst>
      <p:ext uri="{BB962C8B-B14F-4D97-AF65-F5344CB8AC3E}">
        <p14:creationId xmlns:p14="http://schemas.microsoft.com/office/powerpoint/2010/main" val="2718536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610" name="Text Box 2"/>
          <p:cNvSpPr txBox="1">
            <a:spLocks noChangeArrowheads="1"/>
          </p:cNvSpPr>
          <p:nvPr/>
        </p:nvSpPr>
        <p:spPr bwMode="auto">
          <a:xfrm>
            <a:off x="63500" y="368300"/>
            <a:ext cx="103759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Increase Effectiveness Of Crosswalks With:</a:t>
            </a:r>
          </a:p>
        </p:txBody>
      </p:sp>
      <p:sp>
        <p:nvSpPr>
          <p:cNvPr id="1732611" name="Text Box 3"/>
          <p:cNvSpPr txBox="1">
            <a:spLocks noChangeArrowheads="1"/>
          </p:cNvSpPr>
          <p:nvPr/>
        </p:nvSpPr>
        <p:spPr bwMode="auto">
          <a:xfrm>
            <a:off x="1905000" y="1293315"/>
            <a:ext cx="7848600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7663" indent="-347663">
              <a:spcBef>
                <a:spcPct val="15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High Visibility Markings</a:t>
            </a:r>
          </a:p>
          <a:p>
            <a:pPr marL="347663" indent="-347663">
              <a:spcBef>
                <a:spcPct val="15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Signing</a:t>
            </a:r>
          </a:p>
          <a:p>
            <a:pPr marL="347663" indent="-347663">
              <a:spcBef>
                <a:spcPct val="15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Curb Extensions</a:t>
            </a:r>
            <a:endParaRPr lang="en-US" sz="3200" dirty="0">
              <a:latin typeface="Arial" pitchFamily="34" charset="0"/>
            </a:endParaRPr>
          </a:p>
          <a:p>
            <a:pPr>
              <a:spcBef>
                <a:spcPct val="15000"/>
              </a:spcBef>
              <a:buClr>
                <a:srgbClr val="FFFFFF"/>
              </a:buCl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			</a:t>
            </a:r>
          </a:p>
          <a:p>
            <a:pPr marL="457200" indent="-457200">
              <a:spcBef>
                <a:spcPct val="15000"/>
              </a:spcBef>
              <a:buClr>
                <a:srgbClr val="66FFCC"/>
              </a:buClr>
              <a:buFont typeface="Wingdings" pitchFamily="2" charset="2"/>
              <a:buChar char="Ø"/>
              <a:defRPr/>
            </a:pPr>
            <a:endParaRPr lang="en-US" sz="3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7-</a:t>
            </a:r>
            <a:fld id="{AC91DC5A-3D88-4133-A48B-F899D310AA39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11269" name="Picture 3" descr="striping-op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71"/>
          <a:stretch>
            <a:fillRect/>
          </a:stretch>
        </p:blipFill>
        <p:spPr bwMode="auto">
          <a:xfrm>
            <a:off x="2057400" y="3200401"/>
            <a:ext cx="80772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6139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Crosswalk Visibility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32" y="1743738"/>
            <a:ext cx="7371180" cy="439093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536675" y="1690688"/>
            <a:ext cx="30502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2-lane roads- high visibility markings</a:t>
            </a:r>
          </a:p>
          <a:p>
            <a:r>
              <a:rPr lang="en-US" dirty="0"/>
              <a:t>In-street pedestrian volumes based on volume, speed, and geometry</a:t>
            </a:r>
          </a:p>
        </p:txBody>
      </p:sp>
    </p:spTree>
    <p:extLst>
      <p:ext uri="{BB962C8B-B14F-4D97-AF65-F5344CB8AC3E}">
        <p14:creationId xmlns:p14="http://schemas.microsoft.com/office/powerpoint/2010/main" val="139818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 Additional Markings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90688"/>
            <a:ext cx="7735712" cy="4351338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536675" y="1690688"/>
            <a:ext cx="30502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MUTCD as minimum standard</a:t>
            </a:r>
          </a:p>
          <a:p>
            <a:r>
              <a:rPr lang="en-US" dirty="0"/>
              <a:t>Other markings as needed to standardize lanes</a:t>
            </a:r>
          </a:p>
          <a:p>
            <a:r>
              <a:rPr lang="en-US" dirty="0"/>
              <a:t>Provide additional guidance to motorists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66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Effectiveness of Bike Lanes with: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Buffered bike lanes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39788" y="2704997"/>
            <a:ext cx="5157787" cy="3284744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Standardize cross section with application of buffered bike lanes</a:t>
            </a:r>
          </a:p>
          <a:p>
            <a:r>
              <a:rPr lang="en-US" dirty="0"/>
              <a:t>2-lane roads- high visibility crosswalk markings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68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Effectiveness of Bike Lanes with: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Buffered bike lanes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Standardize cross section with application of buffered bike lanes</a:t>
            </a:r>
          </a:p>
          <a:p>
            <a:r>
              <a:rPr lang="en-US" dirty="0"/>
              <a:t>2-lane roads- high visibility crosswalk markings</a:t>
            </a:r>
          </a:p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00511"/>
            <a:ext cx="4924954" cy="369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5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InfographicDocument" ma:contentTypeID="0x010100FFB43682ABBC854F8797EFF07C6E2BC0005E423E182CD73A4C9A92522598F6A644" ma:contentTypeVersion="33" ma:contentTypeDescription="" ma:contentTypeScope="" ma:versionID="387df9ea3150aa38553feb10d048a79a">
  <xsd:schema xmlns:xsd="http://www.w3.org/2001/XMLSchema" xmlns:xs="http://www.w3.org/2001/XMLSchema" xmlns:p="http://schemas.microsoft.com/office/2006/metadata/properties" xmlns:ns1="b35a27d7-1396-409e-8fc2-873a3cc5d79b" xmlns:ns3="http://schemas.microsoft.com/sharepoint/v3/fields" targetNamespace="http://schemas.microsoft.com/office/2006/metadata/properties" ma:root="true" ma:fieldsID="759a85db1fe60489f99ad8bac7df3115" ns1:_="" ns3:_="">
    <xsd:import namespace="b35a27d7-1396-409e-8fc2-873a3cc5d79b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ContentAuthor" minOccurs="0"/>
                <xsd:element ref="ns1:SubHeadline1" minOccurs="0"/>
                <xsd:element ref="ns1:nscDescription" minOccurs="0"/>
                <xsd:element ref="ns1:LaunchDate"/>
                <xsd:element ref="ns1:Document_x0020_Date" minOccurs="0"/>
                <xsd:element ref="ns1:ExpirationDate"/>
                <xsd:element ref="ns1:Preview_x0020_Image" minOccurs="0"/>
                <xsd:element ref="ns1:Publication" minOccurs="0"/>
                <xsd:element ref="ns1:CTA_x0020_Text" minOccurs="0"/>
                <xsd:element ref="ns1:Destination_x0020_URL" minOccurs="0"/>
                <xsd:element ref="ns1:CTA_x0020_LinkType" minOccurs="0"/>
                <xsd:element ref="ns1:BulletSet1" minOccurs="0"/>
                <xsd:element ref="ns3:wic_System_Copyright" minOccurs="0"/>
                <xsd:element ref="ns1:TaxCatchAll" minOccurs="0"/>
                <xsd:element ref="ns1:i5013cc543cb4191806f0ebb65c7ab1c" minOccurs="0"/>
                <xsd:element ref="ns1:pffc795a1d454bd58a32634e2f45c3e9" minOccurs="0"/>
                <xsd:element ref="ns1:TaxCatchAllLabel" minOccurs="0"/>
                <xsd:element ref="ns1:TaxKeywordTaxHTField" minOccurs="0"/>
                <xsd:element ref="ns1:jac045112f9b45ec8df8bef00c629050" minOccurs="0"/>
                <xsd:element ref="ns1:Membership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5a27d7-1396-409e-8fc2-873a3cc5d79b" elementFormDefault="qualified">
    <xsd:import namespace="http://schemas.microsoft.com/office/2006/documentManagement/types"/>
    <xsd:import namespace="http://schemas.microsoft.com/office/infopath/2007/PartnerControls"/>
    <xsd:element name="ContentAuthor" ma:index="0" nillable="true" ma:displayName="Content Author" ma:internalName="ContentAuthor">
      <xsd:simpleType>
        <xsd:restriction base="dms:Text">
          <xsd:maxLength value="255"/>
        </xsd:restriction>
      </xsd:simpleType>
    </xsd:element>
    <xsd:element name="SubHeadline1" ma:index="3" nillable="true" ma:displayName="SubHeadline" ma:internalName="SubHeadline1">
      <xsd:simpleType>
        <xsd:restriction base="dms:Unknown"/>
      </xsd:simpleType>
    </xsd:element>
    <xsd:element name="nscDescription" ma:index="4" nillable="true" ma:displayName="Descriptions" ma:internalName="nscDescription">
      <xsd:simpleType>
        <xsd:restriction base="dms:Unknown"/>
      </xsd:simpleType>
    </xsd:element>
    <xsd:element name="LaunchDate" ma:index="5" ma:displayName="Launch Date" ma:format="DateOnly" ma:internalName="LaunchDate">
      <xsd:simpleType>
        <xsd:restriction base="dms:DateTime"/>
      </xsd:simpleType>
    </xsd:element>
    <xsd:element name="Document_x0020_Date" ma:index="6" nillable="true" ma:displayName="Document Date" ma:default="[today]" ma:format="DateOnly" ma:internalName="Document_x0020_Date">
      <xsd:simpleType>
        <xsd:restriction base="dms:DateTime"/>
      </xsd:simpleType>
    </xsd:element>
    <xsd:element name="ExpirationDate" ma:index="7" ma:displayName="ExpirationDate" ma:format="DateOnly" ma:internalName="ExpirationDate">
      <xsd:simpleType>
        <xsd:restriction base="dms:DateTime"/>
      </xsd:simpleType>
    </xsd:element>
    <xsd:element name="Preview_x0020_Image" ma:index="9" nillable="true" ma:displayName="Preview Image" ma:internalName="Preview_x0020_Image" ma:readOnly="false">
      <xsd:simpleType>
        <xsd:restriction base="dms:Unknown"/>
      </xsd:simpleType>
    </xsd:element>
    <xsd:element name="Publication" ma:index="10" nillable="true" ma:displayName="Publication" ma:internalName="Publication">
      <xsd:simpleType>
        <xsd:restriction base="dms:Text">
          <xsd:maxLength value="255"/>
        </xsd:restriction>
      </xsd:simpleType>
    </xsd:element>
    <xsd:element name="CTA_x0020_Text" ma:index="11" nillable="true" ma:displayName="CTA Text" ma:internalName="CTA_x0020_Text">
      <xsd:simpleType>
        <xsd:restriction base="dms:Text">
          <xsd:maxLength value="20"/>
        </xsd:restriction>
      </xsd:simpleType>
    </xsd:element>
    <xsd:element name="Destination_x0020_URL" ma:index="12" nillable="true" ma:displayName="Destination URL" ma:format="Hyperlink" ma:internalName="Destination_x0020_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TA_x0020_LinkType" ma:index="13" nillable="true" ma:displayName="CTA LinkType" ma:default="Open in same window" ma:format="RadioButtons" ma:internalName="CTA_x0020_LinkType">
      <xsd:simpleType>
        <xsd:restriction base="dms:Choice">
          <xsd:enumeration value="Open in same window"/>
          <xsd:enumeration value="Open in new window"/>
        </xsd:restriction>
      </xsd:simpleType>
    </xsd:element>
    <xsd:element name="BulletSet1" ma:index="16" nillable="true" ma:displayName="Bullet Set1" ma:internalName="BulletSet1">
      <xsd:simpleType>
        <xsd:restriction base="dms:Unknown"/>
      </xsd:simpleType>
    </xsd:element>
    <xsd:element name="TaxCatchAll" ma:index="19" nillable="true" ma:displayName="Taxonomy Catch All Column" ma:hidden="true" ma:list="{9c8e5353-3816-46fe-94d4-6ace37e6d7a7}" ma:internalName="TaxCatchAll" ma:showField="CatchAllData" ma:web="b35a27d7-1396-409e-8fc2-873a3cc5d7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5013cc543cb4191806f0ebb65c7ab1c" ma:index="22" nillable="true" ma:taxonomy="true" ma:internalName="i5013cc543cb4191806f0ebb65c7ab1c" ma:taxonomyFieldName="Topic" ma:displayName="Topic" ma:default="" ma:fieldId="{25013cc5-43cb-4191-806f-0ebb65c7ab1c}" ma:taxonomyMulti="true" ma:sspId="1f17f519-9b20-4ccb-881f-8db445a03a3d" ma:termSetId="c53e90aa-3e63-4332-afa8-bdb26bbd734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fc795a1d454bd58a32634e2f45c3e9" ma:index="24" ma:taxonomy="true" ma:internalName="pffc795a1d454bd58a32634e2f45c3e9" ma:taxonomyFieldName="Document_x0020_Type" ma:displayName="Document Type" ma:readOnly="false" ma:default="" ma:fieldId="{9ffc795a-1d45-4bd5-8a32-634e2f45c3e9}" ma:taxonomyMulti="true" ma:sspId="1f17f519-9b20-4ccb-881f-8db445a03a3d" ma:termSetId="50aae46d-0de5-40b4-95ad-db57947ff97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5" nillable="true" ma:displayName="Taxonomy Catch All Column1" ma:hidden="true" ma:list="{9c8e5353-3816-46fe-94d4-6ace37e6d7a7}" ma:internalName="TaxCatchAllLabel" ma:readOnly="true" ma:showField="CatchAllDataLabel" ma:web="b35a27d7-1396-409e-8fc2-873a3cc5d7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8" ma:taxonomy="true" ma:internalName="TaxKeywordTaxHTField" ma:taxonomyFieldName="TaxKeyword" ma:displayName="Enterprise Keywords" ma:fieldId="{23f27201-bee3-471e-b2e7-b64fd8b7ca38}" ma:taxonomyMulti="true" ma:sspId="7cbe96f4-19d9-4ba1-b99e-d0d61778c09d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jac045112f9b45ec8df8bef00c629050" ma:index="29" nillable="true" ma:taxonomy="true" ma:internalName="jac045112f9b45ec8df8bef00c629050" ma:taxonomyFieldName="Departments" ma:displayName="Departments" ma:default="" ma:fieldId="{3ac04511-2f9b-45ec-8df8-bef00c629050}" ma:taxonomyMulti="true" ma:sspId="1f17f519-9b20-4ccb-881f-8db445a03a3d" ma:termSetId="1b61d99c-7899-49fb-8c90-bc92c9126c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mberships" ma:index="32" nillable="true" ma:displayName="Memberships" ma:default="Public" ma:format="Dropdown" ma:internalName="Memberships">
      <xsd:simpleType>
        <xsd:restriction base="dms:Choice">
          <xsd:enumeration value="Public"/>
          <xsd:enumeration value="Membership Level1"/>
          <xsd:enumeration value="Membership Level2"/>
          <xsd:enumeration value="Membership Level3"/>
          <xsd:enumeration value="Membership Level4"/>
          <xsd:enumeration value="Membership Level5"/>
          <xsd:enumeration value="Student"/>
          <xsd:enumeration value="Community Service"/>
          <xsd:enumeration value="NSC Members"/>
          <xsd:enumeration value="NSC Chapters"/>
          <xsd:enumeration value="Faculty"/>
          <xsd:enumeration value="First Aid &amp; CPR Instructor"/>
          <xsd:enumeration value="Training Center"/>
          <xsd:enumeration value="DDC Instructor"/>
          <xsd:enumeration value="JSE Joiner"/>
          <xsd:enumeration value="ASA"/>
          <xsd:enumeration value="MSCI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7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6" ma:displayName="Content Type"/>
        <xsd:element ref="dc:title" maxOccurs="1" ma:index="2" ma:displayName="HeadLine"/>
        <xsd:element ref="dc:subject" minOccurs="0" maxOccurs="1"/>
        <xsd:element ref="dc:description" minOccurs="0" maxOccurs="1" ma:index="14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cation xmlns="b35a27d7-1396-409e-8fc2-873a3cc5d79b" xsi:nil="true"/>
    <TaxKeywordTaxHTField xmlns="b35a27d7-1396-409e-8fc2-873a3cc5d79b">
      <Terms xmlns="http://schemas.microsoft.com/office/infopath/2007/PartnerControls">
        <TermInfo xmlns="http://schemas.microsoft.com/office/infopath/2007/PartnerControls">
          <TermName xmlns="http://schemas.microsoft.com/office/infopath/2007/PartnerControls">rtz</TermName>
          <TermId xmlns="http://schemas.microsoft.com/office/infopath/2007/PartnerControls">54d337f7-e54d-4d3a-a432-5a3dfcc9035d</TermId>
        </TermInfo>
      </Terms>
    </TaxKeywordTaxHTField>
    <CTA_x0020_LinkType xmlns="b35a27d7-1396-409e-8fc2-873a3cc5d79b">Open in same window</CTA_x0020_LinkType>
    <SubHeadline1 xmlns="b35a27d7-1396-409e-8fc2-873a3cc5d79b" xsi:nil="true"/>
    <pffc795a1d454bd58a32634e2f45c3e9 xmlns="b35a27d7-1396-409e-8fc2-873a3cc5d79b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Educational</TermName>
          <TermId xmlns="http://schemas.microsoft.com/office/infopath/2007/PartnerControls">2ccee355-b2dd-4a32-acde-0a8b816bffd5</TermId>
        </TermInfo>
      </Terms>
    </pffc795a1d454bd58a32634e2f45c3e9>
    <Destination_x0020_URL xmlns="b35a27d7-1396-409e-8fc2-873a3cc5d79b">
      <Url xsi:nil="true"/>
      <Description xsi:nil="true"/>
    </Destination_x0020_URL>
    <ContentAuthor xmlns="b35a27d7-1396-409e-8fc2-873a3cc5d79b" xsi:nil="true"/>
    <nscDescription xmlns="b35a27d7-1396-409e-8fc2-873a3cc5d79b" xsi:nil="true"/>
    <CTA_x0020_Text xmlns="b35a27d7-1396-409e-8fc2-873a3cc5d79b" xsi:nil="true"/>
    <ExpirationDate xmlns="b35a27d7-1396-409e-8fc2-873a3cc5d79b">2099-06-21T05:00:00+00:00</ExpirationDate>
    <BulletSet1 xmlns="b35a27d7-1396-409e-8fc2-873a3cc5d79b" xsi:nil="true"/>
    <wic_System_Copyright xmlns="http://schemas.microsoft.com/sharepoint/v3/fields" xsi:nil="true"/>
    <Memberships xmlns="b35a27d7-1396-409e-8fc2-873a3cc5d79b">Public</Memberships>
    <TaxCatchAll xmlns="b35a27d7-1396-409e-8fc2-873a3cc5d79b">
      <Value>7444</Value>
      <Value>111</Value>
    </TaxCatchAll>
    <LaunchDate xmlns="b35a27d7-1396-409e-8fc2-873a3cc5d79b">2017-12-21T06:00:00+00:00</LaunchDate>
    <Document_x0020_Date xmlns="b35a27d7-1396-409e-8fc2-873a3cc5d79b">2017-12-21T06:00:00+00:00</Document_x0020_Date>
    <Preview_x0020_Image xmlns="b35a27d7-1396-409e-8fc2-873a3cc5d79b" xsi:nil="true"/>
    <i5013cc543cb4191806f0ebb65c7ab1c xmlns="b35a27d7-1396-409e-8fc2-873a3cc5d79b">
      <Terms xmlns="http://schemas.microsoft.com/office/infopath/2007/PartnerControls"/>
    </i5013cc543cb4191806f0ebb65c7ab1c>
    <jac045112f9b45ec8df8bef00c629050 xmlns="b35a27d7-1396-409e-8fc2-873a3cc5d79b">
      <Terms xmlns="http://schemas.microsoft.com/office/infopath/2007/PartnerControls"/>
    </jac045112f9b45ec8df8bef00c629050>
  </documentManagement>
</p:properties>
</file>

<file path=customXml/itemProps1.xml><?xml version="1.0" encoding="utf-8"?>
<ds:datastoreItem xmlns:ds="http://schemas.openxmlformats.org/officeDocument/2006/customXml" ds:itemID="{A609E77C-3E11-49AB-BE0A-0758387D72C3}"/>
</file>

<file path=customXml/itemProps2.xml><?xml version="1.0" encoding="utf-8"?>
<ds:datastoreItem xmlns:ds="http://schemas.openxmlformats.org/officeDocument/2006/customXml" ds:itemID="{0F7982B9-BD24-4D48-A2CF-47BA429A901E}"/>
</file>

<file path=customXml/itemProps3.xml><?xml version="1.0" encoding="utf-8"?>
<ds:datastoreItem xmlns:ds="http://schemas.openxmlformats.org/officeDocument/2006/customXml" ds:itemID="{30C99F83-0886-4780-AA10-9DF60CB4A07D}"/>
</file>

<file path=docProps/app.xml><?xml version="1.0" encoding="utf-8"?>
<Properties xmlns="http://schemas.openxmlformats.org/officeDocument/2006/extended-properties" xmlns:vt="http://schemas.openxmlformats.org/officeDocument/2006/docPropsVTypes">
  <TotalTime>13140</TotalTime>
  <Words>744</Words>
  <Application>Microsoft Office PowerPoint</Application>
  <PresentationFormat>Widescreen</PresentationFormat>
  <Paragraphs>204</Paragraphs>
  <Slides>33</Slides>
  <Notes>32</Notes>
  <HiddenSlides>2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Wingdings</vt:lpstr>
      <vt:lpstr>Office Theme</vt:lpstr>
      <vt:lpstr>Acrobat Document</vt:lpstr>
      <vt:lpstr>Improving Pedestrian and Bicycle Safety and Accessibility: Short-term and Long-term Strategies</vt:lpstr>
      <vt:lpstr>Arlington County Background</vt:lpstr>
      <vt:lpstr>Pedestrian and Bicycle Projects</vt:lpstr>
      <vt:lpstr>Pavement Marking Process</vt:lpstr>
      <vt:lpstr>PowerPoint Presentation</vt:lpstr>
      <vt:lpstr>Improve Crosswalk Visibility</vt:lpstr>
      <vt:lpstr>Apply Additional Markings</vt:lpstr>
      <vt:lpstr>Improve Effectiveness of Bike Lanes with:</vt:lpstr>
      <vt:lpstr>Improve Effectiveness of Bike Lanes with:</vt:lpstr>
      <vt:lpstr>Improve Effectiveness of Bike Lanes with:</vt:lpstr>
      <vt:lpstr>Additional Measures</vt:lpstr>
      <vt:lpstr>Improve Signage</vt:lpstr>
      <vt:lpstr>PowerPoint Presentation</vt:lpstr>
      <vt:lpstr>PowerPoint Presentation</vt:lpstr>
      <vt:lpstr>Corridor Projects</vt:lpstr>
      <vt:lpstr>Corridor Projects</vt:lpstr>
      <vt:lpstr>Median Refuge-  Spot Location</vt:lpstr>
      <vt:lpstr>Median Refuge-  Spot Location</vt:lpstr>
      <vt:lpstr>Median Refuge-  Spot Location</vt:lpstr>
      <vt:lpstr>Short-Range Median Improvements</vt:lpstr>
      <vt:lpstr>Short-Range Median Improvements</vt:lpstr>
      <vt:lpstr>Short-Range Median Improvements</vt:lpstr>
      <vt:lpstr>Short-Range Median Improvements</vt:lpstr>
      <vt:lpstr>Short-Range Median Improvements</vt:lpstr>
      <vt:lpstr>Short-Range Median Improvements</vt:lpstr>
      <vt:lpstr>Short-Range Median Improvements</vt:lpstr>
      <vt:lpstr>Existing Street</vt:lpstr>
      <vt:lpstr>Short-Range Improvements</vt:lpstr>
      <vt:lpstr>Long-Range Improvements</vt:lpstr>
      <vt:lpstr>Road Diet- Wilson Blvd </vt:lpstr>
      <vt:lpstr>Road Diet- Wilson Blvd </vt:lpstr>
      <vt:lpstr>Road Diet- Wilson Blvd </vt:lpstr>
      <vt:lpstr>Dan Nabors, P.E. Arlington County DES Transportation Engineering &amp; Operations   O: 703-228-3726 dnabors@arlingtonva.us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nabors</dc:title>
  <dc:creator>Eric Balliet</dc:creator>
  <cp:keywords>rtz</cp:keywords>
  <dc:description/>
  <cp:lastModifiedBy>Paul Selker</cp:lastModifiedBy>
  <cp:revision>60</cp:revision>
  <cp:lastPrinted>2017-08-10T14:33:27Z</cp:lastPrinted>
  <dcterms:created xsi:type="dcterms:W3CDTF">2017-02-28T21:30:10Z</dcterms:created>
  <dcterms:modified xsi:type="dcterms:W3CDTF">2017-12-12T13:39:18Z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0x010100FFB43682ABBC854F8797EFF07C6E2BC0005E423E182CD73A4C9A92522598F6A644</vt:lpwstr>
  </property>
  <property fmtid="{D5CDD505-2E9C-101B-9397-08002B2CF9AE}" pid="3" name="TaxKeyword">
    <vt:lpwstr>7444;#rtz|54d337f7-e54d-4d3a-a432-5a3dfcc9035d</vt:lpwstr>
  </property>
  <property fmtid="{D5CDD505-2E9C-101B-9397-08002B2CF9AE}" pid="4" name="Topic">
    <vt:lpwstr/>
  </property>
  <property fmtid="{D5CDD505-2E9C-101B-9397-08002B2CF9AE}" pid="5" name="Document Type">
    <vt:lpwstr>111;#Educational|2ccee355-b2dd-4a32-acde-0a8b816bffd5</vt:lpwstr>
  </property>
  <property fmtid="{D5CDD505-2E9C-101B-9397-08002B2CF9AE}" pid="6" name="Departments">
    <vt:lpwstr/>
  </property>
</Properties>
</file>