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1" r:id="rId6"/>
    <p:sldId id="279" r:id="rId7"/>
    <p:sldId id="289" r:id="rId8"/>
    <p:sldId id="274" r:id="rId9"/>
    <p:sldId id="281" r:id="rId10"/>
    <p:sldId id="285" r:id="rId11"/>
    <p:sldId id="287" r:id="rId12"/>
    <p:sldId id="288" r:id="rId13"/>
    <p:sldId id="286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278F"/>
    <a:srgbClr val="D09D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03" autoAdjust="0"/>
    <p:restoredTop sz="94685" autoAdjust="0"/>
  </p:normalViewPr>
  <p:slideViewPr>
    <p:cSldViewPr snapToGrid="0">
      <p:cViewPr>
        <p:scale>
          <a:sx n="64" d="100"/>
          <a:sy n="64" d="100"/>
        </p:scale>
        <p:origin x="1128" y="292"/>
      </p:cViewPr>
      <p:guideLst/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25"/>
        <a:sy n="19" d="25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FD824-C748-454A-9AB5-9430DDF92BDE}" type="doc">
      <dgm:prSet loTypeId="urn:microsoft.com/office/officeart/2005/8/layout/h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49D6DC2-88B1-48FC-A0CA-067B36A29D73}">
      <dgm:prSet phldrT="[Text]"/>
      <dgm:spPr>
        <a:xfrm>
          <a:off x="0" y="900456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ctr">
            <a:buNone/>
          </a:pPr>
          <a:r>
            <a:rPr lang="en-U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Center for                  Best Practices	</a:t>
          </a:r>
        </a:p>
      </dgm:t>
    </dgm:pt>
    <dgm:pt modelId="{ED33F234-CB2A-4216-A886-6CD61528A2F4}" type="parTrans" cxnId="{34A5505F-034A-49DD-A08F-DECCAB91BCDA}">
      <dgm:prSet/>
      <dgm:spPr/>
      <dgm:t>
        <a:bodyPr/>
        <a:lstStyle/>
        <a:p>
          <a:endParaRPr lang="en-US"/>
        </a:p>
      </dgm:t>
    </dgm:pt>
    <dgm:pt modelId="{0EEC9EF0-9C9D-48AC-8BC6-605B86CAC1B1}" type="sibTrans" cxnId="{34A5505F-034A-49DD-A08F-DECCAB91BCDA}">
      <dgm:prSet/>
      <dgm:spPr/>
      <dgm:t>
        <a:bodyPr/>
        <a:lstStyle/>
        <a:p>
          <a:endParaRPr lang="en-US"/>
        </a:p>
      </dgm:t>
    </dgm:pt>
    <dgm:pt modelId="{1E17C0FF-F037-4FA6-A643-D04C9AD4CD79}">
      <dgm:prSet phldrT="[Text]"/>
      <dgm:spPr>
        <a:xfrm>
          <a:off x="2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Comparative policy consulting shop</a:t>
          </a:r>
          <a:endParaRPr lang="en-US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</dgm:t>
    </dgm:pt>
    <dgm:pt modelId="{00385090-A106-4830-83F3-4F8E86A984B0}" type="parTrans" cxnId="{8310C686-D6F3-4953-8279-CB5B3B4DE679}">
      <dgm:prSet/>
      <dgm:spPr/>
      <dgm:t>
        <a:bodyPr/>
        <a:lstStyle/>
        <a:p>
          <a:endParaRPr lang="en-US"/>
        </a:p>
      </dgm:t>
    </dgm:pt>
    <dgm:pt modelId="{A39EA6C6-F19C-47FF-8E55-31BFFAA2E68F}" type="sibTrans" cxnId="{8310C686-D6F3-4953-8279-CB5B3B4DE679}">
      <dgm:prSet/>
      <dgm:spPr/>
      <dgm:t>
        <a:bodyPr/>
        <a:lstStyle/>
        <a:p>
          <a:endParaRPr lang="en-US"/>
        </a:p>
      </dgm:t>
    </dgm:pt>
    <dgm:pt modelId="{065537B0-CB20-473A-A420-A1095735A0ED}">
      <dgm:prSet phldrT="[Text]"/>
      <dgm:spPr>
        <a:xfrm>
          <a:off x="2861071" y="921724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Office of Federal Relations</a:t>
          </a:r>
        </a:p>
      </dgm:t>
    </dgm:pt>
    <dgm:pt modelId="{541346C7-3D78-4303-87F0-5FC552EC233D}" type="parTrans" cxnId="{4683D47B-2716-493A-B629-BDE1E8245F2E}">
      <dgm:prSet/>
      <dgm:spPr/>
      <dgm:t>
        <a:bodyPr/>
        <a:lstStyle/>
        <a:p>
          <a:endParaRPr lang="en-US"/>
        </a:p>
      </dgm:t>
    </dgm:pt>
    <dgm:pt modelId="{E9BC4F36-6A29-482A-A0F8-05240C8AF17E}" type="sibTrans" cxnId="{4683D47B-2716-493A-B629-BDE1E8245F2E}">
      <dgm:prSet/>
      <dgm:spPr/>
      <dgm:t>
        <a:bodyPr/>
        <a:lstStyle/>
        <a:p>
          <a:endParaRPr lang="en-US"/>
        </a:p>
      </dgm:t>
    </dgm:pt>
    <dgm:pt modelId="{57281436-4B29-466F-AC7A-E49904FAFFE5}">
      <dgm:prSet phldrT="[Text]"/>
      <dgm:spPr>
        <a:xfrm>
          <a:off x="28610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Collective, </a:t>
          </a:r>
          <a:r>
            <a:rPr lang="en-US" u="sng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bi-partisan</a:t>
          </a: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, voice of governors in DC</a:t>
          </a:r>
          <a:endParaRPr lang="en-US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</dgm:t>
    </dgm:pt>
    <dgm:pt modelId="{9B906310-69FD-4523-8DF6-57A6BD737C00}" type="parTrans" cxnId="{DFAC1883-A645-4F0C-BE00-76D5D97B0FFC}">
      <dgm:prSet/>
      <dgm:spPr/>
      <dgm:t>
        <a:bodyPr/>
        <a:lstStyle/>
        <a:p>
          <a:endParaRPr lang="en-US"/>
        </a:p>
      </dgm:t>
    </dgm:pt>
    <dgm:pt modelId="{8CEB093A-62B6-4648-B1AB-39FBF26A2106}" type="sibTrans" cxnId="{DFAC1883-A645-4F0C-BE00-76D5D97B0FFC}">
      <dgm:prSet/>
      <dgm:spPr/>
      <dgm:t>
        <a:bodyPr/>
        <a:lstStyle/>
        <a:p>
          <a:endParaRPr lang="en-US"/>
        </a:p>
      </dgm:t>
    </dgm:pt>
    <dgm:pt modelId="{D16DA182-7D3D-47ED-A380-0AF645F6EAF7}">
      <dgm:prSet phldrT="[Text]"/>
      <dgm:spPr>
        <a:xfrm>
          <a:off x="5719571" y="921724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Office of Management Consulting &amp; Training</a:t>
          </a:r>
        </a:p>
      </dgm:t>
    </dgm:pt>
    <dgm:pt modelId="{8DD50C98-3D29-4ECA-861B-6DBD28E88F19}" type="parTrans" cxnId="{DAF8BD5D-52CB-4901-8613-DA79BD836CB2}">
      <dgm:prSet/>
      <dgm:spPr/>
      <dgm:t>
        <a:bodyPr/>
        <a:lstStyle/>
        <a:p>
          <a:endParaRPr lang="en-US"/>
        </a:p>
      </dgm:t>
    </dgm:pt>
    <dgm:pt modelId="{44C1A108-C7BB-467E-9444-01A11D4601D6}" type="sibTrans" cxnId="{DAF8BD5D-52CB-4901-8613-DA79BD836CB2}">
      <dgm:prSet/>
      <dgm:spPr/>
      <dgm:t>
        <a:bodyPr/>
        <a:lstStyle/>
        <a:p>
          <a:endParaRPr lang="en-US"/>
        </a:p>
      </dgm:t>
    </dgm:pt>
    <dgm:pt modelId="{C29D7B95-FB01-4384-AC77-EAFCB211FF59}">
      <dgm:prSet phldrT="[Text]"/>
      <dgm:spPr>
        <a:xfrm>
          <a:off x="5719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Internal management consultants</a:t>
          </a:r>
          <a:endParaRPr lang="en-US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</dgm:t>
    </dgm:pt>
    <dgm:pt modelId="{72A8E95D-B955-4C10-B633-26E06E04B2E7}" type="parTrans" cxnId="{0DE0CD0E-C56B-4C2E-93D0-AF6CE801853A}">
      <dgm:prSet/>
      <dgm:spPr/>
      <dgm:t>
        <a:bodyPr/>
        <a:lstStyle/>
        <a:p>
          <a:endParaRPr lang="en-US"/>
        </a:p>
      </dgm:t>
    </dgm:pt>
    <dgm:pt modelId="{26D555E7-8D33-42D0-8EEA-F22925A69297}" type="sibTrans" cxnId="{0DE0CD0E-C56B-4C2E-93D0-AF6CE801853A}">
      <dgm:prSet/>
      <dgm:spPr/>
      <dgm:t>
        <a:bodyPr/>
        <a:lstStyle/>
        <a:p>
          <a:endParaRPr lang="en-US"/>
        </a:p>
      </dgm:t>
    </dgm:pt>
    <dgm:pt modelId="{9DB98DCA-E552-4D98-A55C-8B95CE6F9753}">
      <dgm:prSet/>
      <dgm:spPr>
        <a:xfrm>
          <a:off x="2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Provides    governors and staff  technical assistance based on state direction</a:t>
          </a:r>
        </a:p>
      </dgm:t>
    </dgm:pt>
    <dgm:pt modelId="{68E93611-8A8C-4C03-B0B4-BE8D3A534F6B}" type="parTrans" cxnId="{DDCA6D5B-82EE-433B-9F73-1F3019ADF658}">
      <dgm:prSet/>
      <dgm:spPr/>
      <dgm:t>
        <a:bodyPr/>
        <a:lstStyle/>
        <a:p>
          <a:endParaRPr lang="en-US"/>
        </a:p>
      </dgm:t>
    </dgm:pt>
    <dgm:pt modelId="{75A4F146-0463-480D-8BAE-13D03809D03E}" type="sibTrans" cxnId="{DDCA6D5B-82EE-433B-9F73-1F3019ADF658}">
      <dgm:prSet/>
      <dgm:spPr/>
      <dgm:t>
        <a:bodyPr/>
        <a:lstStyle/>
        <a:p>
          <a:endParaRPr lang="en-US"/>
        </a:p>
      </dgm:t>
    </dgm:pt>
    <dgm:pt modelId="{CBF82719-6E31-4081-9E60-A503222EBC39}">
      <dgm:prSet/>
      <dgm:spPr>
        <a:xfrm>
          <a:off x="28610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Builds consensus on Federal issues </a:t>
          </a:r>
        </a:p>
      </dgm:t>
    </dgm:pt>
    <dgm:pt modelId="{FCFE8838-82E5-4EFE-B240-FDD8FBDC056C}" type="parTrans" cxnId="{C4FCA8A5-987C-44C1-932F-EDC255670BEF}">
      <dgm:prSet/>
      <dgm:spPr/>
      <dgm:t>
        <a:bodyPr/>
        <a:lstStyle/>
        <a:p>
          <a:endParaRPr lang="en-US"/>
        </a:p>
      </dgm:t>
    </dgm:pt>
    <dgm:pt modelId="{6CB11E09-F6BA-49B3-9A20-6AA10280943C}" type="sibTrans" cxnId="{C4FCA8A5-987C-44C1-932F-EDC255670BEF}">
      <dgm:prSet/>
      <dgm:spPr/>
      <dgm:t>
        <a:bodyPr/>
        <a:lstStyle/>
        <a:p>
          <a:endParaRPr lang="en-US"/>
        </a:p>
      </dgm:t>
    </dgm:pt>
    <dgm:pt modelId="{418A4738-F359-4197-AFDD-1CF8F94CAFE5}">
      <dgm:prSet/>
      <dgm:spPr>
        <a:xfrm>
          <a:off x="5719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Training and advice for governors, chiefs of staff, schedulers, spouses, legal counsels</a:t>
          </a:r>
          <a:endParaRPr lang="en-US" b="1" dirty="0">
            <a:solidFill>
              <a:srgbClr val="92278F"/>
            </a:solidFill>
            <a:latin typeface="Century Gothic" panose="020B0502020202020204" pitchFamily="34" charset="0"/>
            <a:ea typeface="+mn-ea"/>
            <a:cs typeface="+mn-cs"/>
          </a:endParaRPr>
        </a:p>
      </dgm:t>
    </dgm:pt>
    <dgm:pt modelId="{6E3240D0-F25A-424C-987B-523175C4D211}" type="parTrans" cxnId="{C0F07C86-C07E-4E22-9E5F-790D894ADD0C}">
      <dgm:prSet/>
      <dgm:spPr/>
      <dgm:t>
        <a:bodyPr/>
        <a:lstStyle/>
        <a:p>
          <a:endParaRPr lang="en-US"/>
        </a:p>
      </dgm:t>
    </dgm:pt>
    <dgm:pt modelId="{034FEA2C-C240-4E3A-BFE1-15F7627A9C62}" type="sibTrans" cxnId="{C0F07C86-C07E-4E22-9E5F-790D894ADD0C}">
      <dgm:prSet/>
      <dgm:spPr/>
      <dgm:t>
        <a:bodyPr/>
        <a:lstStyle/>
        <a:p>
          <a:endParaRPr lang="en-US"/>
        </a:p>
      </dgm:t>
    </dgm:pt>
    <dgm:pt modelId="{30226070-D8FB-4859-9114-51EB03481B41}" type="pres">
      <dgm:prSet presAssocID="{D78FD824-C748-454A-9AB5-9430DDF92BDE}" presName="Name0" presStyleCnt="0">
        <dgm:presLayoutVars>
          <dgm:dir/>
          <dgm:animLvl val="lvl"/>
          <dgm:resizeHandles val="exact"/>
        </dgm:presLayoutVars>
      </dgm:prSet>
      <dgm:spPr/>
    </dgm:pt>
    <dgm:pt modelId="{049C9187-B1A3-441B-883D-73858DC1150B}" type="pres">
      <dgm:prSet presAssocID="{649D6DC2-88B1-48FC-A0CA-067B36A29D73}" presName="composite" presStyleCnt="0"/>
      <dgm:spPr/>
    </dgm:pt>
    <dgm:pt modelId="{29236E1E-FA59-49B3-8B17-D10D6D570C06}" type="pres">
      <dgm:prSet presAssocID="{649D6DC2-88B1-48FC-A0CA-067B36A29D73}" presName="parTx" presStyleLbl="alignNode1" presStyleIdx="0" presStyleCnt="3" custLinFactNeighborX="-7633" custLinFactNeighborY="-2477">
        <dgm:presLayoutVars>
          <dgm:chMax val="0"/>
          <dgm:chPref val="0"/>
          <dgm:bulletEnabled val="1"/>
        </dgm:presLayoutVars>
      </dgm:prSet>
      <dgm:spPr/>
    </dgm:pt>
    <dgm:pt modelId="{A69E080E-BA86-4792-B030-076E7C3D1251}" type="pres">
      <dgm:prSet presAssocID="{649D6DC2-88B1-48FC-A0CA-067B36A29D73}" presName="desTx" presStyleLbl="alignAccFollowNode1" presStyleIdx="0" presStyleCnt="3">
        <dgm:presLayoutVars>
          <dgm:bulletEnabled val="1"/>
        </dgm:presLayoutVars>
      </dgm:prSet>
      <dgm:spPr/>
    </dgm:pt>
    <dgm:pt modelId="{28441BBA-B88D-4821-B22B-06DA2EE93E52}" type="pres">
      <dgm:prSet presAssocID="{0EEC9EF0-9C9D-48AC-8BC6-605B86CAC1B1}" presName="space" presStyleCnt="0"/>
      <dgm:spPr/>
    </dgm:pt>
    <dgm:pt modelId="{85A9ED05-C268-4F68-9360-C2032B58FD4F}" type="pres">
      <dgm:prSet presAssocID="{065537B0-CB20-473A-A420-A1095735A0ED}" presName="composite" presStyleCnt="0"/>
      <dgm:spPr/>
    </dgm:pt>
    <dgm:pt modelId="{76C3AAF0-728A-4849-873D-C7D586282CDA}" type="pres">
      <dgm:prSet presAssocID="{065537B0-CB20-473A-A420-A1095735A0E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8B45D75-A6AE-49D2-BAEF-7F54ADE0D36B}" type="pres">
      <dgm:prSet presAssocID="{065537B0-CB20-473A-A420-A1095735A0ED}" presName="desTx" presStyleLbl="alignAccFollowNode1" presStyleIdx="1" presStyleCnt="3">
        <dgm:presLayoutVars>
          <dgm:bulletEnabled val="1"/>
        </dgm:presLayoutVars>
      </dgm:prSet>
      <dgm:spPr/>
    </dgm:pt>
    <dgm:pt modelId="{BBE1DF6D-D4D7-4F3B-9ACE-7C7824D0DDCB}" type="pres">
      <dgm:prSet presAssocID="{E9BC4F36-6A29-482A-A0F8-05240C8AF17E}" presName="space" presStyleCnt="0"/>
      <dgm:spPr/>
    </dgm:pt>
    <dgm:pt modelId="{DA180994-6597-449D-941B-B67B84D5EF96}" type="pres">
      <dgm:prSet presAssocID="{D16DA182-7D3D-47ED-A380-0AF645F6EAF7}" presName="composite" presStyleCnt="0"/>
      <dgm:spPr/>
    </dgm:pt>
    <dgm:pt modelId="{259D7693-0581-4D8D-BF15-C1782ADB9CA4}" type="pres">
      <dgm:prSet presAssocID="{D16DA182-7D3D-47ED-A380-0AF645F6EAF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F5BE46E-F620-4451-AC72-C452313AC1F2}" type="pres">
      <dgm:prSet presAssocID="{D16DA182-7D3D-47ED-A380-0AF645F6EAF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FCA8A5-987C-44C1-932F-EDC255670BEF}" srcId="{065537B0-CB20-473A-A420-A1095735A0ED}" destId="{CBF82719-6E31-4081-9E60-A503222EBC39}" srcOrd="1" destOrd="0" parTransId="{FCFE8838-82E5-4EFE-B240-FDD8FBDC056C}" sibTransId="{6CB11E09-F6BA-49B3-9A20-6AA10280943C}"/>
    <dgm:cxn modelId="{8310C686-D6F3-4953-8279-CB5B3B4DE679}" srcId="{649D6DC2-88B1-48FC-A0CA-067B36A29D73}" destId="{1E17C0FF-F037-4FA6-A643-D04C9AD4CD79}" srcOrd="0" destOrd="0" parTransId="{00385090-A106-4830-83F3-4F8E86A984B0}" sibTransId="{A39EA6C6-F19C-47FF-8E55-31BFFAA2E68F}"/>
    <dgm:cxn modelId="{F8A62AA0-91B2-4CEE-AA2B-AB23A472648E}" type="presOf" srcId="{57281436-4B29-466F-AC7A-E49904FAFFE5}" destId="{D8B45D75-A6AE-49D2-BAEF-7F54ADE0D36B}" srcOrd="0" destOrd="0" presId="urn:microsoft.com/office/officeart/2005/8/layout/hList1"/>
    <dgm:cxn modelId="{34A5505F-034A-49DD-A08F-DECCAB91BCDA}" srcId="{D78FD824-C748-454A-9AB5-9430DDF92BDE}" destId="{649D6DC2-88B1-48FC-A0CA-067B36A29D73}" srcOrd="0" destOrd="0" parTransId="{ED33F234-CB2A-4216-A886-6CD61528A2F4}" sibTransId="{0EEC9EF0-9C9D-48AC-8BC6-605B86CAC1B1}"/>
    <dgm:cxn modelId="{4683D47B-2716-493A-B629-BDE1E8245F2E}" srcId="{D78FD824-C748-454A-9AB5-9430DDF92BDE}" destId="{065537B0-CB20-473A-A420-A1095735A0ED}" srcOrd="1" destOrd="0" parTransId="{541346C7-3D78-4303-87F0-5FC552EC233D}" sibTransId="{E9BC4F36-6A29-482A-A0F8-05240C8AF17E}"/>
    <dgm:cxn modelId="{0DE0CD0E-C56B-4C2E-93D0-AF6CE801853A}" srcId="{D16DA182-7D3D-47ED-A380-0AF645F6EAF7}" destId="{C29D7B95-FB01-4384-AC77-EAFCB211FF59}" srcOrd="0" destOrd="0" parTransId="{72A8E95D-B955-4C10-B633-26E06E04B2E7}" sibTransId="{26D555E7-8D33-42D0-8EEA-F22925A69297}"/>
    <dgm:cxn modelId="{7295CCB4-A23F-4A17-8BCB-B480BC96B760}" type="presOf" srcId="{418A4738-F359-4197-AFDD-1CF8F94CAFE5}" destId="{BF5BE46E-F620-4451-AC72-C452313AC1F2}" srcOrd="0" destOrd="1" presId="urn:microsoft.com/office/officeart/2005/8/layout/hList1"/>
    <dgm:cxn modelId="{42CBD84E-4A3E-408C-98BD-95DADAF14B13}" type="presOf" srcId="{D78FD824-C748-454A-9AB5-9430DDF92BDE}" destId="{30226070-D8FB-4859-9114-51EB03481B41}" srcOrd="0" destOrd="0" presId="urn:microsoft.com/office/officeart/2005/8/layout/hList1"/>
    <dgm:cxn modelId="{4FFBDC80-8159-41DF-B171-87E8A34BD1CA}" type="presOf" srcId="{065537B0-CB20-473A-A420-A1095735A0ED}" destId="{76C3AAF0-728A-4849-873D-C7D586282CDA}" srcOrd="0" destOrd="0" presId="urn:microsoft.com/office/officeart/2005/8/layout/hList1"/>
    <dgm:cxn modelId="{DFAC1883-A645-4F0C-BE00-76D5D97B0FFC}" srcId="{065537B0-CB20-473A-A420-A1095735A0ED}" destId="{57281436-4B29-466F-AC7A-E49904FAFFE5}" srcOrd="0" destOrd="0" parTransId="{9B906310-69FD-4523-8DF6-57A6BD737C00}" sibTransId="{8CEB093A-62B6-4648-B1AB-39FBF26A2106}"/>
    <dgm:cxn modelId="{862589BA-E318-4B5A-A9AE-D816333D8909}" type="presOf" srcId="{C29D7B95-FB01-4384-AC77-EAFCB211FF59}" destId="{BF5BE46E-F620-4451-AC72-C452313AC1F2}" srcOrd="0" destOrd="0" presId="urn:microsoft.com/office/officeart/2005/8/layout/hList1"/>
    <dgm:cxn modelId="{DC286F54-AE31-48D9-A1B7-313921457011}" type="presOf" srcId="{9DB98DCA-E552-4D98-A55C-8B95CE6F9753}" destId="{A69E080E-BA86-4792-B030-076E7C3D1251}" srcOrd="0" destOrd="1" presId="urn:microsoft.com/office/officeart/2005/8/layout/hList1"/>
    <dgm:cxn modelId="{5F555715-3C05-4865-962E-59EA0391E119}" type="presOf" srcId="{D16DA182-7D3D-47ED-A380-0AF645F6EAF7}" destId="{259D7693-0581-4D8D-BF15-C1782ADB9CA4}" srcOrd="0" destOrd="0" presId="urn:microsoft.com/office/officeart/2005/8/layout/hList1"/>
    <dgm:cxn modelId="{DDCA6D5B-82EE-433B-9F73-1F3019ADF658}" srcId="{649D6DC2-88B1-48FC-A0CA-067B36A29D73}" destId="{9DB98DCA-E552-4D98-A55C-8B95CE6F9753}" srcOrd="1" destOrd="0" parTransId="{68E93611-8A8C-4C03-B0B4-BE8D3A534F6B}" sibTransId="{75A4F146-0463-480D-8BAE-13D03809D03E}"/>
    <dgm:cxn modelId="{63335795-BFEC-4F71-BB0D-C0F70C5327BC}" type="presOf" srcId="{1E17C0FF-F037-4FA6-A643-D04C9AD4CD79}" destId="{A69E080E-BA86-4792-B030-076E7C3D1251}" srcOrd="0" destOrd="0" presId="urn:microsoft.com/office/officeart/2005/8/layout/hList1"/>
    <dgm:cxn modelId="{8BD9E586-7B18-4381-9319-459CA3D8F3A2}" type="presOf" srcId="{CBF82719-6E31-4081-9E60-A503222EBC39}" destId="{D8B45D75-A6AE-49D2-BAEF-7F54ADE0D36B}" srcOrd="0" destOrd="1" presId="urn:microsoft.com/office/officeart/2005/8/layout/hList1"/>
    <dgm:cxn modelId="{DAF8BD5D-52CB-4901-8613-DA79BD836CB2}" srcId="{D78FD824-C748-454A-9AB5-9430DDF92BDE}" destId="{D16DA182-7D3D-47ED-A380-0AF645F6EAF7}" srcOrd="2" destOrd="0" parTransId="{8DD50C98-3D29-4ECA-861B-6DBD28E88F19}" sibTransId="{44C1A108-C7BB-467E-9444-01A11D4601D6}"/>
    <dgm:cxn modelId="{C0F07C86-C07E-4E22-9E5F-790D894ADD0C}" srcId="{D16DA182-7D3D-47ED-A380-0AF645F6EAF7}" destId="{418A4738-F359-4197-AFDD-1CF8F94CAFE5}" srcOrd="1" destOrd="0" parTransId="{6E3240D0-F25A-424C-987B-523175C4D211}" sibTransId="{034FEA2C-C240-4E3A-BFE1-15F7627A9C62}"/>
    <dgm:cxn modelId="{D034315B-D382-4322-B87F-1BC633DA652A}" type="presOf" srcId="{649D6DC2-88B1-48FC-A0CA-067B36A29D73}" destId="{29236E1E-FA59-49B3-8B17-D10D6D570C06}" srcOrd="0" destOrd="0" presId="urn:microsoft.com/office/officeart/2005/8/layout/hList1"/>
    <dgm:cxn modelId="{73093777-0BFB-4573-99B9-5AB78F52E3A9}" type="presParOf" srcId="{30226070-D8FB-4859-9114-51EB03481B41}" destId="{049C9187-B1A3-441B-883D-73858DC1150B}" srcOrd="0" destOrd="0" presId="urn:microsoft.com/office/officeart/2005/8/layout/hList1"/>
    <dgm:cxn modelId="{31962408-1C88-4496-8C12-41753829D699}" type="presParOf" srcId="{049C9187-B1A3-441B-883D-73858DC1150B}" destId="{29236E1E-FA59-49B3-8B17-D10D6D570C06}" srcOrd="0" destOrd="0" presId="urn:microsoft.com/office/officeart/2005/8/layout/hList1"/>
    <dgm:cxn modelId="{B99EA07C-3A55-4B49-B4DD-BBD7180ADD64}" type="presParOf" srcId="{049C9187-B1A3-441B-883D-73858DC1150B}" destId="{A69E080E-BA86-4792-B030-076E7C3D1251}" srcOrd="1" destOrd="0" presId="urn:microsoft.com/office/officeart/2005/8/layout/hList1"/>
    <dgm:cxn modelId="{FA011E57-7157-4B70-9182-DE557FB44DD7}" type="presParOf" srcId="{30226070-D8FB-4859-9114-51EB03481B41}" destId="{28441BBA-B88D-4821-B22B-06DA2EE93E52}" srcOrd="1" destOrd="0" presId="urn:microsoft.com/office/officeart/2005/8/layout/hList1"/>
    <dgm:cxn modelId="{5D525D24-24F8-40FA-A4C0-5B7578DF4DB1}" type="presParOf" srcId="{30226070-D8FB-4859-9114-51EB03481B41}" destId="{85A9ED05-C268-4F68-9360-C2032B58FD4F}" srcOrd="2" destOrd="0" presId="urn:microsoft.com/office/officeart/2005/8/layout/hList1"/>
    <dgm:cxn modelId="{C1F25AE9-B053-4442-A0C7-AEBBA3FF72F5}" type="presParOf" srcId="{85A9ED05-C268-4F68-9360-C2032B58FD4F}" destId="{76C3AAF0-728A-4849-873D-C7D586282CDA}" srcOrd="0" destOrd="0" presId="urn:microsoft.com/office/officeart/2005/8/layout/hList1"/>
    <dgm:cxn modelId="{197F249E-243A-4ADE-A3CE-91C698251EEB}" type="presParOf" srcId="{85A9ED05-C268-4F68-9360-C2032B58FD4F}" destId="{D8B45D75-A6AE-49D2-BAEF-7F54ADE0D36B}" srcOrd="1" destOrd="0" presId="urn:microsoft.com/office/officeart/2005/8/layout/hList1"/>
    <dgm:cxn modelId="{7546BA50-1837-4E16-85FD-B6DCCF00FB2A}" type="presParOf" srcId="{30226070-D8FB-4859-9114-51EB03481B41}" destId="{BBE1DF6D-D4D7-4F3B-9ACE-7C7824D0DDCB}" srcOrd="3" destOrd="0" presId="urn:microsoft.com/office/officeart/2005/8/layout/hList1"/>
    <dgm:cxn modelId="{E4397B73-EB6F-4B14-A846-9968A6193612}" type="presParOf" srcId="{30226070-D8FB-4859-9114-51EB03481B41}" destId="{DA180994-6597-449D-941B-B67B84D5EF96}" srcOrd="4" destOrd="0" presId="urn:microsoft.com/office/officeart/2005/8/layout/hList1"/>
    <dgm:cxn modelId="{4966ED7B-FF4B-4E18-A53D-EADE9F79AD29}" type="presParOf" srcId="{DA180994-6597-449D-941B-B67B84D5EF96}" destId="{259D7693-0581-4D8D-BF15-C1782ADB9CA4}" srcOrd="0" destOrd="0" presId="urn:microsoft.com/office/officeart/2005/8/layout/hList1"/>
    <dgm:cxn modelId="{1D1E5242-05DE-43EC-B0C4-94F3F26A0563}" type="presParOf" srcId="{DA180994-6597-449D-941B-B67B84D5EF96}" destId="{BF5BE46E-F620-4451-AC72-C452313AC1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36E1E-FA59-49B3-8B17-D10D6D570C06}">
      <dsp:nvSpPr>
        <dsp:cNvPr id="0" name=""/>
        <dsp:cNvSpPr/>
      </dsp:nvSpPr>
      <dsp:spPr>
        <a:xfrm>
          <a:off x="0" y="900456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Center for                  Best Practices	</a:t>
          </a:r>
        </a:p>
      </dsp:txBody>
      <dsp:txXfrm>
        <a:off x="0" y="900456"/>
        <a:ext cx="2507456" cy="858593"/>
      </dsp:txXfrm>
    </dsp:sp>
    <dsp:sp modelId="{A69E080E-BA86-4792-B030-076E7C3D1251}">
      <dsp:nvSpPr>
        <dsp:cNvPr id="0" name=""/>
        <dsp:cNvSpPr/>
      </dsp:nvSpPr>
      <dsp:spPr>
        <a:xfrm>
          <a:off x="2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Comparative policy consulting shop</a:t>
          </a:r>
          <a:endParaRPr lang="en-US" sz="1700" kern="1200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Provides    governors and staff  technical assistance based on state direction</a:t>
          </a:r>
        </a:p>
      </dsp:txBody>
      <dsp:txXfrm>
        <a:off x="2571" y="1780317"/>
        <a:ext cx="2507456" cy="2204921"/>
      </dsp:txXfrm>
    </dsp:sp>
    <dsp:sp modelId="{76C3AAF0-728A-4849-873D-C7D586282CDA}">
      <dsp:nvSpPr>
        <dsp:cNvPr id="0" name=""/>
        <dsp:cNvSpPr/>
      </dsp:nvSpPr>
      <dsp:spPr>
        <a:xfrm>
          <a:off x="2861071" y="921724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Office of Federal Relations</a:t>
          </a:r>
        </a:p>
      </dsp:txBody>
      <dsp:txXfrm>
        <a:off x="2861071" y="921724"/>
        <a:ext cx="2507456" cy="858593"/>
      </dsp:txXfrm>
    </dsp:sp>
    <dsp:sp modelId="{D8B45D75-A6AE-49D2-BAEF-7F54ADE0D36B}">
      <dsp:nvSpPr>
        <dsp:cNvPr id="0" name=""/>
        <dsp:cNvSpPr/>
      </dsp:nvSpPr>
      <dsp:spPr>
        <a:xfrm>
          <a:off x="28610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Collective, </a:t>
          </a:r>
          <a:r>
            <a:rPr lang="en-US" sz="1700" u="sng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bi-partisan</a:t>
          </a: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, voice of governors in DC</a:t>
          </a:r>
          <a:endParaRPr lang="en-US" sz="1700" kern="1200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Builds consensus on Federal issues </a:t>
          </a:r>
        </a:p>
      </dsp:txBody>
      <dsp:txXfrm>
        <a:off x="2861071" y="1780317"/>
        <a:ext cx="2507456" cy="2204921"/>
      </dsp:txXfrm>
    </dsp:sp>
    <dsp:sp modelId="{259D7693-0581-4D8D-BF15-C1782ADB9CA4}">
      <dsp:nvSpPr>
        <dsp:cNvPr id="0" name=""/>
        <dsp:cNvSpPr/>
      </dsp:nvSpPr>
      <dsp:spPr>
        <a:xfrm>
          <a:off x="5719571" y="921724"/>
          <a:ext cx="2507456" cy="858593"/>
        </a:xfrm>
        <a:prstGeom prst="rect">
          <a:avLst/>
        </a:prstGeom>
        <a:solidFill>
          <a:srgbClr val="7030A0"/>
        </a:solidFill>
        <a:ln w="19050" cap="rnd" cmpd="sng" algn="ctr">
          <a:solidFill>
            <a:srgbClr val="D53DD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Office of Management Consulting &amp; Training</a:t>
          </a:r>
        </a:p>
      </dsp:txBody>
      <dsp:txXfrm>
        <a:off x="5719571" y="921724"/>
        <a:ext cx="2507456" cy="858593"/>
      </dsp:txXfrm>
    </dsp:sp>
    <dsp:sp modelId="{BF5BE46E-F620-4451-AC72-C452313AC1F2}">
      <dsp:nvSpPr>
        <dsp:cNvPr id="0" name=""/>
        <dsp:cNvSpPr/>
      </dsp:nvSpPr>
      <dsp:spPr>
        <a:xfrm>
          <a:off x="5719571" y="1780317"/>
          <a:ext cx="2507456" cy="2204921"/>
        </a:xfrm>
        <a:prstGeom prst="rect">
          <a:avLst/>
        </a:prstGeom>
        <a:solidFill>
          <a:srgbClr val="D53DD0">
            <a:alpha val="90000"/>
            <a:tint val="4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D53DD0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Internal management consultants</a:t>
          </a:r>
          <a:endParaRPr lang="en-US" sz="1700" kern="1200" dirty="0">
            <a:solidFill>
              <a:srgbClr val="92278F"/>
            </a:solidFill>
            <a:latin typeface="Century Gothic" panose="020B050202020202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92278F"/>
              </a:solidFill>
              <a:latin typeface="Century Gothic" panose="020B0502020202020204" pitchFamily="34" charset="0"/>
              <a:ea typeface="+mn-ea"/>
              <a:cs typeface="+mn-cs"/>
            </a:rPr>
            <a:t>Training and advice for governors, chiefs of staff, schedulers, spouses, legal counsels</a:t>
          </a:r>
          <a:endParaRPr lang="en-US" sz="1700" b="1" kern="1200" dirty="0">
            <a:solidFill>
              <a:srgbClr val="92278F"/>
            </a:solidFill>
            <a:latin typeface="Century Gothic" panose="020B0502020202020204" pitchFamily="34" charset="0"/>
            <a:ea typeface="+mn-ea"/>
            <a:cs typeface="+mn-cs"/>
          </a:endParaRPr>
        </a:p>
      </dsp:txBody>
      <dsp:txXfrm>
        <a:off x="5719571" y="1780317"/>
        <a:ext cx="2507456" cy="220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E3388-8D24-431B-B018-2BE6CC73077D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6FD16-F5CE-4276-B572-CC936BE6EF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17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77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4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95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2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3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96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FD16-F5CE-4276-B572-CC936BE6EF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61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81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3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97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05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5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0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3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0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85D4-0581-4B30-840C-0C901D535A45}" type="datetimeFigureOut">
              <a:rPr lang="en-US" smtClean="0"/>
              <a:t>12/13/2016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0728-2AE4-41CF-9274-0E91D95772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0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 w="127000">
            <a:solidFill>
              <a:srgbClr val="922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https://www.etsy.com/listing/208458419/white-star-of-david-tree-topper-with?ref=shop_home_active_3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065520"/>
            <a:ext cx="12192000" cy="792480"/>
          </a:xfrm>
          <a:prstGeom prst="rect">
            <a:avLst/>
          </a:prstGeom>
          <a:solidFill>
            <a:srgbClr val="9227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21382" y="686909"/>
            <a:ext cx="1207061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i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Automation &amp; Enhanced Safety</a:t>
            </a:r>
          </a:p>
          <a:p>
            <a:pPr algn="ctr" eaLnBrk="1" hangingPunct="1"/>
            <a:r>
              <a:rPr lang="en-US" altLang="en-US" sz="6600" i="1" dirty="0">
                <a:solidFill>
                  <a:srgbClr val="D09DC7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 Interests and Action</a:t>
            </a:r>
          </a:p>
          <a:p>
            <a:pPr algn="ctr" eaLnBrk="1" hangingPunct="1"/>
            <a:endParaRPr lang="en-US" altLang="en-US" sz="6000" dirty="0">
              <a:solidFill>
                <a:srgbClr val="92278F"/>
              </a:solidFill>
              <a:latin typeface="Franklin Gothic Book" panose="020B05030201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61408"/>
            <a:ext cx="79237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en-US" sz="2800" i="1" dirty="0">
                <a:solidFill>
                  <a:srgbClr val="92278F"/>
                </a:solidFill>
                <a:latin typeface="Franklin Gothic Book" panose="020B0503020102020204" pitchFamily="34" charset="0"/>
                <a:cs typeface="Helvetica World" pitchFamily="34" charset="0"/>
              </a:rPr>
              <a:t>Presentation to Road to Zero Coalition Meeting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i="1" dirty="0">
                <a:solidFill>
                  <a:srgbClr val="92278F"/>
                </a:solidFill>
                <a:latin typeface="Franklin Gothic Book" panose="020B0503020102020204" pitchFamily="34" charset="0"/>
                <a:cs typeface="Helvetica World" pitchFamily="34" charset="0"/>
              </a:rPr>
              <a:t>December 15, 2016 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b="1" dirty="0">
                <a:solidFill>
                  <a:srgbClr val="92278F"/>
                </a:solidFill>
                <a:latin typeface="Franklin Gothic Book" panose="020B0503020102020204" pitchFamily="34" charset="0"/>
                <a:cs typeface="Helvetica World" pitchFamily="34" charset="0"/>
              </a:rPr>
              <a:t>Sue Gander, Director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dirty="0">
                <a:solidFill>
                  <a:srgbClr val="92278F"/>
                </a:solidFill>
                <a:latin typeface="Franklin Gothic Book" panose="020B0503020102020204" pitchFamily="34" charset="0"/>
                <a:cs typeface="Helvetica World" pitchFamily="34" charset="0"/>
              </a:rPr>
              <a:t>Environment, Energy &amp; Transportation Division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800" dirty="0">
                <a:solidFill>
                  <a:srgbClr val="92278F"/>
                </a:solidFill>
                <a:latin typeface="Franklin Gothic Book" panose="020B0503020102020204" pitchFamily="34" charset="0"/>
                <a:cs typeface="Helvetica World" pitchFamily="34" charset="0"/>
              </a:rPr>
              <a:t>NGA Center for Best Practices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70491" y="2710697"/>
            <a:ext cx="7772400" cy="1568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620015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618" y="3877292"/>
            <a:ext cx="2435382" cy="123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77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374387"/>
            <a:ext cx="1094482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Responding by Adapting Policy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11965"/>
            <a:ext cx="10744200" cy="4701209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>
                <a:solidFill>
                  <a:srgbClr val="92278F"/>
                </a:solidFill>
              </a:rPr>
              <a:t>50 pieces of legislation concerning HAVs have been introduced in 23 states in past two years</a:t>
            </a:r>
          </a:p>
          <a:p>
            <a:endParaRPr lang="en-US" sz="3500" dirty="0">
              <a:solidFill>
                <a:srgbClr val="92278F"/>
              </a:solidFill>
            </a:endParaRPr>
          </a:p>
          <a:p>
            <a:r>
              <a:rPr lang="en-US" sz="3500" dirty="0">
                <a:solidFill>
                  <a:srgbClr val="92278F"/>
                </a:solidFill>
              </a:rPr>
              <a:t>17 laws have been passed since 2011 – in 8 states – to define HAVs and set rules for AV testing/use </a:t>
            </a:r>
          </a:p>
          <a:p>
            <a:pPr lvl="1"/>
            <a:r>
              <a:rPr lang="en-US" sz="3000" dirty="0">
                <a:solidFill>
                  <a:srgbClr val="92278F"/>
                </a:solidFill>
              </a:rPr>
              <a:t>LA, ND, UT – focused on definitions and studies </a:t>
            </a:r>
          </a:p>
          <a:p>
            <a:pPr lvl="1"/>
            <a:r>
              <a:rPr lang="en-US" sz="3000" dirty="0">
                <a:solidFill>
                  <a:srgbClr val="92278F"/>
                </a:solidFill>
              </a:rPr>
              <a:t>CA, FL, MI, NV, TN – issued guidelines for testing and use</a:t>
            </a:r>
          </a:p>
          <a:p>
            <a:pPr lvl="2"/>
            <a:r>
              <a:rPr lang="en-US" sz="2600" dirty="0">
                <a:solidFill>
                  <a:srgbClr val="92278F"/>
                </a:solidFill>
              </a:rPr>
              <a:t>NV first state to enact AV legislation, in 2011, which set operation guidelines, safety standards and insurance rules</a:t>
            </a:r>
          </a:p>
          <a:p>
            <a:pPr lvl="2"/>
            <a:r>
              <a:rPr lang="en-US" sz="2600" dirty="0">
                <a:solidFill>
                  <a:srgbClr val="92278F"/>
                </a:solidFill>
              </a:rPr>
              <a:t>CA, MI, NV permit the use of AVs on roads for testing</a:t>
            </a:r>
          </a:p>
          <a:p>
            <a:pPr lvl="2"/>
            <a:r>
              <a:rPr lang="en-US" sz="2600" dirty="0">
                <a:solidFill>
                  <a:srgbClr val="92278F"/>
                </a:solidFill>
              </a:rPr>
              <a:t>FL and TN expressly permit use of AVs outside of testing</a:t>
            </a:r>
          </a:p>
          <a:p>
            <a:pPr lvl="1"/>
            <a:r>
              <a:rPr lang="en-US" sz="3000" dirty="0">
                <a:solidFill>
                  <a:srgbClr val="92278F"/>
                </a:solidFill>
              </a:rPr>
              <a:t>Other states (e.g., PA) working on guidelines</a:t>
            </a:r>
          </a:p>
          <a:p>
            <a:endParaRPr lang="en-US" sz="3000" dirty="0">
              <a:solidFill>
                <a:srgbClr val="92278F"/>
              </a:solidFill>
            </a:endParaRPr>
          </a:p>
          <a:p>
            <a:r>
              <a:rPr lang="en-US" sz="3000" dirty="0">
                <a:solidFill>
                  <a:srgbClr val="92278F"/>
                </a:solidFill>
              </a:rPr>
              <a:t>AZ 2015 executive order supports testing of HAVs on public roads</a:t>
            </a:r>
          </a:p>
          <a:p>
            <a:endParaRPr lang="en-US" sz="4400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1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278F"/>
                </a:solidFill>
                <a:latin typeface="Franklin Gothic Book" panose="020B0503020102020204" pitchFamily="34" charset="0"/>
              </a:rPr>
              <a:t>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8309"/>
            <a:ext cx="12192000" cy="83431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07211" y="1628643"/>
            <a:ext cx="6576953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Sue Gander, Division Director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Environment, Energy &amp; Transportation	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sgander@nga.org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</a:rPr>
              <a:t>(202) 624-7740</a:t>
            </a:r>
          </a:p>
          <a:p>
            <a:pPr marL="0" indent="0">
              <a:buNone/>
            </a:pPr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1162" y="1419628"/>
            <a:ext cx="5212080" cy="1568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5689"/>
            <a:ext cx="4342857" cy="157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90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199" y="649341"/>
            <a:ext cx="1087906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the National Governors Association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7406250"/>
              </p:ext>
            </p:extLst>
          </p:nvPr>
        </p:nvGraphicFramePr>
        <p:xfrm>
          <a:off x="1878920" y="666306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5" descr="governorbann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31075"/>
            <a:ext cx="10774326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625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75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008" y="2625486"/>
            <a:ext cx="5867648" cy="3021859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599" y="367081"/>
            <a:ext cx="105156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Highlights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09600" y="1196797"/>
            <a:ext cx="11102761" cy="10463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u="sng" dirty="0">
                <a:solidFill>
                  <a:srgbClr val="92278F"/>
                </a:solidFill>
              </a:rPr>
              <a:t>Automation already providing safety benefits alongside other important measures –more changes coming</a:t>
            </a:r>
            <a:endParaRPr lang="en-US" sz="4000" dirty="0">
              <a:solidFill>
                <a:srgbClr val="92278F"/>
              </a:solidFill>
            </a:endParaRPr>
          </a:p>
          <a:p>
            <a:endParaRPr lang="en-US" sz="4000" dirty="0">
              <a:solidFill>
                <a:srgbClr val="92278F"/>
              </a:solidFill>
            </a:endParaRP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9599" y="2279172"/>
            <a:ext cx="4807227" cy="47392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92278F"/>
                </a:solidFill>
              </a:rPr>
              <a:t>Automation plays role in enhanced safety</a:t>
            </a:r>
          </a:p>
          <a:p>
            <a:r>
              <a:rPr lang="en-US" sz="3200" b="1" dirty="0">
                <a:solidFill>
                  <a:srgbClr val="92278F"/>
                </a:solidFill>
              </a:rPr>
              <a:t>States see potential benefits and concerns</a:t>
            </a:r>
          </a:p>
          <a:p>
            <a:r>
              <a:rPr lang="en-US" sz="3200" b="1" dirty="0">
                <a:solidFill>
                  <a:srgbClr val="92278F"/>
                </a:solidFill>
              </a:rPr>
              <a:t>States face new policy, infrastructure questions</a:t>
            </a:r>
          </a:p>
          <a:p>
            <a:r>
              <a:rPr lang="en-US" sz="3200" b="1" dirty="0">
                <a:solidFill>
                  <a:srgbClr val="92278F"/>
                </a:solidFill>
              </a:rPr>
              <a:t>States taking policy actions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rgbClr val="92278F"/>
              </a:solidFill>
            </a:endParaRPr>
          </a:p>
          <a:p>
            <a:endParaRPr lang="en-US" sz="4000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6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374387"/>
            <a:ext cx="10944828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8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NGA Traffic Safety Project 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5902"/>
            <a:ext cx="10515600" cy="4351338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92278F"/>
                </a:solidFill>
              </a:rPr>
              <a:t>Working with CDC to help states with strategies to reduce highway and traffic injuries and fatalities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Identifying key state strategies and recommendations for governors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Highlighting innovative cost-effective intervention tools for states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Convening a 2017 learning lab for states to address the increase in traffic fatalities </a:t>
            </a:r>
          </a:p>
          <a:p>
            <a:endParaRPr lang="en-US" sz="3000" dirty="0">
              <a:solidFill>
                <a:srgbClr val="92278F"/>
              </a:solidFill>
            </a:endParaRPr>
          </a:p>
          <a:p>
            <a:endParaRPr lang="en-US" sz="4400" dirty="0">
              <a:solidFill>
                <a:srgbClr val="9227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7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199" y="5828976"/>
            <a:ext cx="49165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NHTSA Safety Technology Vehicle Evolution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123692"/>
            <a:ext cx="2721779" cy="461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837" y="2417640"/>
            <a:ext cx="2683125" cy="22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2821" y="1351508"/>
            <a:ext cx="4025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2278F"/>
                </a:solidFill>
              </a:rPr>
              <a:t>Many technologies in-place or commonplace that can help address safety concerns.</a:t>
            </a:r>
          </a:p>
          <a:p>
            <a:pPr algn="ctr"/>
            <a:endParaRPr lang="en-US" sz="2400" dirty="0">
              <a:solidFill>
                <a:srgbClr val="92278F"/>
              </a:solidFill>
            </a:endParaRPr>
          </a:p>
          <a:p>
            <a:pPr algn="ctr"/>
            <a:r>
              <a:rPr lang="en-US" sz="2400" dirty="0">
                <a:solidFill>
                  <a:srgbClr val="92278F"/>
                </a:solidFill>
              </a:rPr>
              <a:t>Other technologies are emerging that hold promise.</a:t>
            </a:r>
          </a:p>
          <a:p>
            <a:pPr algn="ctr"/>
            <a:endParaRPr lang="en-US" sz="2400" dirty="0">
              <a:solidFill>
                <a:srgbClr val="92278F"/>
              </a:solidFill>
            </a:endParaRPr>
          </a:p>
          <a:p>
            <a:pPr algn="ctr"/>
            <a:r>
              <a:rPr lang="en-US" sz="2400" dirty="0">
                <a:solidFill>
                  <a:srgbClr val="92278F"/>
                </a:solidFill>
              </a:rPr>
              <a:t>Combining technology, behavioral and other approaches provides a robust response to safety concerns.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09600" y="429786"/>
            <a:ext cx="10944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of Technology in Transportation Public Safety</a:t>
            </a:r>
          </a:p>
        </p:txBody>
      </p:sp>
    </p:spTree>
    <p:extLst>
      <p:ext uri="{BB962C8B-B14F-4D97-AF65-F5344CB8AC3E}">
        <p14:creationId xmlns:p14="http://schemas.microsoft.com/office/powerpoint/2010/main" val="277823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44217" y="1003999"/>
            <a:ext cx="10944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SAE Automation Levels - Vehicles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4217" y="1485970"/>
            <a:ext cx="9607898" cy="4690993"/>
          </a:xfrm>
          <a:prstGeom prst="rect">
            <a:avLst/>
          </a:prstGeom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623586" y="320793"/>
            <a:ext cx="109448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0" latinLnBrk="0" hangingPunct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Driverless Cars Not Here Yet (But Underway)</a:t>
            </a:r>
          </a:p>
        </p:txBody>
      </p:sp>
    </p:spTree>
    <p:extLst>
      <p:ext uri="{BB962C8B-B14F-4D97-AF65-F5344CB8AC3E}">
        <p14:creationId xmlns:p14="http://schemas.microsoft.com/office/powerpoint/2010/main" val="17504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865" y="588268"/>
            <a:ext cx="109448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Interested in Safety, Other AV Benefits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5902"/>
            <a:ext cx="7033591" cy="4125406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92278F"/>
                </a:solidFill>
              </a:rPr>
              <a:t>Lower accident rates</a:t>
            </a:r>
          </a:p>
          <a:p>
            <a:r>
              <a:rPr lang="en-US" sz="4000" dirty="0">
                <a:solidFill>
                  <a:srgbClr val="92278F"/>
                </a:solidFill>
              </a:rPr>
              <a:t>Improve congestion, reduce emissions, improve public health</a:t>
            </a:r>
          </a:p>
          <a:p>
            <a:r>
              <a:rPr lang="en-US" sz="4000" dirty="0">
                <a:solidFill>
                  <a:srgbClr val="92278F"/>
                </a:solidFill>
              </a:rPr>
              <a:t>Increased personal mobility, e.g. for aging in place</a:t>
            </a:r>
          </a:p>
          <a:p>
            <a:r>
              <a:rPr lang="en-US" sz="4000" dirty="0">
                <a:solidFill>
                  <a:srgbClr val="92278F"/>
                </a:solidFill>
              </a:rPr>
              <a:t>Also, potential for automated service and delivery vehicles, increased ridesharing, reduced need for urban parking lots </a:t>
            </a:r>
          </a:p>
        </p:txBody>
      </p:sp>
    </p:spTree>
    <p:extLst>
      <p:ext uri="{BB962C8B-B14F-4D97-AF65-F5344CB8AC3E}">
        <p14:creationId xmlns:p14="http://schemas.microsoft.com/office/powerpoint/2010/main" val="262994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429786"/>
            <a:ext cx="109448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Also Have Concerns with New Technology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590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4800" dirty="0">
                <a:solidFill>
                  <a:srgbClr val="92278F"/>
                </a:solidFill>
              </a:rPr>
              <a:t>Reliability and Public Safety</a:t>
            </a:r>
          </a:p>
          <a:p>
            <a:pPr lvl="1"/>
            <a:r>
              <a:rPr lang="en-US" sz="4300" dirty="0">
                <a:solidFill>
                  <a:srgbClr val="92278F"/>
                </a:solidFill>
              </a:rPr>
              <a:t>Pilot testing issues</a:t>
            </a:r>
          </a:p>
          <a:p>
            <a:pPr lvl="1"/>
            <a:r>
              <a:rPr lang="en-US" sz="4300" dirty="0">
                <a:solidFill>
                  <a:srgbClr val="92278F"/>
                </a:solidFill>
              </a:rPr>
              <a:t>Private sector collaboration with law enforcement</a:t>
            </a:r>
          </a:p>
          <a:p>
            <a:pPr lvl="1"/>
            <a:r>
              <a:rPr lang="en-US" sz="4300" dirty="0">
                <a:solidFill>
                  <a:srgbClr val="92278F"/>
                </a:solidFill>
              </a:rPr>
              <a:t>Drivers, pedestrians, bicyclists adjustments</a:t>
            </a:r>
          </a:p>
          <a:p>
            <a:r>
              <a:rPr lang="en-US" sz="4800" dirty="0">
                <a:solidFill>
                  <a:srgbClr val="92278F"/>
                </a:solidFill>
              </a:rPr>
              <a:t>Can policy keep pace with technology change?</a:t>
            </a:r>
          </a:p>
          <a:p>
            <a:r>
              <a:rPr lang="en-US" sz="4800" dirty="0">
                <a:solidFill>
                  <a:srgbClr val="92278F"/>
                </a:solidFill>
              </a:rPr>
              <a:t>Liability</a:t>
            </a:r>
          </a:p>
          <a:p>
            <a:r>
              <a:rPr lang="en-US" sz="4800" dirty="0">
                <a:solidFill>
                  <a:srgbClr val="92278F"/>
                </a:solidFill>
              </a:rPr>
              <a:t>Data Privacy </a:t>
            </a:r>
          </a:p>
          <a:p>
            <a:r>
              <a:rPr lang="en-US" sz="4800" dirty="0">
                <a:solidFill>
                  <a:srgbClr val="92278F"/>
                </a:solidFill>
              </a:rPr>
              <a:t>Cyber </a:t>
            </a:r>
            <a:endParaRPr lang="en-US" sz="4400" dirty="0">
              <a:solidFill>
                <a:srgbClr val="92278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63" y="4182428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9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09600" y="6239574"/>
            <a:ext cx="10972800" cy="10160"/>
          </a:xfrm>
          <a:prstGeom prst="line">
            <a:avLst/>
          </a:prstGeom>
          <a:ln w="31750">
            <a:solidFill>
              <a:srgbClr val="D09D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630428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278F"/>
                </a:solidFill>
                <a:latin typeface="Franklin Gothic Book" panose="020B0503020102020204" pitchFamily="34" charset="0"/>
              </a:rPr>
              <a:t>National Governors Association</a:t>
            </a:r>
          </a:p>
        </p:txBody>
      </p:sp>
      <p:sp>
        <p:nvSpPr>
          <p:cNvPr id="13" name="Text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402086"/>
            <a:ext cx="1094482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92278F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States Face New Infrastructure, Policy Needs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199" y="1612265"/>
            <a:ext cx="10183091" cy="424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Franklin Gothic Book" panose="020B05030201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505902"/>
            <a:ext cx="733176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>
                <a:solidFill>
                  <a:srgbClr val="92278F"/>
                </a:solidFill>
              </a:rPr>
              <a:t>Integrate sensors and telematics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Create new standards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Adapt/update existing transportation standards and regulatory frameworks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Develop cyber security provisions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Update insurance provisions</a:t>
            </a:r>
          </a:p>
          <a:p>
            <a:r>
              <a:rPr lang="en-US" sz="3500" dirty="0">
                <a:solidFill>
                  <a:srgbClr val="92278F"/>
                </a:solidFill>
              </a:rPr>
              <a:t>Address interagency coordination -- transportation, public safety, insurance, economic development</a:t>
            </a:r>
          </a:p>
          <a:p>
            <a:endParaRPr lang="en-US" sz="3500" dirty="0">
              <a:solidFill>
                <a:srgbClr val="92278F"/>
              </a:solidFill>
            </a:endParaRPr>
          </a:p>
          <a:p>
            <a:endParaRPr lang="en-US" sz="3000" dirty="0">
              <a:solidFill>
                <a:srgbClr val="92278F"/>
              </a:solidFill>
            </a:endParaRPr>
          </a:p>
          <a:p>
            <a:endParaRPr lang="en-US" sz="4400" dirty="0">
              <a:solidFill>
                <a:srgbClr val="92278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034" y="1309118"/>
            <a:ext cx="2908044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29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Road to Zero</TermName>
          <TermId xmlns="http://schemas.microsoft.com/office/infopath/2007/PartnerControls">cf0ef16e-4281-4ada-ac53-80b273a6d66d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2099-07-19T05:00:00+00:00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7085</Value>
      <Value>111</Value>
    </TaxCatchAll>
    <LaunchDate xmlns="b35a27d7-1396-409e-8fc2-873a3cc5d79b">2017-01-19T06:00:00+00:00</LaunchDate>
    <Document_x0020_Date xmlns="b35a27d7-1396-409e-8fc2-873a3cc5d79b">2017-01-19T06:00:00+00:00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E94190-05B0-4BF0-AD3C-BD72C7C8D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4F2FB6-2FF2-4BF8-93DB-139A35B5C1C0}">
  <ds:schemaRefs>
    <ds:schemaRef ds:uri="3bc9279c-fece-4f8a-b9f6-4e12eb94a1e6"/>
    <ds:schemaRef ds:uri="http://schemas.microsoft.com/office/2006/documentManagement/types"/>
    <ds:schemaRef ds:uri="http://schemas.microsoft.com/office/infopath/2007/PartnerControls"/>
    <ds:schemaRef ds:uri="5eb8cbce-6b45-42d6-a78e-aec819b756aa"/>
    <ds:schemaRef ds:uri="http://purl.org/dc/elements/1.1/"/>
    <ds:schemaRef ds:uri="http://schemas.microsoft.com/office/2006/metadata/properties"/>
    <ds:schemaRef ds:uri="531043d6-84df-4f47-93a0-b759489e90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498D47-A0A8-4C25-BA2D-480952638B65}"/>
</file>

<file path=docProps/app.xml><?xml version="1.0" encoding="utf-8"?>
<Properties xmlns="http://schemas.openxmlformats.org/officeDocument/2006/extended-properties" xmlns:vt="http://schemas.openxmlformats.org/officeDocument/2006/docPropsVTypes">
  <TotalTime>2797</TotalTime>
  <Words>562</Words>
  <Application>Microsoft Office PowerPoint</Application>
  <PresentationFormat>Widescreen</PresentationFormat>
  <Paragraphs>94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Franklin Gothic Book</vt:lpstr>
      <vt:lpstr>Helvetica World</vt:lpstr>
      <vt:lpstr>Office Theme</vt:lpstr>
      <vt:lpstr>PowerPoint Presentation</vt:lpstr>
      <vt:lpstr>About the National Governors Association</vt:lpstr>
      <vt:lpstr>Highlights</vt:lpstr>
      <vt:lpstr>NGA Traffic Safety Project  </vt:lpstr>
      <vt:lpstr>NHTSA Safety Technology Vehicle Evolution</vt:lpstr>
      <vt:lpstr>SAE Automation Levels - Vehicles</vt:lpstr>
      <vt:lpstr>States Interested in Safety, Other AV Benefits</vt:lpstr>
      <vt:lpstr>States Also Have Concerns with New Technology</vt:lpstr>
      <vt:lpstr>States Face New Infrastructure, Policy Needs</vt:lpstr>
      <vt:lpstr>States Responding by Adapting Policy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Technology/Consumer adoption</dc:title>
  <dc:creator>Kessler, Megan</dc:creator>
  <cp:keywords>Road to Zero</cp:keywords>
  <dc:description/>
  <cp:lastModifiedBy>Gander, Sue</cp:lastModifiedBy>
  <cp:revision>97</cp:revision>
  <dcterms:created xsi:type="dcterms:W3CDTF">2016-10-31T16:10:09Z</dcterms:created>
  <dcterms:modified xsi:type="dcterms:W3CDTF">2016-12-14T20:31:02Z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7085;#Road to Zero|cf0ef16e-4281-4ada-ac53-80b273a6d66d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