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71" r:id="rId2"/>
    <p:sldId id="339" r:id="rId3"/>
    <p:sldId id="340" r:id="rId4"/>
    <p:sldId id="335" r:id="rId5"/>
    <p:sldId id="287" r:id="rId6"/>
    <p:sldId id="289" r:id="rId7"/>
    <p:sldId id="315" r:id="rId8"/>
    <p:sldId id="293" r:id="rId9"/>
    <p:sldId id="310" r:id="rId10"/>
    <p:sldId id="337" r:id="rId11"/>
    <p:sldId id="333" r:id="rId12"/>
  </p:sldIdLst>
  <p:sldSz cx="9144000" cy="6858000" type="screen4x3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upee, Charles" initials="DC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464847"/>
    <a:srgbClr val="FF6418"/>
    <a:srgbClr val="CCCCCC"/>
    <a:srgbClr val="F57325"/>
    <a:srgbClr val="8C8E8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42" autoAdjust="0"/>
    <p:restoredTop sz="94620" autoAdjust="0"/>
  </p:normalViewPr>
  <p:slideViewPr>
    <p:cSldViewPr snapToGrid="0" snapToObjects="1">
      <p:cViewPr>
        <p:scale>
          <a:sx n="115" d="100"/>
          <a:sy n="115" d="100"/>
        </p:scale>
        <p:origin x="-1512" y="1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026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Dom1\Shared\Accounting\Shared%20Docs\Costs\Safety\Insurance\Renewal%20Book\2016%20Roadshow\Onguard%20Uni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Sheet2!$K$12</c:f>
              <c:strCache>
                <c:ptCount val="1"/>
                <c:pt idx="0">
                  <c:v>OnGuard Units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cat>
            <c:numRef>
              <c:f>Sheet2!$L$11:$Q$11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Sheet2!$L$12:$Q$12</c:f>
              <c:numCache>
                <c:formatCode>0</c:formatCode>
                <c:ptCount val="6"/>
                <c:pt idx="0">
                  <c:v>3301.0720000000001</c:v>
                </c:pt>
                <c:pt idx="1">
                  <c:v>4957.6220000000249</c:v>
                </c:pt>
                <c:pt idx="2">
                  <c:v>7015.08</c:v>
                </c:pt>
                <c:pt idx="3">
                  <c:v>8554.807999999919</c:v>
                </c:pt>
                <c:pt idx="4">
                  <c:v>10190.379999999932</c:v>
                </c:pt>
                <c:pt idx="5">
                  <c:v>12016.53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F79-4552-9C37-CA039B51BC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7230464"/>
        <c:axId val="77232384"/>
      </c:barChart>
      <c:lineChart>
        <c:grouping val="standard"/>
        <c:varyColors val="0"/>
        <c:ser>
          <c:idx val="1"/>
          <c:order val="1"/>
          <c:tx>
            <c:strRef>
              <c:f>Sheet2!$K$13</c:f>
              <c:strCache>
                <c:ptCount val="1"/>
                <c:pt idx="0">
                  <c:v>% of Fleet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ymbol val="square"/>
            <c:size val="7"/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</c:spPr>
          </c:marker>
          <c:cat>
            <c:numRef>
              <c:f>Sheet2!$L$11:$Q$11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Sheet2!$L$13:$Q$13</c:f>
              <c:numCache>
                <c:formatCode>0%</c:formatCode>
                <c:ptCount val="6"/>
                <c:pt idx="0">
                  <c:v>0.28595564795565026</c:v>
                </c:pt>
                <c:pt idx="1">
                  <c:v>0.42734436686492777</c:v>
                </c:pt>
                <c:pt idx="2">
                  <c:v>0.58293834136612654</c:v>
                </c:pt>
                <c:pt idx="3">
                  <c:v>0.66481255828411845</c:v>
                </c:pt>
                <c:pt idx="4">
                  <c:v>0.77967712318286164</c:v>
                </c:pt>
                <c:pt idx="5">
                  <c:v>0.90451863003387556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6F79-4552-9C37-CA039B51BC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7239808"/>
        <c:axId val="77238272"/>
      </c:lineChart>
      <c:catAx>
        <c:axId val="772304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77232384"/>
        <c:crosses val="autoZero"/>
        <c:auto val="1"/>
        <c:lblAlgn val="ctr"/>
        <c:lblOffset val="100"/>
        <c:noMultiLvlLbl val="0"/>
      </c:catAx>
      <c:valAx>
        <c:axId val="77232384"/>
        <c:scaling>
          <c:orientation val="minMax"/>
        </c:scaling>
        <c:delete val="0"/>
        <c:axPos val="l"/>
        <c:majorGridlines>
          <c:spPr>
            <a:ln>
              <a:solidFill>
                <a:prstClr val="white"/>
              </a:solidFill>
            </a:ln>
          </c:spPr>
        </c:majorGridlines>
        <c:numFmt formatCode="#,##0" sourceLinked="0"/>
        <c:majorTickMark val="out"/>
        <c:minorTickMark val="none"/>
        <c:tickLblPos val="nextTo"/>
        <c:crossAx val="77230464"/>
        <c:crosses val="autoZero"/>
        <c:crossBetween val="between"/>
      </c:valAx>
      <c:valAx>
        <c:axId val="77238272"/>
        <c:scaling>
          <c:orientation val="minMax"/>
        </c:scaling>
        <c:delete val="0"/>
        <c:axPos val="r"/>
        <c:numFmt formatCode="0%" sourceLinked="1"/>
        <c:majorTickMark val="out"/>
        <c:minorTickMark val="none"/>
        <c:tickLblPos val="nextTo"/>
        <c:crossAx val="77239808"/>
        <c:crosses val="max"/>
        <c:crossBetween val="between"/>
      </c:valAx>
      <c:catAx>
        <c:axId val="772398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77238272"/>
        <c:crosses val="autoZero"/>
        <c:auto val="1"/>
        <c:lblAlgn val="ctr"/>
        <c:lblOffset val="100"/>
        <c:noMultiLvlLbl val="0"/>
      </c:catAx>
    </c:plotArea>
    <c:legend>
      <c:legendPos val="b"/>
      <c:overlay val="0"/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12" charset="0"/>
              </a:defRPr>
            </a:lvl1pPr>
          </a:lstStyle>
          <a:p>
            <a:fld id="{FA74135C-9176-4FF2-B862-2C357649AB97}" type="datetime1">
              <a:rPr lang="en-US"/>
              <a:pPr/>
              <a:t>3/17/2018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12" charset="0"/>
              </a:defRPr>
            </a:lvl1pPr>
          </a:lstStyle>
          <a:p>
            <a:fld id="{71140E45-53AD-4948-A0E7-29074B7D6B1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4619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12" charset="0"/>
              </a:defRPr>
            </a:lvl1pPr>
          </a:lstStyle>
          <a:p>
            <a:fld id="{01A87008-2FC4-4E62-B486-3F3F6DB8F652}" type="datetime1">
              <a:rPr lang="en-US"/>
              <a:pPr/>
              <a:t>3/17/2018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12" charset="0"/>
              </a:defRPr>
            </a:lvl1pPr>
          </a:lstStyle>
          <a:p>
            <a:fld id="{41BFD29D-115C-4CCA-B4B0-E195EA93E22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9510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ＭＳ Ｐゴシック" pitchFamily="-106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6305D-069E-416D-AAFB-9386B73F2E0B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983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588" y="331788"/>
            <a:ext cx="9144000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1371600" y="850896"/>
            <a:ext cx="7221538" cy="576263"/>
          </a:xfrm>
        </p:spPr>
        <p:txBody>
          <a:bodyPr>
            <a:normAutofit/>
          </a:bodyPr>
          <a:lstStyle>
            <a:lvl1pPr algn="r">
              <a:buNone/>
              <a:defRPr sz="2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9"/>
          <p:cNvSpPr>
            <a:spLocks noGrp="1"/>
          </p:cNvSpPr>
          <p:nvPr>
            <p:ph sz="quarter" idx="12"/>
          </p:nvPr>
        </p:nvSpPr>
        <p:spPr>
          <a:xfrm>
            <a:off x="1371600" y="1211545"/>
            <a:ext cx="7221538" cy="431228"/>
          </a:xfrm>
        </p:spPr>
        <p:txBody>
          <a:bodyPr>
            <a:normAutofit/>
          </a:bodyPr>
          <a:lstStyle>
            <a:lvl1pPr algn="r">
              <a:buNone/>
              <a:defRPr sz="16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5435600" y="5560480"/>
            <a:ext cx="3157538" cy="1075267"/>
          </a:xfrm>
        </p:spPr>
        <p:txBody>
          <a:bodyPr rtlCol="0" anchor="ctr">
            <a:normAutofit/>
          </a:bodyPr>
          <a:lstStyle>
            <a:lvl1pPr algn="r">
              <a:buNone/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820738" y="504804"/>
            <a:ext cx="7772400" cy="525821"/>
          </a:xfrm>
        </p:spPr>
        <p:txBody>
          <a:bodyPr/>
          <a:lstStyle>
            <a:lvl1pPr marL="55181" indent="0" algn="r">
              <a:buNone/>
              <a:defRPr sz="2400" b="0" i="0" cap="all" baseline="0">
                <a:solidFill>
                  <a:schemeClr val="bg1"/>
                </a:solidFill>
                <a:latin typeface="Franklin Gothic Demi" pitchFamily="34" charset="0"/>
                <a:cs typeface="Franklin Gothic Demi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18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595305" y="5904094"/>
            <a:ext cx="2198687" cy="428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 userDrawn="1"/>
        </p:nvSpPr>
        <p:spPr>
          <a:xfrm>
            <a:off x="15" y="1588"/>
            <a:ext cx="9144000" cy="285750"/>
          </a:xfrm>
          <a:prstGeom prst="rect">
            <a:avLst/>
          </a:prstGeom>
          <a:solidFill>
            <a:srgbClr val="FF6418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97D1FDF-55C9-4074-94EC-C47A8A9AD609}" type="datetimeFigureOut">
              <a:rPr lang="en-US" smtClean="0"/>
              <a:pPr/>
              <a:t>3/17/2018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89000" y="6300788"/>
            <a:ext cx="655796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73063" y="6300788"/>
            <a:ext cx="515937" cy="365125"/>
          </a:xfrm>
          <a:prstGeom prst="rect">
            <a:avLst/>
          </a:prstGeom>
        </p:spPr>
        <p:txBody>
          <a:bodyPr/>
          <a:lstStyle/>
          <a:p>
            <a:fld id="{62FA60A4-C3DE-4DA1-8C5C-8CF0073105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557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330200"/>
          </a:xfrm>
          <a:prstGeom prst="rect">
            <a:avLst/>
          </a:prstGeom>
          <a:solidFill>
            <a:srgbClr val="464847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57200" y="6140450"/>
            <a:ext cx="8229600" cy="1588"/>
          </a:xfrm>
          <a:prstGeom prst="line">
            <a:avLst/>
          </a:prstGeom>
          <a:ln>
            <a:solidFill>
              <a:srgbClr val="CCCC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9" descr="SNI_RGB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170738" y="6313488"/>
            <a:ext cx="1554162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867" y="482600"/>
            <a:ext cx="8229600" cy="1054101"/>
          </a:xfrm>
        </p:spPr>
        <p:txBody>
          <a:bodyPr anchor="b"/>
          <a:lstStyle>
            <a:lvl1pPr>
              <a:lnSpc>
                <a:spcPts val="2600"/>
              </a:lnSpc>
              <a:defRPr sz="2400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867" y="1651001"/>
            <a:ext cx="8229600" cy="4258732"/>
          </a:xfrm>
        </p:spPr>
        <p:txBody>
          <a:bodyPr/>
          <a:lstStyle>
            <a:lvl1pPr>
              <a:defRPr sz="1800"/>
            </a:lvl1pPr>
            <a:lvl2pPr marL="548640">
              <a:defRPr/>
            </a:lvl2pPr>
            <a:lvl3pPr marL="969264">
              <a:defRPr/>
            </a:lvl3pPr>
            <a:lvl4pPr marL="1389888"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7170738" y="-25402"/>
            <a:ext cx="1649412" cy="304800"/>
          </a:xfrm>
        </p:spPr>
        <p:txBody>
          <a:bodyPr/>
          <a:lstStyle>
            <a:lvl1pPr algn="r">
              <a:buNone/>
              <a:defRPr sz="1450" b="1" cap="all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06438" y="6237288"/>
            <a:ext cx="60579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Footer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373063" y="6237288"/>
            <a:ext cx="503237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2DAFADF-A545-48FA-9D09-6D9D75A2FB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914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457200" y="6066369"/>
            <a:ext cx="8229600" cy="1588"/>
          </a:xfrm>
          <a:prstGeom prst="line">
            <a:avLst/>
          </a:prstGeom>
          <a:ln>
            <a:solidFill>
              <a:srgbClr val="CCCC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7181123" y="6238301"/>
            <a:ext cx="1533391" cy="298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867" y="482600"/>
            <a:ext cx="8229600" cy="1054101"/>
          </a:xfrm>
        </p:spPr>
        <p:txBody>
          <a:bodyPr anchor="b"/>
          <a:lstStyle>
            <a:lvl1pPr>
              <a:lnSpc>
                <a:spcPts val="2600"/>
              </a:lnSpc>
              <a:defRPr sz="2400" b="0" cap="all">
                <a:latin typeface="Franklin Gothic Dem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867" y="1828799"/>
            <a:ext cx="8229600" cy="4080933"/>
          </a:xfrm>
        </p:spPr>
        <p:txBody>
          <a:bodyPr/>
          <a:lstStyle>
            <a:lvl1pPr>
              <a:defRPr sz="1800">
                <a:latin typeface="Arial" pitchFamily="34" charset="0"/>
                <a:cs typeface="Arial" pitchFamily="34" charset="0"/>
              </a:defRPr>
            </a:lvl1pPr>
            <a:lvl2pPr marL="548640">
              <a:defRPr>
                <a:latin typeface="Arial" pitchFamily="34" charset="0"/>
                <a:cs typeface="Arial" pitchFamily="34" charset="0"/>
              </a:defRPr>
            </a:lvl2pPr>
            <a:lvl3pPr marL="969264">
              <a:defRPr>
                <a:latin typeface="Arial" pitchFamily="34" charset="0"/>
                <a:cs typeface="Arial" pitchFamily="34" charset="0"/>
              </a:defRPr>
            </a:lvl3pPr>
            <a:lvl4pPr marL="1389888">
              <a:defRPr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06438" y="6269037"/>
            <a:ext cx="6057900" cy="278391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/>
              <a:t>Proprietary and confidential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373063" y="6269037"/>
            <a:ext cx="503237" cy="278391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89B97652-F50E-4ACC-8216-E391D7D258C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1385"/>
            <a:ext cx="9143970" cy="3103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6757747"/>
            <a:ext cx="9143970" cy="11083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hneider Enterprise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13" b="15133"/>
          <a:stretch/>
        </p:blipFill>
        <p:spPr>
          <a:xfrm>
            <a:off x="0" y="1316028"/>
            <a:ext cx="9144000" cy="3478704"/>
          </a:xfrm>
          <a:prstGeom prst="rect">
            <a:avLst/>
          </a:prstGeom>
        </p:spPr>
      </p:pic>
      <p:sp>
        <p:nvSpPr>
          <p:cNvPr id="8" name="Content Placeholder 9"/>
          <p:cNvSpPr>
            <a:spLocks noGrp="1"/>
          </p:cNvSpPr>
          <p:nvPr>
            <p:ph sz="quarter" idx="10"/>
          </p:nvPr>
        </p:nvSpPr>
        <p:spPr>
          <a:xfrm>
            <a:off x="1642054" y="5304805"/>
            <a:ext cx="7221538" cy="576263"/>
          </a:xfrm>
        </p:spPr>
        <p:txBody>
          <a:bodyPr>
            <a:normAutofit/>
          </a:bodyPr>
          <a:lstStyle>
            <a:lvl1pPr algn="r"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>
                <a:latin typeface="Arial Regular"/>
                <a:cs typeface="Arial Regular"/>
              </a:rPr>
              <a:t>Click to edit Master text styles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1091192" y="551831"/>
            <a:ext cx="7772400" cy="525821"/>
          </a:xfrm>
        </p:spPr>
        <p:txBody>
          <a:bodyPr/>
          <a:lstStyle>
            <a:lvl1pPr marL="55181" indent="0" algn="r">
              <a:buNone/>
              <a:defRPr sz="2400" b="0" i="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Demi" pitchFamily="34" charset="0"/>
                <a:cs typeface="Franklin Gothic Demi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16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7181123" y="6238301"/>
            <a:ext cx="1533391" cy="298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1385"/>
            <a:ext cx="9143970" cy="3103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6757747"/>
            <a:ext cx="9143970" cy="11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642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69387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28600" y="6324600"/>
            <a:ext cx="685800" cy="381000"/>
          </a:xfrm>
          <a:prstGeom prst="rect">
            <a:avLst/>
          </a:prstGeom>
        </p:spPr>
        <p:txBody>
          <a:bodyPr/>
          <a:lstStyle/>
          <a:p>
            <a:fld id="{9F775FE8-7436-4EB7-89FE-1BF328DFFC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876800" y="5943600"/>
            <a:ext cx="3810000" cy="381000"/>
          </a:xfrm>
        </p:spPr>
        <p:txBody>
          <a:bodyPr anchor="b" anchorCtr="0">
            <a:normAutofit/>
          </a:bodyPr>
          <a:lstStyle>
            <a:lvl1pPr algn="l">
              <a:buSzPct val="100000"/>
              <a:buFont typeface="Arial Narrow" pitchFamily="34" charset="0"/>
              <a:buChar char="►"/>
              <a:defRPr sz="14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This is the “so what”.</a:t>
            </a:r>
          </a:p>
        </p:txBody>
      </p:sp>
    </p:spTree>
    <p:extLst>
      <p:ext uri="{BB962C8B-B14F-4D97-AF65-F5344CB8AC3E}">
        <p14:creationId xmlns:p14="http://schemas.microsoft.com/office/powerpoint/2010/main" val="1651810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8600" y="6324600"/>
            <a:ext cx="685800" cy="381000"/>
          </a:xfrm>
          <a:prstGeom prst="rect">
            <a:avLst/>
          </a:prstGeom>
        </p:spPr>
        <p:txBody>
          <a:bodyPr/>
          <a:lstStyle/>
          <a:p>
            <a:fld id="{9F775FE8-7436-4EB7-89FE-1BF328DFFC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876800" y="5943600"/>
            <a:ext cx="3810000" cy="381000"/>
          </a:xfrm>
        </p:spPr>
        <p:txBody>
          <a:bodyPr anchor="b" anchorCtr="0">
            <a:normAutofit/>
          </a:bodyPr>
          <a:lstStyle>
            <a:lvl1pPr algn="l">
              <a:buSzPct val="100000"/>
              <a:buFont typeface="Arial Narrow" pitchFamily="34" charset="0"/>
              <a:buChar char="►"/>
              <a:defRPr sz="14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This is the “so what”.</a:t>
            </a:r>
          </a:p>
        </p:txBody>
      </p:sp>
    </p:spTree>
    <p:extLst>
      <p:ext uri="{BB962C8B-B14F-4D97-AF65-F5344CB8AC3E}">
        <p14:creationId xmlns:p14="http://schemas.microsoft.com/office/powerpoint/2010/main" val="2712396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4801" y="1524000"/>
            <a:ext cx="8382000" cy="4724399"/>
          </a:xfrm>
        </p:spPr>
        <p:txBody>
          <a:bodyPr>
            <a:normAutofit/>
          </a:bodyPr>
          <a:lstStyle>
            <a:lvl1pPr>
              <a:spcBef>
                <a:spcPts val="500"/>
              </a:spcBef>
              <a:defRPr sz="1600"/>
            </a:lvl1pPr>
            <a:lvl2pPr>
              <a:spcBef>
                <a:spcPts val="0"/>
              </a:spcBef>
              <a:defRPr sz="1500"/>
            </a:lvl2pPr>
            <a:lvl3pPr>
              <a:spcBef>
                <a:spcPts val="0"/>
              </a:spcBef>
              <a:defRPr sz="1500"/>
            </a:lvl3pPr>
            <a:lvl4pPr>
              <a:spcBef>
                <a:spcPts val="0"/>
              </a:spcBef>
              <a:defRPr sz="1500"/>
            </a:lvl4pPr>
            <a:lvl5pPr>
              <a:spcBef>
                <a:spcPts val="0"/>
              </a:spcBef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28600" y="6324600"/>
            <a:ext cx="685800" cy="381000"/>
          </a:xfrm>
          <a:prstGeom prst="rect">
            <a:avLst/>
          </a:prstGeom>
        </p:spPr>
        <p:txBody>
          <a:bodyPr/>
          <a:lstStyle/>
          <a:p>
            <a:fld id="{9F775FE8-7436-4EB7-89FE-1BF328DFFCF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435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62465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 Charts and 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369887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200" b="1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chart title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24001"/>
            <a:ext cx="4041775" cy="4343400"/>
          </a:xfrm>
        </p:spPr>
        <p:txBody>
          <a:bodyPr>
            <a:normAutofit/>
          </a:bodyPr>
          <a:lstStyle>
            <a:lvl1pPr>
              <a:spcBef>
                <a:spcPts val="500"/>
              </a:spcBef>
              <a:defRPr sz="1600"/>
            </a:lvl1pPr>
            <a:lvl2pPr>
              <a:spcBef>
                <a:spcPts val="100"/>
              </a:spcBef>
              <a:defRPr sz="1500"/>
            </a:lvl2pPr>
            <a:lvl3pPr>
              <a:spcBef>
                <a:spcPts val="100"/>
              </a:spcBef>
              <a:defRPr sz="1500"/>
            </a:lvl3pPr>
            <a:lvl4pPr>
              <a:spcBef>
                <a:spcPts val="100"/>
              </a:spcBef>
              <a:defRPr sz="1500"/>
            </a:lvl4pPr>
            <a:lvl5pPr>
              <a:spcBef>
                <a:spcPts val="100"/>
              </a:spcBef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28600" y="6324600"/>
            <a:ext cx="685800" cy="381000"/>
          </a:xfrm>
          <a:prstGeom prst="rect">
            <a:avLst/>
          </a:prstGeom>
        </p:spPr>
        <p:txBody>
          <a:bodyPr/>
          <a:lstStyle/>
          <a:p>
            <a:fld id="{9F775FE8-7436-4EB7-89FE-1BF328DFFC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876800" y="5943600"/>
            <a:ext cx="3810000" cy="381000"/>
          </a:xfrm>
        </p:spPr>
        <p:txBody>
          <a:bodyPr anchor="b" anchorCtr="0">
            <a:normAutofit/>
          </a:bodyPr>
          <a:lstStyle>
            <a:lvl1pPr algn="l">
              <a:buSzPct val="100000"/>
              <a:buFont typeface="Arial Narrow" pitchFamily="34" charset="0"/>
              <a:buChar char="►"/>
              <a:defRPr sz="14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This is the “so what”.</a:t>
            </a:r>
          </a:p>
        </p:txBody>
      </p:sp>
      <p:sp>
        <p:nvSpPr>
          <p:cNvPr id="17" name="Chart Placeholder 16"/>
          <p:cNvSpPr>
            <a:spLocks noGrp="1"/>
          </p:cNvSpPr>
          <p:nvPr>
            <p:ph type="chart" sz="quarter" idx="17"/>
          </p:nvPr>
        </p:nvSpPr>
        <p:spPr>
          <a:xfrm>
            <a:off x="457200" y="1981200"/>
            <a:ext cx="4038600" cy="188111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1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457200" y="3962400"/>
            <a:ext cx="4040188" cy="369887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200" b="1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chart title</a:t>
            </a:r>
          </a:p>
        </p:txBody>
      </p:sp>
      <p:sp>
        <p:nvSpPr>
          <p:cNvPr id="22" name="Chart Placeholder 16"/>
          <p:cNvSpPr>
            <a:spLocks noGrp="1"/>
          </p:cNvSpPr>
          <p:nvPr>
            <p:ph type="chart" sz="quarter" idx="19"/>
          </p:nvPr>
        </p:nvSpPr>
        <p:spPr>
          <a:xfrm>
            <a:off x="457200" y="4367284"/>
            <a:ext cx="4038600" cy="188111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241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055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90550" y="1828800"/>
            <a:ext cx="8229600" cy="305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6438" y="6300788"/>
            <a:ext cx="655796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950" b="0" i="0" cap="all">
                <a:solidFill>
                  <a:srgbClr val="8C8E8E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Proprietary and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73063" y="6300788"/>
            <a:ext cx="51593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50" b="0">
                <a:solidFill>
                  <a:srgbClr val="8C8E8E"/>
                </a:solidFill>
                <a:latin typeface="Arial"/>
                <a:cs typeface="Arial"/>
              </a:defRPr>
            </a:lvl1pPr>
          </a:lstStyle>
          <a:p>
            <a:fld id="{4E01B5D0-CEDD-4AFF-ADB4-970AFD6AA67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 userDrawn="1"/>
        </p:nvSpPr>
        <p:spPr>
          <a:xfrm>
            <a:off x="590550" y="1417638"/>
            <a:ext cx="8229600" cy="4111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46050" indent="-146050">
              <a:lnSpc>
                <a:spcPts val="2000"/>
              </a:lnSpc>
              <a:spcBef>
                <a:spcPct val="20000"/>
              </a:spcBef>
              <a:buSzPct val="125000"/>
              <a:buFont typeface="Arial" charset="0"/>
              <a:buNone/>
            </a:pPr>
            <a:endParaRPr lang="en-US" sz="1600" dirty="0">
              <a:solidFill>
                <a:srgbClr val="464847"/>
              </a:solidFill>
              <a:latin typeface="Trebuchet MS" pitchFamily="-112" charset="0"/>
            </a:endParaRPr>
          </a:p>
        </p:txBody>
      </p:sp>
      <p:sp>
        <p:nvSpPr>
          <p:cNvPr id="9" name="Text Placeholder 13"/>
          <p:cNvSpPr txBox="1">
            <a:spLocks/>
          </p:cNvSpPr>
          <p:nvPr userDrawn="1"/>
        </p:nvSpPr>
        <p:spPr bwMode="auto">
          <a:xfrm>
            <a:off x="6526060" y="-25402"/>
            <a:ext cx="2294090" cy="355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None/>
              <a:defRPr sz="1600" b="1" cap="all">
                <a:solidFill>
                  <a:schemeClr val="bg1"/>
                </a:solidFill>
              </a:defRPr>
            </a:lvl1pPr>
          </a:lstStyle>
          <a:p>
            <a:pPr marL="146050" marR="0" lvl="0" indent="-182563" algn="r" defTabSz="457200" rtl="0" eaLnBrk="0" fontAlgn="base" latinLnBrk="0" hangingPunct="0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Tx/>
              <a:buSzPct val="125000"/>
              <a:buFont typeface="Arial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itchFamily="-112" charset="0"/>
                <a:ea typeface="ＭＳ Ｐゴシック" pitchFamily="-112" charset="-128"/>
                <a:cs typeface="Trebuchet MS"/>
              </a:rPr>
              <a:t>SCHNEIDER NATIONAL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78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b="0" kern="1200" cap="all">
          <a:solidFill>
            <a:srgbClr val="464847"/>
          </a:solidFill>
          <a:latin typeface="Franklin Gothic Demi" pitchFamily="34" charset="0"/>
          <a:ea typeface="ＭＳ Ｐゴシック" pitchFamily="-106" charset="-128"/>
          <a:cs typeface="Franklin Gothic Demi" pitchFamily="34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464847"/>
          </a:solidFill>
          <a:latin typeface="Trebuchet MS" pitchFamily="-106" charset="0"/>
          <a:ea typeface="ＭＳ Ｐゴシック" pitchFamily="-106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464847"/>
          </a:solidFill>
          <a:latin typeface="Trebuchet MS" pitchFamily="-106" charset="0"/>
          <a:ea typeface="ＭＳ Ｐゴシック" pitchFamily="-106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464847"/>
          </a:solidFill>
          <a:latin typeface="Trebuchet MS" pitchFamily="-106" charset="0"/>
          <a:ea typeface="ＭＳ Ｐゴシック" pitchFamily="-106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464847"/>
          </a:solidFill>
          <a:latin typeface="Trebuchet MS" pitchFamily="-106" charset="0"/>
          <a:ea typeface="ＭＳ Ｐゴシック" pitchFamily="-106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000" b="1">
          <a:solidFill>
            <a:srgbClr val="464847"/>
          </a:solidFill>
          <a:latin typeface="Trebuchet MS" pitchFamily="-106" charset="0"/>
          <a:ea typeface="ＭＳ Ｐゴシック" pitchFamily="-106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000" b="1">
          <a:solidFill>
            <a:srgbClr val="464847"/>
          </a:solidFill>
          <a:latin typeface="Trebuchet MS" pitchFamily="-106" charset="0"/>
          <a:ea typeface="ＭＳ Ｐゴシック" pitchFamily="-106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000" b="1">
          <a:solidFill>
            <a:srgbClr val="464847"/>
          </a:solidFill>
          <a:latin typeface="Trebuchet MS" pitchFamily="-106" charset="0"/>
          <a:ea typeface="ＭＳ Ｐゴシック" pitchFamily="-106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000" b="1">
          <a:solidFill>
            <a:srgbClr val="464847"/>
          </a:solidFill>
          <a:latin typeface="Trebuchet MS" pitchFamily="-106" charset="0"/>
          <a:ea typeface="ＭＳ Ｐゴシック" pitchFamily="-106" charset="-128"/>
        </a:defRPr>
      </a:lvl9pPr>
    </p:titleStyle>
    <p:bodyStyle>
      <a:lvl1pPr marL="237744" indent="-182563" algn="l" defTabSz="457200" rtl="0" eaLnBrk="0" fontAlgn="base" hangingPunct="0">
        <a:lnSpc>
          <a:spcPts val="2000"/>
        </a:lnSpc>
        <a:spcBef>
          <a:spcPts val="300"/>
        </a:spcBef>
        <a:spcAft>
          <a:spcPts val="300"/>
        </a:spcAft>
        <a:buSzPct val="100000"/>
        <a:buFont typeface="Arial" charset="0"/>
        <a:buChar char="•"/>
        <a:defRPr kern="1200">
          <a:solidFill>
            <a:srgbClr val="464847"/>
          </a:solidFill>
          <a:latin typeface="Arial"/>
          <a:ea typeface="ＭＳ Ｐゴシック" pitchFamily="-106" charset="-128"/>
          <a:cs typeface="Arial"/>
        </a:defRPr>
      </a:lvl1pPr>
      <a:lvl2pPr marL="547688" indent="-182563" algn="l" defTabSz="457200" rtl="0" eaLnBrk="0" fontAlgn="base" hangingPunct="0">
        <a:lnSpc>
          <a:spcPts val="2000"/>
        </a:lnSpc>
        <a:spcBef>
          <a:spcPts val="300"/>
        </a:spcBef>
        <a:spcAft>
          <a:spcPts val="300"/>
        </a:spcAft>
        <a:buSzPct val="100000"/>
        <a:buFont typeface="Arial" charset="0"/>
        <a:buChar char="–"/>
        <a:defRPr sz="1600" kern="1200">
          <a:solidFill>
            <a:srgbClr val="464847"/>
          </a:solidFill>
          <a:latin typeface="Arial"/>
          <a:ea typeface="ＭＳ Ｐゴシック" pitchFamily="-106" charset="-128"/>
          <a:cs typeface="Arial"/>
        </a:defRPr>
      </a:lvl2pPr>
      <a:lvl3pPr marL="968375" indent="-146050" algn="l" defTabSz="457200" rtl="0" eaLnBrk="0" fontAlgn="base" hangingPunct="0">
        <a:lnSpc>
          <a:spcPts val="2000"/>
        </a:lnSpc>
        <a:spcBef>
          <a:spcPts val="300"/>
        </a:spcBef>
        <a:spcAft>
          <a:spcPts val="300"/>
        </a:spcAft>
        <a:buSzPct val="100000"/>
        <a:buFont typeface="Arial" charset="0"/>
        <a:buChar char="•"/>
        <a:defRPr sz="1600" kern="1200">
          <a:solidFill>
            <a:srgbClr val="464847"/>
          </a:solidFill>
          <a:latin typeface="Arial"/>
          <a:ea typeface="ＭＳ Ｐゴシック" pitchFamily="-106" charset="-128"/>
          <a:cs typeface="Arial"/>
        </a:defRPr>
      </a:lvl3pPr>
      <a:lvl4pPr marL="1389063" indent="-182563" algn="l" defTabSz="457200" rtl="0" eaLnBrk="0" fontAlgn="base" hangingPunct="0">
        <a:lnSpc>
          <a:spcPts val="2000"/>
        </a:lnSpc>
        <a:spcBef>
          <a:spcPts val="300"/>
        </a:spcBef>
        <a:spcAft>
          <a:spcPts val="300"/>
        </a:spcAft>
        <a:buSzPct val="100000"/>
        <a:buFont typeface="Arial" charset="0"/>
        <a:buChar char="–"/>
        <a:defRPr sz="1600" kern="1200">
          <a:solidFill>
            <a:srgbClr val="464847"/>
          </a:solidFill>
          <a:latin typeface="Arial"/>
          <a:ea typeface="ＭＳ Ｐゴシック" pitchFamily="-106" charset="-128"/>
          <a:cs typeface="Arial"/>
        </a:defRPr>
      </a:lvl4pPr>
      <a:lvl5pPr marL="2057400" indent="-228600" algn="l" defTabSz="457200" rtl="0" eaLnBrk="0" fontAlgn="base" hangingPunct="0">
        <a:lnSpc>
          <a:spcPts val="2000"/>
        </a:lnSpc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464847"/>
          </a:solidFill>
          <a:latin typeface="Trebuchet MS"/>
          <a:ea typeface="ＭＳ Ｐゴシック" pitchFamily="-106" charset="-128"/>
          <a:cs typeface="Trebuchet M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jp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1" y="4688378"/>
            <a:ext cx="9143999" cy="179018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Tom </a:t>
            </a:r>
            <a:r>
              <a:rPr lang="en-US" sz="2800" dirty="0" smtClean="0">
                <a:solidFill>
                  <a:schemeClr val="tx1"/>
                </a:solidFill>
              </a:rPr>
              <a:t>DiSalvi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</a:rPr>
              <a:t>Vice President, Safety and Loss Prevention</a:t>
            </a: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MARch </a:t>
            </a:r>
            <a:r>
              <a:rPr lang="en-US" dirty="0">
                <a:solidFill>
                  <a:schemeClr val="tx1"/>
                </a:solidFill>
              </a:rPr>
              <a:t>20, 2018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officeArt object" descr="RTZ Log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45932" y="5583209"/>
            <a:ext cx="1771650" cy="89535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9" name="Rectangle 8"/>
          <p:cNvSpPr/>
          <p:nvPr/>
        </p:nvSpPr>
        <p:spPr>
          <a:xfrm>
            <a:off x="1" y="562141"/>
            <a:ext cx="9143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Franklin Gothic Heavy" panose="020B0903020102020204" pitchFamily="34" charset="0"/>
              </a:rPr>
              <a:t>Accelerate Change - Safe System Approach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TZ Video OnGuar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317" y="337137"/>
            <a:ext cx="8903368" cy="568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10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pic>
        <p:nvPicPr>
          <p:cNvPr id="1027" name="Picture 3" descr="cid:image002.jpg@01D27B2E.24A23D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315" y="5744971"/>
            <a:ext cx="1627823" cy="87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9832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867" y="482600"/>
            <a:ext cx="8229600" cy="780717"/>
          </a:xfrm>
        </p:spPr>
        <p:txBody>
          <a:bodyPr/>
          <a:lstStyle/>
          <a:p>
            <a:r>
              <a:rPr lang="en-US" dirty="0"/>
              <a:t>Schneider at a glance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867" y="1167063"/>
            <a:ext cx="8229600" cy="4742670"/>
          </a:xfrm>
        </p:spPr>
        <p:txBody>
          <a:bodyPr/>
          <a:lstStyle/>
          <a:p>
            <a:r>
              <a:rPr lang="en-US" sz="1600" dirty="0"/>
              <a:t>Founded in 1935 by Al Schneider</a:t>
            </a:r>
          </a:p>
          <a:p>
            <a:r>
              <a:rPr lang="en-US" sz="1600" dirty="0"/>
              <a:t>Headquartered in Green Bay, WI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9B97652-F50E-4ACC-8216-E391D7D258C7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Picture 3" descr="cid:image002.jpg@01D27B2E.24A23D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9" y="6133382"/>
            <a:ext cx="1026108" cy="54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" y="1848982"/>
            <a:ext cx="7133246" cy="4196406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225856" y="4881963"/>
            <a:ext cx="704088" cy="1170432"/>
          </a:xfrm>
          <a:prstGeom prst="ellipse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1949775" y="4901014"/>
            <a:ext cx="704088" cy="1170432"/>
          </a:xfrm>
          <a:prstGeom prst="ellipse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2674115" y="4881964"/>
            <a:ext cx="706905" cy="1172444"/>
          </a:xfrm>
          <a:prstGeom prst="ellipse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972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867" y="482601"/>
            <a:ext cx="8229600" cy="540084"/>
          </a:xfrm>
        </p:spPr>
        <p:txBody>
          <a:bodyPr/>
          <a:lstStyle/>
          <a:p>
            <a:r>
              <a:rPr lang="en-US" dirty="0"/>
              <a:t>Key to success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867" y="1251285"/>
            <a:ext cx="8229600" cy="4658448"/>
          </a:xfrm>
        </p:spPr>
        <p:txBody>
          <a:bodyPr/>
          <a:lstStyle/>
          <a:p>
            <a:r>
              <a:rPr lang="en-US" dirty="0"/>
              <a:t>Safety Culture</a:t>
            </a:r>
          </a:p>
          <a:p>
            <a:r>
              <a:rPr lang="en-US" dirty="0"/>
              <a:t>View Every Decision through a Safety Lens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9B97652-F50E-4ACC-8216-E391D7D258C7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Picture 3" descr="cid:image002.jpg@01D27B2E.24A23D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9" y="6133382"/>
            <a:ext cx="1026108" cy="54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2497C32-2200-574A-AC7B-CA6FF9F552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0" r="13486"/>
          <a:stretch/>
        </p:blipFill>
        <p:spPr>
          <a:xfrm>
            <a:off x="1500188" y="2045502"/>
            <a:ext cx="5054047" cy="3864231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838325" y="4624790"/>
            <a:ext cx="1238250" cy="1080686"/>
          </a:xfrm>
          <a:prstGeom prst="ellipse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95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Tenets of safety</a:t>
            </a:r>
          </a:p>
        </p:txBody>
      </p:sp>
      <p:sp>
        <p:nvSpPr>
          <p:cNvPr id="24" name="Content Placeholder 21"/>
          <p:cNvSpPr txBox="1">
            <a:spLocks/>
          </p:cNvSpPr>
          <p:nvPr/>
        </p:nvSpPr>
        <p:spPr bwMode="auto">
          <a:xfrm>
            <a:off x="558800" y="1912091"/>
            <a:ext cx="8229600" cy="2182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7744" indent="-182563" algn="l" defTabSz="457200" rtl="0" eaLnBrk="0" fontAlgn="base" hangingPunct="0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charset="0"/>
              <a:buChar char="•"/>
              <a:defRPr sz="1800" kern="1200">
                <a:solidFill>
                  <a:srgbClr val="464847"/>
                </a:solidFill>
                <a:latin typeface="Arial" pitchFamily="34" charset="0"/>
                <a:ea typeface="ＭＳ Ｐゴシック" pitchFamily="-106" charset="-128"/>
                <a:cs typeface="Arial" pitchFamily="34" charset="0"/>
              </a:defRPr>
            </a:lvl1pPr>
            <a:lvl2pPr marL="548640" indent="-182563" algn="l" defTabSz="457200" rtl="0" eaLnBrk="0" fontAlgn="base" hangingPunct="0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charset="0"/>
              <a:buChar char="–"/>
              <a:defRPr sz="1600" kern="1200">
                <a:solidFill>
                  <a:srgbClr val="464847"/>
                </a:solidFill>
                <a:latin typeface="Arial" pitchFamily="34" charset="0"/>
                <a:ea typeface="ＭＳ Ｐゴシック" pitchFamily="-106" charset="-128"/>
                <a:cs typeface="Arial" pitchFamily="34" charset="0"/>
              </a:defRPr>
            </a:lvl2pPr>
            <a:lvl3pPr marL="969264" indent="-146050" algn="l" defTabSz="457200" rtl="0" eaLnBrk="0" fontAlgn="base" hangingPunct="0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charset="0"/>
              <a:buChar char="•"/>
              <a:defRPr sz="1600" kern="1200">
                <a:solidFill>
                  <a:srgbClr val="464847"/>
                </a:solidFill>
                <a:latin typeface="Arial" pitchFamily="34" charset="0"/>
                <a:ea typeface="ＭＳ Ｐゴシック" pitchFamily="-106" charset="-128"/>
                <a:cs typeface="Arial" pitchFamily="34" charset="0"/>
              </a:defRPr>
            </a:lvl3pPr>
            <a:lvl4pPr marL="1389888" indent="-182563" algn="l" defTabSz="457200" rtl="0" eaLnBrk="0" fontAlgn="base" hangingPunct="0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charset="0"/>
              <a:buChar char="–"/>
              <a:defRPr sz="1600" kern="1200">
                <a:solidFill>
                  <a:srgbClr val="464847"/>
                </a:solidFill>
                <a:latin typeface="Arial" pitchFamily="34" charset="0"/>
                <a:ea typeface="ＭＳ Ｐゴシック" pitchFamily="-106" charset="-128"/>
                <a:cs typeface="Arial" pitchFamily="34" charset="0"/>
              </a:defRPr>
            </a:lvl4pPr>
            <a:lvl5pPr marL="2057400" indent="-228600" algn="l" defTabSz="457200" rtl="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rgbClr val="464847"/>
                </a:solidFill>
                <a:latin typeface="Trebuchet MS"/>
                <a:ea typeface="ＭＳ Ｐゴシック" pitchFamily="-106" charset="-128"/>
                <a:cs typeface="Trebuchet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404040"/>
                </a:solidFill>
              </a:rPr>
              <a:t>Hire The Right Driver</a:t>
            </a:r>
          </a:p>
          <a:p>
            <a:r>
              <a:rPr lang="en-US" dirty="0">
                <a:solidFill>
                  <a:srgbClr val="404040"/>
                </a:solidFill>
              </a:rPr>
              <a:t>Train Effectively</a:t>
            </a:r>
          </a:p>
          <a:p>
            <a:r>
              <a:rPr lang="en-US" dirty="0">
                <a:solidFill>
                  <a:srgbClr val="404040"/>
                </a:solidFill>
              </a:rPr>
              <a:t>Management Safety Performance Actively</a:t>
            </a:r>
          </a:p>
          <a:p>
            <a:r>
              <a:rPr lang="en-US" dirty="0">
                <a:solidFill>
                  <a:srgbClr val="404040"/>
                </a:solidFill>
              </a:rPr>
              <a:t>Leverage Technology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578600" y="4237554"/>
            <a:ext cx="2057400" cy="1752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Ins="457200" rtlCol="0" anchor="ctr"/>
          <a:lstStyle/>
          <a:p>
            <a:pPr algn="ctr"/>
            <a:r>
              <a:rPr lang="en-US" sz="1750" dirty="0"/>
              <a:t>Leverage technology to enhance safety programs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235200" y="4237554"/>
            <a:ext cx="2209800" cy="17526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Ins="365760" rtlCol="0" anchor="ctr"/>
          <a:lstStyle/>
          <a:p>
            <a:pPr algn="ctr"/>
            <a:r>
              <a:rPr lang="en-US" sz="1750" dirty="0"/>
              <a:t>Train Effectively:</a:t>
            </a:r>
          </a:p>
          <a:p>
            <a:pPr marL="182880" indent="274320" algn="just">
              <a:buFont typeface="Wingdings" pitchFamily="2" charset="2"/>
              <a:buChar char="v"/>
            </a:pPr>
            <a:r>
              <a:rPr lang="en-US" sz="1400" dirty="0"/>
              <a:t>Initial</a:t>
            </a:r>
          </a:p>
          <a:p>
            <a:pPr marL="182880" indent="274320" algn="just">
              <a:buFont typeface="Wingdings" pitchFamily="2" charset="2"/>
              <a:buChar char="v"/>
            </a:pPr>
            <a:r>
              <a:rPr lang="en-US" sz="1400" dirty="0"/>
              <a:t>Sustainment</a:t>
            </a:r>
          </a:p>
          <a:p>
            <a:pPr marL="182880" indent="274320" algn="just">
              <a:buFont typeface="Wingdings" pitchFamily="2" charset="2"/>
              <a:buChar char="v"/>
            </a:pPr>
            <a:r>
              <a:rPr lang="en-US" sz="1400" dirty="0"/>
              <a:t>Performance</a:t>
            </a:r>
          </a:p>
          <a:p>
            <a:pPr marL="182880" indent="274320" algn="just"/>
            <a:r>
              <a:rPr lang="en-US" sz="1400" dirty="0"/>
              <a:t>Enhancement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77800" y="4237554"/>
            <a:ext cx="2057400" cy="1752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457200" rtlCol="0" anchor="ctr" anchorCtr="0"/>
          <a:lstStyle/>
          <a:p>
            <a:pPr algn="ctr"/>
            <a:r>
              <a:rPr lang="en-US" sz="1750" dirty="0"/>
              <a:t>Hire The “Right” Drivers (and retain them)</a:t>
            </a:r>
          </a:p>
        </p:txBody>
      </p:sp>
      <p:sp>
        <p:nvSpPr>
          <p:cNvPr id="34" name="Isosceles Triangle 33" descr="1"/>
          <p:cNvSpPr/>
          <p:nvPr/>
        </p:nvSpPr>
        <p:spPr>
          <a:xfrm rot="16200000">
            <a:off x="1130300" y="4885254"/>
            <a:ext cx="1752600" cy="4572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 anchorCtr="1"/>
          <a:lstStyle/>
          <a:p>
            <a:pPr algn="ctr"/>
            <a:r>
              <a:rPr lang="en-US" sz="2800" dirty="0">
                <a:solidFill>
                  <a:schemeClr val="accent6"/>
                </a:solidFill>
                <a:latin typeface="Impact" pitchFamily="34" charset="0"/>
              </a:rPr>
              <a:t>1</a:t>
            </a:r>
          </a:p>
        </p:txBody>
      </p:sp>
      <p:sp>
        <p:nvSpPr>
          <p:cNvPr id="35" name="Isosceles Triangle 34"/>
          <p:cNvSpPr/>
          <p:nvPr/>
        </p:nvSpPr>
        <p:spPr>
          <a:xfrm rot="5400000">
            <a:off x="1587500" y="4885254"/>
            <a:ext cx="1752600" cy="457200"/>
          </a:xfrm>
          <a:prstGeom prst="triangle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4445000" y="4237554"/>
            <a:ext cx="2133600" cy="1752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Ins="457200" rtlCol="0" anchor="ctr"/>
          <a:lstStyle/>
          <a:p>
            <a:pPr algn="ctr"/>
            <a:r>
              <a:rPr lang="en-US" sz="1750" dirty="0"/>
              <a:t>Manage Safety Performance Actively</a:t>
            </a:r>
          </a:p>
        </p:txBody>
      </p:sp>
      <p:sp>
        <p:nvSpPr>
          <p:cNvPr id="37" name="Isosceles Triangle 36"/>
          <p:cNvSpPr/>
          <p:nvPr/>
        </p:nvSpPr>
        <p:spPr>
          <a:xfrm rot="5400000">
            <a:off x="3797300" y="4885254"/>
            <a:ext cx="1752600" cy="457200"/>
          </a:xfrm>
          <a:prstGeom prst="triangle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Isosceles Triangle 37"/>
          <p:cNvSpPr/>
          <p:nvPr/>
        </p:nvSpPr>
        <p:spPr>
          <a:xfrm rot="5400000">
            <a:off x="5930900" y="4885254"/>
            <a:ext cx="1752600" cy="457200"/>
          </a:xfrm>
          <a:prstGeom prst="triangle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Isosceles Triangle 38"/>
          <p:cNvSpPr/>
          <p:nvPr/>
        </p:nvSpPr>
        <p:spPr>
          <a:xfrm rot="5400000">
            <a:off x="7988300" y="4885254"/>
            <a:ext cx="1752600" cy="457200"/>
          </a:xfrm>
          <a:prstGeom prst="triangle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Isosceles Triangle 39" descr="1"/>
          <p:cNvSpPr/>
          <p:nvPr/>
        </p:nvSpPr>
        <p:spPr>
          <a:xfrm rot="16200000">
            <a:off x="3340100" y="4885254"/>
            <a:ext cx="1752600" cy="4572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 anchorCtr="1"/>
          <a:lstStyle/>
          <a:p>
            <a:pPr algn="ctr"/>
            <a:r>
              <a:rPr lang="en-US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rPr>
              <a:t>2</a:t>
            </a:r>
          </a:p>
        </p:txBody>
      </p:sp>
      <p:sp>
        <p:nvSpPr>
          <p:cNvPr id="41" name="Isosceles Triangle 40" descr="1"/>
          <p:cNvSpPr/>
          <p:nvPr/>
        </p:nvSpPr>
        <p:spPr>
          <a:xfrm rot="16200000">
            <a:off x="5473699" y="4885254"/>
            <a:ext cx="1752600" cy="4572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 anchorCtr="1"/>
          <a:lstStyle/>
          <a:p>
            <a:pPr algn="ctr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" pitchFamily="34" charset="0"/>
              </a:rPr>
              <a:t>3</a:t>
            </a:r>
          </a:p>
        </p:txBody>
      </p:sp>
      <p:sp>
        <p:nvSpPr>
          <p:cNvPr id="42" name="Isosceles Triangle 41" descr="1"/>
          <p:cNvSpPr/>
          <p:nvPr/>
        </p:nvSpPr>
        <p:spPr>
          <a:xfrm rot="16200000">
            <a:off x="7531099" y="4885255"/>
            <a:ext cx="1752600" cy="4572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 anchorCtr="1"/>
          <a:lstStyle/>
          <a:p>
            <a:pPr algn="ctr"/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Impact" pitchFamily="34" charset="0"/>
              </a:rPr>
              <a:t>4</a:t>
            </a:r>
          </a:p>
        </p:txBody>
      </p:sp>
      <p:sp>
        <p:nvSpPr>
          <p:cNvPr id="47" name="Slide Number Placeholder 4"/>
          <p:cNvSpPr>
            <a:spLocks noGrp="1"/>
          </p:cNvSpPr>
          <p:nvPr>
            <p:ph type="sldNum" sz="quarter" idx="18"/>
          </p:nvPr>
        </p:nvSpPr>
        <p:spPr>
          <a:xfrm>
            <a:off x="373063" y="6269037"/>
            <a:ext cx="503237" cy="278391"/>
          </a:xfrm>
        </p:spPr>
        <p:txBody>
          <a:bodyPr/>
          <a:lstStyle/>
          <a:p>
            <a:fld id="{89B97652-F50E-4ACC-8216-E391D7D258C7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23" name="Picture 3" descr="cid:image002.jpg@01D27B2E.24A23D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9" y="6133382"/>
            <a:ext cx="1026108" cy="54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77370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Hire the right driver: more than just “qualified”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159" y="1372858"/>
            <a:ext cx="8229600" cy="4080933"/>
          </a:xfrm>
        </p:spPr>
        <p:txBody>
          <a:bodyPr/>
          <a:lstStyle/>
          <a:p>
            <a:r>
              <a:rPr lang="en-US" dirty="0"/>
              <a:t>Pre-Work Screening</a:t>
            </a:r>
          </a:p>
          <a:p>
            <a:pPr lvl="1"/>
            <a:r>
              <a:rPr lang="en-US" dirty="0"/>
              <a:t>Reflects physical demands of work</a:t>
            </a:r>
          </a:p>
          <a:p>
            <a:pPr lvl="1"/>
            <a:r>
              <a:rPr lang="en-US" dirty="0"/>
              <a:t>More than 10 different screening</a:t>
            </a:r>
            <a:br>
              <a:rPr lang="en-US" dirty="0"/>
            </a:br>
            <a:r>
              <a:rPr lang="en-US" dirty="0"/>
              <a:t>modules to reflect work-type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9B97652-F50E-4ACC-8216-E391D7D258C7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550709" y="1372858"/>
            <a:ext cx="4224404" cy="4080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7744" indent="-182563" algn="l" defTabSz="457200" rtl="0" eaLnBrk="0" fontAlgn="base" hangingPunct="0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charset="0"/>
              <a:buChar char="•"/>
              <a:defRPr sz="1800" kern="1200">
                <a:solidFill>
                  <a:srgbClr val="464847"/>
                </a:solidFill>
                <a:latin typeface="Arial" pitchFamily="34" charset="0"/>
                <a:ea typeface="ＭＳ Ｐゴシック" pitchFamily="-106" charset="-128"/>
                <a:cs typeface="Arial" pitchFamily="34" charset="0"/>
              </a:defRPr>
            </a:lvl1pPr>
            <a:lvl2pPr marL="548640" indent="-182563" algn="l" defTabSz="457200" rtl="0" eaLnBrk="0" fontAlgn="base" hangingPunct="0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charset="0"/>
              <a:buChar char="–"/>
              <a:defRPr sz="1600" kern="1200">
                <a:solidFill>
                  <a:srgbClr val="464847"/>
                </a:solidFill>
                <a:latin typeface="Arial" pitchFamily="34" charset="0"/>
                <a:ea typeface="ＭＳ Ｐゴシック" pitchFamily="-106" charset="-128"/>
                <a:cs typeface="Arial" pitchFamily="34" charset="0"/>
              </a:defRPr>
            </a:lvl2pPr>
            <a:lvl3pPr marL="969264" indent="-146050" algn="l" defTabSz="457200" rtl="0" eaLnBrk="0" fontAlgn="base" hangingPunct="0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charset="0"/>
              <a:buChar char="•"/>
              <a:defRPr sz="1600" kern="1200">
                <a:solidFill>
                  <a:srgbClr val="464847"/>
                </a:solidFill>
                <a:latin typeface="Arial" pitchFamily="34" charset="0"/>
                <a:ea typeface="ＭＳ Ｐゴシック" pitchFamily="-106" charset="-128"/>
                <a:cs typeface="Arial" pitchFamily="34" charset="0"/>
              </a:defRPr>
            </a:lvl3pPr>
            <a:lvl4pPr marL="1389888" indent="-182563" algn="l" defTabSz="457200" rtl="0" eaLnBrk="0" fontAlgn="base" hangingPunct="0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charset="0"/>
              <a:buChar char="–"/>
              <a:defRPr sz="1600" kern="1200">
                <a:solidFill>
                  <a:srgbClr val="464847"/>
                </a:solidFill>
                <a:latin typeface="Arial" pitchFamily="34" charset="0"/>
                <a:ea typeface="ＭＳ Ｐゴシック" pitchFamily="-106" charset="-128"/>
                <a:cs typeface="Arial" pitchFamily="34" charset="0"/>
              </a:defRPr>
            </a:lvl4pPr>
            <a:lvl5pPr marL="2057400" indent="-228600" algn="l" defTabSz="457200" rtl="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rgbClr val="464847"/>
                </a:solidFill>
                <a:latin typeface="Trebuchet MS"/>
                <a:ea typeface="ＭＳ Ｐゴシック" pitchFamily="-106" charset="-128"/>
                <a:cs typeface="Trebuchet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Hair Testing</a:t>
            </a:r>
          </a:p>
          <a:p>
            <a:pPr lvl="1"/>
            <a:r>
              <a:rPr lang="en-US" dirty="0"/>
              <a:t>Over 100,000 Applicants</a:t>
            </a:r>
            <a:br>
              <a:rPr lang="en-US" dirty="0"/>
            </a:br>
            <a:r>
              <a:rPr lang="en-US" dirty="0"/>
              <a:t> Tested </a:t>
            </a:r>
          </a:p>
          <a:p>
            <a:pPr lvl="1"/>
            <a:r>
              <a:rPr lang="en-US" dirty="0"/>
              <a:t>Over 4,000 Tested Positive</a:t>
            </a:r>
          </a:p>
          <a:p>
            <a:pPr marL="746125" lvl="2" indent="76200"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 Nearly 4% of all tests are positive</a:t>
            </a:r>
          </a:p>
          <a:p>
            <a:pPr marL="746125" lvl="2" indent="76200"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 Only 352 with DOT Positive Urine Test</a:t>
            </a:r>
          </a:p>
          <a:p>
            <a:pPr lvl="1"/>
            <a:endParaRPr lang="en-US" dirty="0">
              <a:latin typeface="+mn-lt"/>
            </a:endParaRPr>
          </a:p>
          <a:p>
            <a:pPr lvl="1"/>
            <a:endParaRPr lang="en-US" dirty="0"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490" y="3216926"/>
            <a:ext cx="4304666" cy="28037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" y="5089203"/>
            <a:ext cx="3040492" cy="8919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433" y="3992641"/>
            <a:ext cx="2995348" cy="10545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300" y="2776250"/>
            <a:ext cx="2942181" cy="1174347"/>
          </a:xfrm>
          <a:prstGeom prst="rect">
            <a:avLst/>
          </a:prstGeom>
        </p:spPr>
      </p:pic>
      <p:pic>
        <p:nvPicPr>
          <p:cNvPr id="14" name="Picture 3" descr="cid:image002.jpg@01D27B2E.24A23D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9" y="6133382"/>
            <a:ext cx="1026108" cy="54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Content Placeholder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56065" y="1536701"/>
            <a:ext cx="957772" cy="1084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77340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4572000" y="1788940"/>
            <a:ext cx="4030579" cy="4080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7744" indent="-182563" algn="l" defTabSz="457200" rtl="0" eaLnBrk="0" fontAlgn="base" hangingPunct="0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charset="0"/>
              <a:buChar char="•"/>
              <a:defRPr sz="1800" kern="1200">
                <a:solidFill>
                  <a:srgbClr val="464847"/>
                </a:solidFill>
                <a:latin typeface="Arial" pitchFamily="34" charset="0"/>
                <a:ea typeface="ＭＳ Ｐゴシック" pitchFamily="-106" charset="-128"/>
                <a:cs typeface="Arial" pitchFamily="34" charset="0"/>
              </a:defRPr>
            </a:lvl1pPr>
            <a:lvl2pPr marL="548640" indent="-182563" algn="l" defTabSz="457200" rtl="0" eaLnBrk="0" fontAlgn="base" hangingPunct="0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charset="0"/>
              <a:buChar char="–"/>
              <a:defRPr sz="1600" kern="1200">
                <a:solidFill>
                  <a:srgbClr val="464847"/>
                </a:solidFill>
                <a:latin typeface="Arial" pitchFamily="34" charset="0"/>
                <a:ea typeface="ＭＳ Ｐゴシック" pitchFamily="-106" charset="-128"/>
                <a:cs typeface="Arial" pitchFamily="34" charset="0"/>
              </a:defRPr>
            </a:lvl2pPr>
            <a:lvl3pPr marL="969264" indent="-146050" algn="l" defTabSz="457200" rtl="0" eaLnBrk="0" fontAlgn="base" hangingPunct="0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charset="0"/>
              <a:buChar char="•"/>
              <a:defRPr sz="1600" kern="1200">
                <a:solidFill>
                  <a:srgbClr val="464847"/>
                </a:solidFill>
                <a:latin typeface="Arial" pitchFamily="34" charset="0"/>
                <a:ea typeface="ＭＳ Ｐゴシック" pitchFamily="-106" charset="-128"/>
                <a:cs typeface="Arial" pitchFamily="34" charset="0"/>
              </a:defRPr>
            </a:lvl3pPr>
            <a:lvl4pPr marL="1389888" indent="-182563" algn="l" defTabSz="457200" rtl="0" eaLnBrk="0" fontAlgn="base" hangingPunct="0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charset="0"/>
              <a:buChar char="–"/>
              <a:defRPr sz="1600" kern="1200">
                <a:solidFill>
                  <a:srgbClr val="464847"/>
                </a:solidFill>
                <a:latin typeface="Arial" pitchFamily="34" charset="0"/>
                <a:ea typeface="ＭＳ Ｐゴシック" pitchFamily="-106" charset="-128"/>
                <a:cs typeface="Arial" pitchFamily="34" charset="0"/>
              </a:defRPr>
            </a:lvl4pPr>
            <a:lvl5pPr marL="2057400" indent="-228600" algn="l" defTabSz="457200" rtl="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rgbClr val="464847"/>
                </a:solidFill>
                <a:latin typeface="Trebuchet MS"/>
                <a:ea typeface="ＭＳ Ｐゴシック" pitchFamily="-106" charset="-128"/>
                <a:cs typeface="Trebuchet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Education and awareness</a:t>
            </a:r>
          </a:p>
          <a:p>
            <a:endParaRPr lang="en-US" dirty="0"/>
          </a:p>
          <a:p>
            <a:r>
              <a:rPr lang="en-US" dirty="0"/>
              <a:t>Distracted driving</a:t>
            </a:r>
          </a:p>
          <a:p>
            <a:pPr lvl="1"/>
            <a:r>
              <a:rPr lang="en-US" dirty="0"/>
              <a:t>Cognitive distraction</a:t>
            </a:r>
          </a:p>
          <a:p>
            <a:pPr lvl="1"/>
            <a:r>
              <a:rPr lang="en-US" dirty="0"/>
              <a:t>Looking but not seeing</a:t>
            </a:r>
          </a:p>
          <a:p>
            <a:endParaRPr lang="en-US" dirty="0"/>
          </a:p>
          <a:p>
            <a:r>
              <a:rPr lang="en-US" dirty="0"/>
              <a:t>Fatigue management</a:t>
            </a:r>
          </a:p>
          <a:p>
            <a:pPr lvl="1"/>
            <a:r>
              <a:rPr lang="en-US" dirty="0"/>
              <a:t>Sleep dept</a:t>
            </a:r>
          </a:p>
          <a:p>
            <a:pPr lvl="1"/>
            <a:r>
              <a:rPr lang="en-US" dirty="0"/>
              <a:t>Circadian rhythms</a:t>
            </a:r>
          </a:p>
          <a:p>
            <a:pPr lvl="1"/>
            <a:r>
              <a:rPr lang="en-US" dirty="0"/>
              <a:t>Physiological need</a:t>
            </a:r>
          </a:p>
          <a:p>
            <a:pPr lvl="1"/>
            <a:r>
              <a:rPr lang="en-US" dirty="0"/>
              <a:t>Sleep disorders</a:t>
            </a:r>
          </a:p>
          <a:p>
            <a:pPr lvl="1"/>
            <a:endParaRPr lang="en-US" dirty="0"/>
          </a:p>
        </p:txBody>
      </p:sp>
      <p:pic>
        <p:nvPicPr>
          <p:cNvPr id="13" name="Picture 33" descr="C:\Documents and Settings\b33396\Local Settings\Temp\notes5C0822\~27515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2308" y="4222752"/>
            <a:ext cx="2735897" cy="180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 Effectively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867" y="1828799"/>
            <a:ext cx="3981133" cy="4080933"/>
          </a:xfrm>
        </p:spPr>
        <p:txBody>
          <a:bodyPr/>
          <a:lstStyle/>
          <a:p>
            <a:r>
              <a:rPr lang="en-US" dirty="0"/>
              <a:t>Training throughout driving career</a:t>
            </a:r>
          </a:p>
          <a:p>
            <a:pPr lvl="1"/>
            <a:r>
              <a:rPr lang="en-US" dirty="0"/>
              <a:t>Initial training</a:t>
            </a:r>
          </a:p>
          <a:p>
            <a:pPr lvl="1"/>
            <a:r>
              <a:rPr lang="en-US" dirty="0"/>
              <a:t>Proactive training (quarterly)</a:t>
            </a:r>
          </a:p>
          <a:p>
            <a:pPr lvl="1"/>
            <a:r>
              <a:rPr lang="en-US" dirty="0"/>
              <a:t>Skills refresher (annually)</a:t>
            </a:r>
          </a:p>
          <a:p>
            <a:pPr lvl="1"/>
            <a:endParaRPr lang="en-US" dirty="0"/>
          </a:p>
          <a:p>
            <a:r>
              <a:rPr lang="en-US" dirty="0"/>
              <a:t>Both behind-the-wheel and simulator training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9B97652-F50E-4ACC-8216-E391D7D258C7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47611" y="550459"/>
            <a:ext cx="840894" cy="1575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9527" y="2230215"/>
            <a:ext cx="858978" cy="90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 descr="image011"/>
          <p:cNvPicPr>
            <a:picLocks noChangeAspect="1" noChangeArrowheads="1"/>
          </p:cNvPicPr>
          <p:nvPr/>
        </p:nvPicPr>
        <p:blipFill>
          <a:blip r:embed="rId5" cstate="print"/>
          <a:srcRect r="2878" b="1652"/>
          <a:stretch>
            <a:fillRect/>
          </a:stretch>
        </p:blipFill>
        <p:spPr bwMode="auto">
          <a:xfrm>
            <a:off x="464223" y="4675124"/>
            <a:ext cx="1941379" cy="1291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8122" y="3431672"/>
            <a:ext cx="1493664" cy="39773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7897" y="3964552"/>
            <a:ext cx="1678874" cy="90067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4" name="Picture 3" descr="cid:image002.jpg@01D27B2E.24A23D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9" y="6133382"/>
            <a:ext cx="1026108" cy="54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7500229" y="5038131"/>
            <a:ext cx="1486542" cy="98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81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" grpId="0" uiExpand="1" build="p"/>
      <p:bldP spid="3" grpId="1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 Safety Performance Actively</a:t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90867" y="1536701"/>
            <a:ext cx="8229600" cy="4256919"/>
          </a:xfrm>
        </p:spPr>
        <p:txBody>
          <a:bodyPr/>
          <a:lstStyle/>
          <a:p>
            <a:r>
              <a:rPr lang="en-US" dirty="0"/>
              <a:t>Use of telematics and video technology</a:t>
            </a:r>
          </a:p>
          <a:p>
            <a:r>
              <a:rPr lang="en-US" dirty="0"/>
              <a:t>Recognize positive behavior as well as opportunities</a:t>
            </a:r>
          </a:p>
          <a:p>
            <a:r>
              <a:rPr lang="en-US" dirty="0"/>
              <a:t>Critical event recordings</a:t>
            </a:r>
            <a:br>
              <a:rPr lang="en-US" dirty="0"/>
            </a:br>
            <a:r>
              <a:rPr lang="en-US" sz="1600" dirty="0"/>
              <a:t>- Hard Braking</a:t>
            </a:r>
            <a:br>
              <a:rPr lang="en-US" sz="1600" dirty="0"/>
            </a:br>
            <a:r>
              <a:rPr lang="en-US" sz="1600" dirty="0"/>
              <a:t>- Stability Control</a:t>
            </a:r>
            <a:br>
              <a:rPr lang="en-US" sz="1600" dirty="0"/>
            </a:b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548" y="3222171"/>
            <a:ext cx="5972905" cy="2782885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8706" t="39344" r="62448" b="22131"/>
          <a:stretch>
            <a:fillRect/>
          </a:stretch>
        </p:blipFill>
        <p:spPr bwMode="auto">
          <a:xfrm>
            <a:off x="6476243" y="1800594"/>
            <a:ext cx="2104753" cy="1580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4"/>
          <p:cNvSpPr>
            <a:spLocks noGrp="1"/>
          </p:cNvSpPr>
          <p:nvPr>
            <p:ph type="sldNum" sz="quarter" idx="18"/>
          </p:nvPr>
        </p:nvSpPr>
        <p:spPr>
          <a:xfrm>
            <a:off x="373063" y="6269037"/>
            <a:ext cx="503237" cy="278391"/>
          </a:xfrm>
        </p:spPr>
        <p:txBody>
          <a:bodyPr/>
          <a:lstStyle/>
          <a:p>
            <a:fld id="{89B97652-F50E-4ACC-8216-E391D7D258C7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1" name="Picture 3" descr="cid:image002.jpg@01D27B2E.24A23D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9" y="6133382"/>
            <a:ext cx="1026108" cy="54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7895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: Rounded Corners 72"/>
          <p:cNvSpPr/>
          <p:nvPr/>
        </p:nvSpPr>
        <p:spPr>
          <a:xfrm>
            <a:off x="1186248" y="5012039"/>
            <a:ext cx="1167544" cy="258493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: Rounded Corners 50"/>
          <p:cNvSpPr/>
          <p:nvPr/>
        </p:nvSpPr>
        <p:spPr>
          <a:xfrm>
            <a:off x="6080384" y="5702330"/>
            <a:ext cx="1556563" cy="209677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: Rounded Corners 51"/>
          <p:cNvSpPr/>
          <p:nvPr/>
        </p:nvSpPr>
        <p:spPr>
          <a:xfrm>
            <a:off x="2606196" y="1182366"/>
            <a:ext cx="1770188" cy="399009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: Rounded Corners 52"/>
          <p:cNvSpPr/>
          <p:nvPr/>
        </p:nvSpPr>
        <p:spPr>
          <a:xfrm>
            <a:off x="1488147" y="5774680"/>
            <a:ext cx="1527329" cy="251437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ectangle: Rounded Corners 53"/>
          <p:cNvSpPr/>
          <p:nvPr/>
        </p:nvSpPr>
        <p:spPr>
          <a:xfrm>
            <a:off x="519045" y="3535569"/>
            <a:ext cx="1213512" cy="41910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Title 1"/>
          <p:cNvSpPr txBox="1">
            <a:spLocks/>
          </p:cNvSpPr>
          <p:nvPr/>
        </p:nvSpPr>
        <p:spPr>
          <a:xfrm>
            <a:off x="286736" y="359438"/>
            <a:ext cx="8515741" cy="5676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defRPr sz="2400" b="0" kern="1200" cap="all">
                <a:solidFill>
                  <a:srgbClr val="464847"/>
                </a:solidFill>
                <a:latin typeface="Franklin Gothic Demi" pitchFamily="34" charset="0"/>
                <a:ea typeface="ＭＳ Ｐゴシック" pitchFamily="-106" charset="-128"/>
                <a:cs typeface="Franklin Gothic Demi" pitchFamily="34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464847"/>
                </a:solidFill>
                <a:latin typeface="Trebuchet MS" pitchFamily="-106" charset="0"/>
                <a:ea typeface="ＭＳ Ｐゴシック" pitchFamily="-106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464847"/>
                </a:solidFill>
                <a:latin typeface="Trebuchet MS" pitchFamily="-106" charset="0"/>
                <a:ea typeface="ＭＳ Ｐゴシック" pitchFamily="-106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464847"/>
                </a:solidFill>
                <a:latin typeface="Trebuchet MS" pitchFamily="-106" charset="0"/>
                <a:ea typeface="ＭＳ Ｐゴシック" pitchFamily="-106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464847"/>
                </a:solidFill>
                <a:latin typeface="Trebuchet MS" pitchFamily="-106" charset="0"/>
                <a:ea typeface="ＭＳ Ｐゴシック" pitchFamily="-106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464847"/>
                </a:solidFill>
                <a:latin typeface="Trebuchet MS" pitchFamily="-106" charset="0"/>
                <a:ea typeface="ＭＳ Ｐゴシック" pitchFamily="-106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464847"/>
                </a:solidFill>
                <a:latin typeface="Trebuchet MS" pitchFamily="-106" charset="0"/>
                <a:ea typeface="ＭＳ Ｐゴシック" pitchFamily="-106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464847"/>
                </a:solidFill>
                <a:latin typeface="Trebuchet MS" pitchFamily="-106" charset="0"/>
                <a:ea typeface="ＭＳ Ｐゴシック" pitchFamily="-106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464847"/>
                </a:solidFill>
                <a:latin typeface="Trebuchet MS" pitchFamily="-106" charset="0"/>
                <a:ea typeface="ＭＳ Ｐゴシック" pitchFamily="-106" charset="-128"/>
              </a:defRPr>
            </a:lvl9pPr>
          </a:lstStyle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Leverage Safety technology</a:t>
            </a:r>
          </a:p>
        </p:txBody>
      </p:sp>
      <p:sp>
        <p:nvSpPr>
          <p:cNvPr id="57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9B97652-F50E-4ACC-8216-E391D7D258C7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58" name="Group 34"/>
          <p:cNvGrpSpPr/>
          <p:nvPr/>
        </p:nvGrpSpPr>
        <p:grpSpPr>
          <a:xfrm>
            <a:off x="546288" y="2095531"/>
            <a:ext cx="7452770" cy="3581399"/>
            <a:chOff x="416366" y="2668690"/>
            <a:chExt cx="7452770" cy="3581399"/>
          </a:xfrm>
        </p:grpSpPr>
        <p:pic>
          <p:nvPicPr>
            <p:cNvPr id="59" name="Picture 10" descr="Truck Cutout no skirt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31861" y="2668690"/>
              <a:ext cx="6137275" cy="248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0" name="Straight Connector 59"/>
            <p:cNvCxnSpPr>
              <a:cxnSpLocks noChangeShapeType="1"/>
              <a:stCxn id="61" idx="2"/>
            </p:cNvCxnSpPr>
            <p:nvPr/>
          </p:nvCxnSpPr>
          <p:spPr bwMode="auto">
            <a:xfrm>
              <a:off x="979983" y="4547377"/>
              <a:ext cx="980478" cy="178713"/>
            </a:xfrm>
            <a:prstGeom prst="line">
              <a:avLst/>
            </a:prstGeom>
            <a:noFill/>
            <a:ln w="25400">
              <a:solidFill>
                <a:srgbClr val="F5CD2D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61" name="TextBox 9"/>
            <p:cNvSpPr txBox="1">
              <a:spLocks noChangeArrowheads="1"/>
            </p:cNvSpPr>
            <p:nvPr/>
          </p:nvSpPr>
          <p:spPr bwMode="auto">
            <a:xfrm>
              <a:off x="416366" y="4116490"/>
              <a:ext cx="1127233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100" dirty="0">
                  <a:latin typeface="Arial Narrow" pitchFamily="34" charset="0"/>
                </a:rPr>
                <a:t>Collision</a:t>
              </a:r>
              <a:br>
                <a:rPr lang="en-US" sz="1100" dirty="0">
                  <a:latin typeface="Arial Narrow" pitchFamily="34" charset="0"/>
                </a:rPr>
              </a:br>
              <a:r>
                <a:rPr lang="en-US" sz="1100" dirty="0">
                  <a:latin typeface="Arial Narrow" pitchFamily="34" charset="0"/>
                </a:rPr>
                <a:t> Mitigation System</a:t>
              </a:r>
            </a:p>
          </p:txBody>
        </p:sp>
        <p:cxnSp>
          <p:nvCxnSpPr>
            <p:cNvPr id="62" name="Straight Connector 61"/>
            <p:cNvCxnSpPr>
              <a:cxnSpLocks noChangeShapeType="1"/>
              <a:endCxn id="63" idx="0"/>
            </p:cNvCxnSpPr>
            <p:nvPr/>
          </p:nvCxnSpPr>
          <p:spPr bwMode="auto">
            <a:xfrm>
              <a:off x="5230498" y="4313120"/>
              <a:ext cx="1475591" cy="1936969"/>
            </a:xfrm>
            <a:prstGeom prst="line">
              <a:avLst/>
            </a:prstGeom>
            <a:noFill/>
            <a:ln w="25400">
              <a:solidFill>
                <a:srgbClr val="F5CD2D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</p:grpSp>
      <p:sp>
        <p:nvSpPr>
          <p:cNvPr id="63" name="TextBox 9"/>
          <p:cNvSpPr txBox="1">
            <a:spLocks noChangeArrowheads="1"/>
          </p:cNvSpPr>
          <p:nvPr/>
        </p:nvSpPr>
        <p:spPr bwMode="auto">
          <a:xfrm>
            <a:off x="6131330" y="5676930"/>
            <a:ext cx="140936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100" dirty="0">
                <a:latin typeface="Arial Narrow" pitchFamily="34" charset="0"/>
              </a:rPr>
              <a:t>Stability Control System</a:t>
            </a:r>
          </a:p>
        </p:txBody>
      </p:sp>
      <p:sp>
        <p:nvSpPr>
          <p:cNvPr id="64" name="TextBox 9"/>
          <p:cNvSpPr txBox="1">
            <a:spLocks noChangeArrowheads="1"/>
          </p:cNvSpPr>
          <p:nvPr/>
        </p:nvSpPr>
        <p:spPr bwMode="auto">
          <a:xfrm>
            <a:off x="2719161" y="1181131"/>
            <a:ext cx="159530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100" dirty="0">
                <a:latin typeface="Arial Narrow" pitchFamily="34" charset="0"/>
              </a:rPr>
              <a:t>Forward-Facing Camera </a:t>
            </a:r>
          </a:p>
          <a:p>
            <a:pPr algn="ctr"/>
            <a:r>
              <a:rPr lang="en-US" sz="1100" dirty="0">
                <a:latin typeface="Arial Narrow" pitchFamily="34" charset="0"/>
              </a:rPr>
              <a:t>w/ Lane Departure Warning</a:t>
            </a:r>
          </a:p>
        </p:txBody>
      </p:sp>
      <p:cxnSp>
        <p:nvCxnSpPr>
          <p:cNvPr id="65" name="Straight Connector 64"/>
          <p:cNvCxnSpPr>
            <a:cxnSpLocks noChangeShapeType="1"/>
            <a:stCxn id="64" idx="2"/>
          </p:cNvCxnSpPr>
          <p:nvPr/>
        </p:nvCxnSpPr>
        <p:spPr bwMode="auto">
          <a:xfrm flipH="1">
            <a:off x="3157183" y="1612018"/>
            <a:ext cx="359633" cy="1321713"/>
          </a:xfrm>
          <a:prstGeom prst="line">
            <a:avLst/>
          </a:prstGeom>
          <a:noFill/>
          <a:ln w="25400">
            <a:solidFill>
              <a:srgbClr val="F5CD2D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66" name="TextBox 9"/>
          <p:cNvSpPr txBox="1">
            <a:spLocks noChangeArrowheads="1"/>
          </p:cNvSpPr>
          <p:nvPr/>
        </p:nvSpPr>
        <p:spPr bwMode="auto">
          <a:xfrm>
            <a:off x="1571352" y="5781202"/>
            <a:ext cx="146065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100" dirty="0">
                <a:latin typeface="Arial Narrow" pitchFamily="34" charset="0"/>
              </a:rPr>
              <a:t>Automated Transmission</a:t>
            </a:r>
          </a:p>
        </p:txBody>
      </p:sp>
      <p:cxnSp>
        <p:nvCxnSpPr>
          <p:cNvPr id="68" name="Straight Connector 67"/>
          <p:cNvCxnSpPr>
            <a:cxnSpLocks noChangeShapeType="1"/>
          </p:cNvCxnSpPr>
          <p:nvPr/>
        </p:nvCxnSpPr>
        <p:spPr bwMode="auto">
          <a:xfrm flipV="1">
            <a:off x="2301680" y="4016570"/>
            <a:ext cx="1388902" cy="1752600"/>
          </a:xfrm>
          <a:prstGeom prst="line">
            <a:avLst/>
          </a:prstGeom>
          <a:noFill/>
          <a:ln w="25400">
            <a:solidFill>
              <a:srgbClr val="F5CD2D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69" name="Rectangle: Rounded Corners 68"/>
          <p:cNvSpPr/>
          <p:nvPr/>
        </p:nvSpPr>
        <p:spPr>
          <a:xfrm>
            <a:off x="132541" y="1971189"/>
            <a:ext cx="2038279" cy="937974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0" name="Straight Connector 69"/>
          <p:cNvCxnSpPr>
            <a:cxnSpLocks noChangeShapeType="1"/>
            <a:stCxn id="72" idx="2"/>
          </p:cNvCxnSpPr>
          <p:nvPr/>
        </p:nvCxnSpPr>
        <p:spPr bwMode="auto">
          <a:xfrm>
            <a:off x="1219162" y="2934476"/>
            <a:ext cx="1861820" cy="227855"/>
          </a:xfrm>
          <a:prstGeom prst="line">
            <a:avLst/>
          </a:prstGeom>
          <a:noFill/>
          <a:ln w="25400">
            <a:solidFill>
              <a:srgbClr val="F5CD2D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71" name="Title 1"/>
          <p:cNvSpPr txBox="1">
            <a:spLocks/>
          </p:cNvSpPr>
          <p:nvPr/>
        </p:nvSpPr>
        <p:spPr>
          <a:xfrm>
            <a:off x="5078775" y="933512"/>
            <a:ext cx="3850873" cy="5984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defRPr sz="2400" b="0" kern="1200" cap="all">
                <a:solidFill>
                  <a:srgbClr val="464847"/>
                </a:solidFill>
                <a:latin typeface="Franklin Gothic Demi" pitchFamily="34" charset="0"/>
                <a:ea typeface="ＭＳ Ｐゴシック" pitchFamily="-106" charset="-128"/>
                <a:cs typeface="Franklin Gothic Demi" pitchFamily="34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464847"/>
                </a:solidFill>
                <a:latin typeface="Trebuchet MS" pitchFamily="-106" charset="0"/>
                <a:ea typeface="ＭＳ Ｐゴシック" pitchFamily="-106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464847"/>
                </a:solidFill>
                <a:latin typeface="Trebuchet MS" pitchFamily="-106" charset="0"/>
                <a:ea typeface="ＭＳ Ｐゴシック" pitchFamily="-106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464847"/>
                </a:solidFill>
                <a:latin typeface="Trebuchet MS" pitchFamily="-106" charset="0"/>
                <a:ea typeface="ＭＳ Ｐゴシック" pitchFamily="-106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464847"/>
                </a:solidFill>
                <a:latin typeface="Trebuchet MS" pitchFamily="-106" charset="0"/>
                <a:ea typeface="ＭＳ Ｐゴシック" pitchFamily="-106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464847"/>
                </a:solidFill>
                <a:latin typeface="Trebuchet MS" pitchFamily="-106" charset="0"/>
                <a:ea typeface="ＭＳ Ｐゴシック" pitchFamily="-106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464847"/>
                </a:solidFill>
                <a:latin typeface="Trebuchet MS" pitchFamily="-106" charset="0"/>
                <a:ea typeface="ＭＳ Ｐゴシック" pitchFamily="-106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464847"/>
                </a:solidFill>
                <a:latin typeface="Trebuchet MS" pitchFamily="-106" charset="0"/>
                <a:ea typeface="ＭＳ Ｐゴシック" pitchFamily="-106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464847"/>
                </a:solidFill>
                <a:latin typeface="Trebuchet MS" pitchFamily="-106" charset="0"/>
                <a:ea typeface="ＭＳ Ｐゴシック" pitchFamily="-106" charset="-128"/>
              </a:defRPr>
            </a:lvl9pPr>
          </a:lstStyle>
          <a:p>
            <a:pPr algn="r"/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 and passive systems</a:t>
            </a:r>
          </a:p>
        </p:txBody>
      </p:sp>
      <p:sp>
        <p:nvSpPr>
          <p:cNvPr id="72" name="TextBox 9"/>
          <p:cNvSpPr txBox="1">
            <a:spLocks noChangeArrowheads="1"/>
          </p:cNvSpPr>
          <p:nvPr/>
        </p:nvSpPr>
        <p:spPr bwMode="auto">
          <a:xfrm>
            <a:off x="290863" y="1995757"/>
            <a:ext cx="1856598" cy="93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dirty="0">
                <a:latin typeface="Arial Narrow" pitchFamily="34" charset="0"/>
              </a:rPr>
              <a:t>Telematics Platform</a:t>
            </a:r>
          </a:p>
          <a:p>
            <a:pPr>
              <a:buFont typeface="Arial" pitchFamily="34" charset="0"/>
              <a:buChar char="•"/>
            </a:pPr>
            <a:r>
              <a:rPr lang="en-US" sz="1100" dirty="0">
                <a:latin typeface="Arial Narrow" pitchFamily="34" charset="0"/>
              </a:rPr>
              <a:t>  Electronic Logging Device</a:t>
            </a:r>
          </a:p>
          <a:p>
            <a:pPr>
              <a:buFont typeface="Arial" pitchFamily="34" charset="0"/>
              <a:buChar char="•"/>
            </a:pPr>
            <a:r>
              <a:rPr lang="en-US" sz="1100" dirty="0">
                <a:latin typeface="Arial Narrow" pitchFamily="34" charset="0"/>
              </a:rPr>
              <a:t>  Truck-Safe Navigation System</a:t>
            </a:r>
          </a:p>
          <a:p>
            <a:pPr>
              <a:buFont typeface="Arial" pitchFamily="34" charset="0"/>
              <a:buChar char="•"/>
            </a:pPr>
            <a:r>
              <a:rPr lang="en-US" sz="1100" dirty="0">
                <a:latin typeface="Arial Narrow" pitchFamily="34" charset="0"/>
              </a:rPr>
              <a:t>  Text-to-Voice Communication</a:t>
            </a:r>
          </a:p>
          <a:p>
            <a:pPr>
              <a:buFont typeface="Arial" pitchFamily="34" charset="0"/>
              <a:buChar char="•"/>
            </a:pPr>
            <a:r>
              <a:rPr lang="en-US" sz="1100" dirty="0">
                <a:latin typeface="Arial Narrow" pitchFamily="34" charset="0"/>
              </a:rPr>
              <a:t>  Critical Event Recording</a:t>
            </a:r>
          </a:p>
        </p:txBody>
      </p:sp>
      <p:sp>
        <p:nvSpPr>
          <p:cNvPr id="79" name="TextBox 9"/>
          <p:cNvSpPr txBox="1">
            <a:spLocks noChangeArrowheads="1"/>
          </p:cNvSpPr>
          <p:nvPr/>
        </p:nvSpPr>
        <p:spPr bwMode="auto">
          <a:xfrm>
            <a:off x="1533682" y="1409731"/>
            <a:ext cx="87075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100" dirty="0">
                <a:latin typeface="Arial Narrow" pitchFamily="34" charset="0"/>
              </a:rPr>
              <a:t>High Visibility</a:t>
            </a:r>
            <a:br>
              <a:rPr lang="en-US" sz="1100" dirty="0">
                <a:latin typeface="Arial Narrow" pitchFamily="34" charset="0"/>
              </a:rPr>
            </a:br>
            <a:r>
              <a:rPr lang="en-US" sz="1100" dirty="0">
                <a:latin typeface="Arial Narrow" pitchFamily="34" charset="0"/>
              </a:rPr>
              <a:t>Windshield</a:t>
            </a:r>
          </a:p>
        </p:txBody>
      </p:sp>
      <p:cxnSp>
        <p:nvCxnSpPr>
          <p:cNvPr id="86" name="Straight Connector 85"/>
          <p:cNvCxnSpPr>
            <a:cxnSpLocks noChangeShapeType="1"/>
          </p:cNvCxnSpPr>
          <p:nvPr/>
        </p:nvCxnSpPr>
        <p:spPr bwMode="auto">
          <a:xfrm>
            <a:off x="1969058" y="1840618"/>
            <a:ext cx="959525" cy="1169313"/>
          </a:xfrm>
          <a:prstGeom prst="line">
            <a:avLst/>
          </a:prstGeom>
          <a:noFill/>
          <a:ln w="25400">
            <a:solidFill>
              <a:srgbClr val="F5CD2D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90" name="Straight Connector 89"/>
          <p:cNvCxnSpPr>
            <a:cxnSpLocks noChangeShapeType="1"/>
            <a:stCxn id="91" idx="0"/>
          </p:cNvCxnSpPr>
          <p:nvPr/>
        </p:nvCxnSpPr>
        <p:spPr bwMode="auto">
          <a:xfrm flipH="1" flipV="1">
            <a:off x="4071583" y="3115007"/>
            <a:ext cx="229962" cy="1876124"/>
          </a:xfrm>
          <a:prstGeom prst="line">
            <a:avLst/>
          </a:prstGeom>
          <a:noFill/>
          <a:ln w="25400">
            <a:solidFill>
              <a:srgbClr val="F5CD2D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91" name="TextBox 9"/>
          <p:cNvSpPr txBox="1">
            <a:spLocks noChangeArrowheads="1"/>
          </p:cNvSpPr>
          <p:nvPr/>
        </p:nvSpPr>
        <p:spPr bwMode="auto">
          <a:xfrm>
            <a:off x="3766783" y="4991131"/>
            <a:ext cx="106952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dirty="0">
                <a:latin typeface="Arial Narrow" pitchFamily="34" charset="0"/>
              </a:rPr>
              <a:t>Orange Seat Belt</a:t>
            </a:r>
          </a:p>
        </p:txBody>
      </p:sp>
      <p:cxnSp>
        <p:nvCxnSpPr>
          <p:cNvPr id="92" name="Straight Connector 91"/>
          <p:cNvCxnSpPr>
            <a:cxnSpLocks noChangeShapeType="1"/>
            <a:stCxn id="93" idx="0"/>
          </p:cNvCxnSpPr>
          <p:nvPr/>
        </p:nvCxnSpPr>
        <p:spPr bwMode="auto">
          <a:xfrm flipH="1" flipV="1">
            <a:off x="5214584" y="3543331"/>
            <a:ext cx="155879" cy="1752600"/>
          </a:xfrm>
          <a:prstGeom prst="line">
            <a:avLst/>
          </a:prstGeom>
          <a:noFill/>
          <a:ln w="25400">
            <a:solidFill>
              <a:srgbClr val="F5CD2D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93" name="TextBox 9"/>
          <p:cNvSpPr txBox="1">
            <a:spLocks noChangeArrowheads="1"/>
          </p:cNvSpPr>
          <p:nvPr/>
        </p:nvSpPr>
        <p:spPr bwMode="auto">
          <a:xfrm>
            <a:off x="4531130" y="5295931"/>
            <a:ext cx="167866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100" dirty="0">
                <a:latin typeface="Arial Narrow" pitchFamily="34" charset="0"/>
              </a:rPr>
              <a:t>On Ground Access to Trailer </a:t>
            </a:r>
            <a:br>
              <a:rPr lang="en-US" sz="1100" dirty="0">
                <a:latin typeface="Arial Narrow" pitchFamily="34" charset="0"/>
              </a:rPr>
            </a:br>
            <a:r>
              <a:rPr lang="en-US" sz="1100" dirty="0">
                <a:latin typeface="Arial Narrow" pitchFamily="34" charset="0"/>
              </a:rPr>
              <a:t>Electrical &amp; Air Hoses</a:t>
            </a:r>
          </a:p>
        </p:txBody>
      </p:sp>
      <p:cxnSp>
        <p:nvCxnSpPr>
          <p:cNvPr id="94" name="Straight Connector 93"/>
          <p:cNvCxnSpPr>
            <a:cxnSpLocks noChangeShapeType="1"/>
            <a:stCxn id="95" idx="3"/>
          </p:cNvCxnSpPr>
          <p:nvPr/>
        </p:nvCxnSpPr>
        <p:spPr bwMode="auto">
          <a:xfrm flipV="1">
            <a:off x="1328932" y="3848132"/>
            <a:ext cx="1523451" cy="892804"/>
          </a:xfrm>
          <a:prstGeom prst="line">
            <a:avLst/>
          </a:prstGeom>
          <a:noFill/>
          <a:ln w="25400">
            <a:solidFill>
              <a:srgbClr val="F5CD2D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95" name="TextBox 9"/>
          <p:cNvSpPr txBox="1">
            <a:spLocks noChangeArrowheads="1"/>
          </p:cNvSpPr>
          <p:nvPr/>
        </p:nvSpPr>
        <p:spPr bwMode="auto">
          <a:xfrm>
            <a:off x="580009" y="4610131"/>
            <a:ext cx="74892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100" dirty="0">
                <a:latin typeface="Arial Narrow" pitchFamily="34" charset="0"/>
              </a:rPr>
              <a:t>LED Lights</a:t>
            </a:r>
          </a:p>
        </p:txBody>
      </p:sp>
      <p:cxnSp>
        <p:nvCxnSpPr>
          <p:cNvPr id="96" name="Straight Connector 95"/>
          <p:cNvCxnSpPr>
            <a:cxnSpLocks noChangeShapeType="1"/>
          </p:cNvCxnSpPr>
          <p:nvPr/>
        </p:nvCxnSpPr>
        <p:spPr bwMode="auto">
          <a:xfrm flipV="1">
            <a:off x="4108462" y="1830327"/>
            <a:ext cx="499935" cy="562428"/>
          </a:xfrm>
          <a:prstGeom prst="line">
            <a:avLst/>
          </a:prstGeom>
          <a:noFill/>
          <a:ln w="25400">
            <a:solidFill>
              <a:srgbClr val="F5CD2D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97" name="TextBox 9"/>
          <p:cNvSpPr txBox="1">
            <a:spLocks noChangeArrowheads="1"/>
          </p:cNvSpPr>
          <p:nvPr/>
        </p:nvSpPr>
        <p:spPr bwMode="auto">
          <a:xfrm>
            <a:off x="4432477" y="1289118"/>
            <a:ext cx="1721946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dirty="0">
                <a:latin typeface="Arial Narrow" pitchFamily="34" charset="0"/>
              </a:rPr>
              <a:t>Climate Control</a:t>
            </a:r>
          </a:p>
          <a:p>
            <a:pPr>
              <a:buFont typeface="Arial" pitchFamily="34" charset="0"/>
              <a:buChar char="•"/>
            </a:pPr>
            <a:r>
              <a:rPr lang="en-US" sz="1100" dirty="0">
                <a:latin typeface="Arial Narrow" pitchFamily="34" charset="0"/>
              </a:rPr>
              <a:t> Cab Cooling (Southern Ops)</a:t>
            </a:r>
          </a:p>
          <a:p>
            <a:pPr>
              <a:buFont typeface="Arial" pitchFamily="34" charset="0"/>
              <a:buChar char="•"/>
            </a:pPr>
            <a:r>
              <a:rPr lang="en-US" sz="1100" dirty="0">
                <a:latin typeface="Arial Narrow" pitchFamily="34" charset="0"/>
              </a:rPr>
              <a:t> Cab Heaters (Entire Fleet)</a:t>
            </a:r>
          </a:p>
        </p:txBody>
      </p:sp>
      <p:cxnSp>
        <p:nvCxnSpPr>
          <p:cNvPr id="98" name="Straight Connector 97"/>
          <p:cNvCxnSpPr>
            <a:cxnSpLocks noChangeShapeType="1"/>
            <a:stCxn id="99" idx="0"/>
          </p:cNvCxnSpPr>
          <p:nvPr/>
        </p:nvCxnSpPr>
        <p:spPr bwMode="auto">
          <a:xfrm flipV="1">
            <a:off x="3691087" y="3390931"/>
            <a:ext cx="228096" cy="2057400"/>
          </a:xfrm>
          <a:prstGeom prst="line">
            <a:avLst/>
          </a:prstGeom>
          <a:noFill/>
          <a:ln w="25400">
            <a:solidFill>
              <a:srgbClr val="F5CD2D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99" name="TextBox 9"/>
          <p:cNvSpPr txBox="1">
            <a:spLocks noChangeArrowheads="1"/>
          </p:cNvSpPr>
          <p:nvPr/>
        </p:nvSpPr>
        <p:spPr bwMode="auto">
          <a:xfrm>
            <a:off x="3105028" y="5448331"/>
            <a:ext cx="117211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100" dirty="0">
                <a:latin typeface="Arial Narrow" pitchFamily="34" charset="0"/>
              </a:rPr>
              <a:t>Ergonomic Driver </a:t>
            </a:r>
          </a:p>
          <a:p>
            <a:pPr algn="ctr"/>
            <a:r>
              <a:rPr lang="en-US" sz="1100" dirty="0">
                <a:latin typeface="Arial Narrow" pitchFamily="34" charset="0"/>
              </a:rPr>
              <a:t>&amp; Passenger Seats</a:t>
            </a:r>
          </a:p>
        </p:txBody>
      </p:sp>
      <p:cxnSp>
        <p:nvCxnSpPr>
          <p:cNvPr id="100" name="Straight Connector 99"/>
          <p:cNvCxnSpPr>
            <a:cxnSpLocks noChangeShapeType="1"/>
            <a:stCxn id="101" idx="0"/>
          </p:cNvCxnSpPr>
          <p:nvPr/>
        </p:nvCxnSpPr>
        <p:spPr bwMode="auto">
          <a:xfrm flipH="1" flipV="1">
            <a:off x="4376384" y="3314731"/>
            <a:ext cx="369480" cy="1295400"/>
          </a:xfrm>
          <a:prstGeom prst="line">
            <a:avLst/>
          </a:prstGeom>
          <a:noFill/>
          <a:ln w="25400">
            <a:solidFill>
              <a:srgbClr val="F5CD2D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01" name="TextBox 9"/>
          <p:cNvSpPr txBox="1">
            <a:spLocks noChangeArrowheads="1"/>
          </p:cNvSpPr>
          <p:nvPr/>
        </p:nvSpPr>
        <p:spPr bwMode="auto">
          <a:xfrm>
            <a:off x="4198278" y="4610131"/>
            <a:ext cx="109517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100" dirty="0">
                <a:latin typeface="Arial Narrow" pitchFamily="34" charset="0"/>
              </a:rPr>
              <a:t>Grab Handles for </a:t>
            </a:r>
            <a:br>
              <a:rPr lang="en-US" sz="1100" dirty="0">
                <a:latin typeface="Arial Narrow" pitchFamily="34" charset="0"/>
              </a:rPr>
            </a:br>
            <a:r>
              <a:rPr lang="en-US" sz="1100" dirty="0">
                <a:latin typeface="Arial Narrow" pitchFamily="34" charset="0"/>
              </a:rPr>
              <a:t>Safe Entry</a:t>
            </a:r>
          </a:p>
        </p:txBody>
      </p:sp>
      <p:cxnSp>
        <p:nvCxnSpPr>
          <p:cNvPr id="102" name="Straight Connector 101"/>
          <p:cNvCxnSpPr>
            <a:cxnSpLocks noChangeShapeType="1"/>
            <a:stCxn id="103" idx="0"/>
          </p:cNvCxnSpPr>
          <p:nvPr/>
        </p:nvCxnSpPr>
        <p:spPr bwMode="auto">
          <a:xfrm flipH="1" flipV="1">
            <a:off x="6357584" y="3924331"/>
            <a:ext cx="812939" cy="1066800"/>
          </a:xfrm>
          <a:prstGeom prst="line">
            <a:avLst/>
          </a:prstGeom>
          <a:noFill/>
          <a:ln w="25400">
            <a:solidFill>
              <a:srgbClr val="F5CD2D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03" name="TextBox 9"/>
          <p:cNvSpPr txBox="1">
            <a:spLocks noChangeArrowheads="1"/>
          </p:cNvSpPr>
          <p:nvPr/>
        </p:nvSpPr>
        <p:spPr bwMode="auto">
          <a:xfrm>
            <a:off x="6433783" y="4991131"/>
            <a:ext cx="147348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dirty="0">
                <a:latin typeface="Arial Narrow" pitchFamily="34" charset="0"/>
              </a:rPr>
              <a:t>Ratcheting Crank Handle</a:t>
            </a:r>
          </a:p>
        </p:txBody>
      </p:sp>
      <p:sp>
        <p:nvSpPr>
          <p:cNvPr id="129" name="TextBox 9"/>
          <p:cNvSpPr txBox="1">
            <a:spLocks noChangeArrowheads="1"/>
          </p:cNvSpPr>
          <p:nvPr/>
        </p:nvSpPr>
        <p:spPr bwMode="auto">
          <a:xfrm>
            <a:off x="7285608" y="4533931"/>
            <a:ext cx="103746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100" dirty="0">
                <a:latin typeface="Arial Narrow" pitchFamily="34" charset="0"/>
              </a:rPr>
              <a:t>Big Brakes, ABS</a:t>
            </a:r>
          </a:p>
        </p:txBody>
      </p:sp>
      <p:cxnSp>
        <p:nvCxnSpPr>
          <p:cNvPr id="130" name="Straight Connector 129"/>
          <p:cNvCxnSpPr>
            <a:cxnSpLocks noChangeShapeType="1"/>
            <a:stCxn id="129" idx="0"/>
          </p:cNvCxnSpPr>
          <p:nvPr/>
        </p:nvCxnSpPr>
        <p:spPr bwMode="auto">
          <a:xfrm flipH="1" flipV="1">
            <a:off x="7576784" y="3924331"/>
            <a:ext cx="227557" cy="609600"/>
          </a:xfrm>
          <a:prstGeom prst="line">
            <a:avLst/>
          </a:prstGeom>
          <a:noFill/>
          <a:ln w="25400">
            <a:solidFill>
              <a:srgbClr val="F5CD2D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31" name="Straight Connector 130"/>
          <p:cNvCxnSpPr>
            <a:cxnSpLocks noChangeShapeType="1"/>
            <a:stCxn id="129" idx="0"/>
          </p:cNvCxnSpPr>
          <p:nvPr/>
        </p:nvCxnSpPr>
        <p:spPr bwMode="auto">
          <a:xfrm flipH="1" flipV="1">
            <a:off x="5595584" y="4000531"/>
            <a:ext cx="2208757" cy="533400"/>
          </a:xfrm>
          <a:prstGeom prst="line">
            <a:avLst/>
          </a:prstGeom>
          <a:noFill/>
          <a:ln w="25400">
            <a:solidFill>
              <a:srgbClr val="F5CD2D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32" name="Straight Connector 131"/>
          <p:cNvCxnSpPr>
            <a:cxnSpLocks noChangeShapeType="1"/>
            <a:endCxn id="133" idx="0"/>
          </p:cNvCxnSpPr>
          <p:nvPr/>
        </p:nvCxnSpPr>
        <p:spPr bwMode="auto">
          <a:xfrm>
            <a:off x="7978732" y="3848132"/>
            <a:ext cx="525639" cy="152399"/>
          </a:xfrm>
          <a:prstGeom prst="line">
            <a:avLst/>
          </a:prstGeom>
          <a:noFill/>
          <a:ln w="25400">
            <a:solidFill>
              <a:srgbClr val="F5CD2D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33" name="TextBox 9"/>
          <p:cNvSpPr txBox="1">
            <a:spLocks noChangeArrowheads="1"/>
          </p:cNvSpPr>
          <p:nvPr/>
        </p:nvSpPr>
        <p:spPr bwMode="auto">
          <a:xfrm>
            <a:off x="7999058" y="4000531"/>
            <a:ext cx="101062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latin typeface="Arial Narrow" pitchFamily="34" charset="0"/>
              </a:rPr>
              <a:t>Safer Rear Guard Bumper</a:t>
            </a:r>
          </a:p>
        </p:txBody>
      </p:sp>
      <p:sp>
        <p:nvSpPr>
          <p:cNvPr id="134" name="TextBox 9"/>
          <p:cNvSpPr txBox="1">
            <a:spLocks noChangeArrowheads="1"/>
          </p:cNvSpPr>
          <p:nvPr/>
        </p:nvSpPr>
        <p:spPr bwMode="auto">
          <a:xfrm>
            <a:off x="7690090" y="1770990"/>
            <a:ext cx="131959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100" dirty="0">
                <a:latin typeface="Arial Narrow" pitchFamily="34" charset="0"/>
              </a:rPr>
              <a:t>“Omaha Orange” </a:t>
            </a:r>
          </a:p>
          <a:p>
            <a:pPr algn="ctr"/>
            <a:r>
              <a:rPr lang="en-US" sz="1100" dirty="0">
                <a:latin typeface="Arial Narrow" pitchFamily="34" charset="0"/>
              </a:rPr>
              <a:t>for Enhanced Visibility</a:t>
            </a:r>
          </a:p>
        </p:txBody>
      </p:sp>
      <p:cxnSp>
        <p:nvCxnSpPr>
          <p:cNvPr id="135" name="Straight Connector 134"/>
          <p:cNvCxnSpPr>
            <a:cxnSpLocks noChangeShapeType="1"/>
            <a:stCxn id="134" idx="2"/>
          </p:cNvCxnSpPr>
          <p:nvPr/>
        </p:nvCxnSpPr>
        <p:spPr bwMode="auto">
          <a:xfrm flipH="1">
            <a:off x="6926664" y="2201877"/>
            <a:ext cx="1423222" cy="940127"/>
          </a:xfrm>
          <a:prstGeom prst="line">
            <a:avLst/>
          </a:prstGeom>
          <a:noFill/>
          <a:ln w="25400">
            <a:solidFill>
              <a:srgbClr val="F5CD2D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36" name="TextBox 9"/>
          <p:cNvSpPr txBox="1">
            <a:spLocks noChangeArrowheads="1"/>
          </p:cNvSpPr>
          <p:nvPr/>
        </p:nvSpPr>
        <p:spPr bwMode="auto">
          <a:xfrm>
            <a:off x="5849315" y="1848082"/>
            <a:ext cx="115929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latin typeface="Arial Narrow" pitchFamily="34" charset="0"/>
              </a:rPr>
              <a:t>Emergency Egress</a:t>
            </a:r>
          </a:p>
        </p:txBody>
      </p:sp>
      <p:cxnSp>
        <p:nvCxnSpPr>
          <p:cNvPr id="137" name="Straight Connector 136"/>
          <p:cNvCxnSpPr>
            <a:cxnSpLocks noChangeShapeType="1"/>
          </p:cNvCxnSpPr>
          <p:nvPr/>
        </p:nvCxnSpPr>
        <p:spPr bwMode="auto">
          <a:xfrm flipV="1">
            <a:off x="4606778" y="1995757"/>
            <a:ext cx="1216506" cy="179588"/>
          </a:xfrm>
          <a:prstGeom prst="line">
            <a:avLst/>
          </a:prstGeom>
          <a:noFill/>
          <a:ln w="25400">
            <a:solidFill>
              <a:srgbClr val="F5CD2D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39" name="Straight Connector 138"/>
          <p:cNvCxnSpPr>
            <a:cxnSpLocks noChangeShapeType="1"/>
            <a:stCxn id="59" idx="3"/>
          </p:cNvCxnSpPr>
          <p:nvPr/>
        </p:nvCxnSpPr>
        <p:spPr bwMode="auto">
          <a:xfrm flipV="1">
            <a:off x="7999058" y="3129299"/>
            <a:ext cx="696438" cy="210832"/>
          </a:xfrm>
          <a:prstGeom prst="line">
            <a:avLst/>
          </a:prstGeom>
          <a:noFill/>
          <a:ln w="25400">
            <a:solidFill>
              <a:srgbClr val="F5CD2D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40" name="TextBox 9"/>
          <p:cNvSpPr txBox="1">
            <a:spLocks noChangeArrowheads="1"/>
          </p:cNvSpPr>
          <p:nvPr/>
        </p:nvSpPr>
        <p:spPr bwMode="auto">
          <a:xfrm>
            <a:off x="8026196" y="2684120"/>
            <a:ext cx="124906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100" dirty="0">
                <a:latin typeface="Arial Narrow" pitchFamily="34" charset="0"/>
              </a:rPr>
              <a:t>Step &amp; Grab Handle </a:t>
            </a:r>
            <a:br>
              <a:rPr lang="en-US" sz="1100" dirty="0">
                <a:latin typeface="Arial Narrow" pitchFamily="34" charset="0"/>
              </a:rPr>
            </a:br>
            <a:r>
              <a:rPr lang="en-US" sz="1100" dirty="0">
                <a:latin typeface="Arial Narrow" pitchFamily="34" charset="0"/>
              </a:rPr>
              <a:t>for Trailer Entry</a:t>
            </a:r>
          </a:p>
        </p:txBody>
      </p:sp>
      <p:pic>
        <p:nvPicPr>
          <p:cNvPr id="50" name="Picture 3" descr="cid:image002.jpg@01D27B2E.24A23D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9" y="6133382"/>
            <a:ext cx="1026108" cy="54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TextBox 9"/>
          <p:cNvSpPr txBox="1">
            <a:spLocks noChangeArrowheads="1"/>
          </p:cNvSpPr>
          <p:nvPr/>
        </p:nvSpPr>
        <p:spPr bwMode="auto">
          <a:xfrm>
            <a:off x="1308694" y="5030459"/>
            <a:ext cx="8964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100" dirty="0">
                <a:latin typeface="Arial Narrow" pitchFamily="34" charset="0"/>
              </a:rPr>
              <a:t>Speed Limiter</a:t>
            </a:r>
          </a:p>
        </p:txBody>
      </p:sp>
      <p:cxnSp>
        <p:nvCxnSpPr>
          <p:cNvPr id="67" name="Straight Connector 66"/>
          <p:cNvCxnSpPr>
            <a:cxnSpLocks noChangeShapeType="1"/>
          </p:cNvCxnSpPr>
          <p:nvPr/>
        </p:nvCxnSpPr>
        <p:spPr bwMode="auto">
          <a:xfrm flipV="1">
            <a:off x="1803764" y="3797331"/>
            <a:ext cx="1353419" cy="1209198"/>
          </a:xfrm>
          <a:prstGeom prst="line">
            <a:avLst/>
          </a:prstGeom>
          <a:noFill/>
          <a:ln w="25400">
            <a:solidFill>
              <a:srgbClr val="F5CD2D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52320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91" grpId="0"/>
      <p:bldP spid="93" grpId="0"/>
      <p:bldP spid="95" grpId="0"/>
      <p:bldP spid="97" grpId="0"/>
      <p:bldP spid="99" grpId="0"/>
      <p:bldP spid="101" grpId="0"/>
      <p:bldP spid="103" grpId="0"/>
      <p:bldP spid="129" grpId="0"/>
      <p:bldP spid="133" grpId="0"/>
      <p:bldP spid="134" grpId="0"/>
      <p:bldP spid="136" grpId="0"/>
      <p:bldP spid="1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887934" y="707107"/>
            <a:ext cx="1353593" cy="3505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867" y="482600"/>
            <a:ext cx="8229600" cy="942727"/>
          </a:xfrm>
        </p:spPr>
        <p:txBody>
          <a:bodyPr>
            <a:normAutofit/>
          </a:bodyPr>
          <a:lstStyle/>
          <a:p>
            <a:r>
              <a:rPr lang="en-US" dirty="0"/>
              <a:t>improved highway safety with active braking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518297" y="3494089"/>
            <a:ext cx="4114800" cy="414337"/>
          </a:xfrm>
        </p:spPr>
        <p:txBody>
          <a:bodyPr/>
          <a:lstStyle/>
          <a:p>
            <a:pPr algn="ctr">
              <a:buNone/>
            </a:pPr>
            <a:r>
              <a:rPr lang="en-US" dirty="0"/>
              <a:t>CO and OO Fleet w/ OnGuard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4800600" y="1643668"/>
            <a:ext cx="4114800" cy="1606550"/>
            <a:chOff x="304800" y="4572000"/>
            <a:chExt cx="4343400" cy="1752600"/>
          </a:xfrm>
        </p:grpSpPr>
        <p:sp>
          <p:nvSpPr>
            <p:cNvPr id="30" name="TextBox 29"/>
            <p:cNvSpPr txBox="1"/>
            <p:nvPr/>
          </p:nvSpPr>
          <p:spPr>
            <a:xfrm>
              <a:off x="304800" y="4876800"/>
              <a:ext cx="4343400" cy="707886"/>
            </a:xfrm>
            <a:prstGeom prst="rect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>
                  <a:latin typeface="Arial Narrow" pitchFamily="34" charset="0"/>
                </a:rPr>
                <a:t>FEWER</a:t>
              </a:r>
            </a:p>
            <a:p>
              <a:pPr algn="ctr"/>
              <a:r>
                <a:rPr lang="en-US" sz="1400" b="1" dirty="0">
                  <a:latin typeface="Arial Narrow" pitchFamily="34" charset="0"/>
                </a:rPr>
                <a:t>REAR END COLLISIONS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04800" y="4572000"/>
              <a:ext cx="4343400" cy="307777"/>
            </a:xfrm>
            <a:prstGeom prst="rect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accent6"/>
                  </a:solidFill>
                  <a:latin typeface="Arial Narrow" pitchFamily="34" charset="0"/>
                </a:rPr>
                <a:t>SCHNEIDER RESULTS</a:t>
              </a:r>
            </a:p>
          </p:txBody>
        </p:sp>
        <p:sp>
          <p:nvSpPr>
            <p:cNvPr id="17" name="Down Arrow 16"/>
            <p:cNvSpPr/>
            <p:nvPr/>
          </p:nvSpPr>
          <p:spPr>
            <a:xfrm>
              <a:off x="381000" y="4904508"/>
              <a:ext cx="1143000" cy="658091"/>
            </a:xfrm>
            <a:prstGeom prst="downArrow">
              <a:avLst>
                <a:gd name="adj1" fmla="val 50000"/>
                <a:gd name="adj2" fmla="val 28182"/>
              </a:avLst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000" b="1" dirty="0">
                <a:latin typeface="Arial Narrow" pitchFamily="34" charset="0"/>
              </a:endParaRPr>
            </a:p>
            <a:p>
              <a:pPr algn="ctr"/>
              <a:r>
                <a:rPr lang="en-US" sz="1000" b="1" dirty="0">
                  <a:latin typeface="Arial Narrow" pitchFamily="34" charset="0"/>
                </a:rPr>
                <a:t>UP TO </a:t>
              </a:r>
              <a:r>
                <a:rPr lang="en-US" sz="2400" b="1" dirty="0">
                  <a:latin typeface="Arial Narrow" pitchFamily="34" charset="0"/>
                </a:rPr>
                <a:t>68% 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04800" y="5593080"/>
              <a:ext cx="4343400" cy="731520"/>
            </a:xfrm>
            <a:prstGeom prst="rect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>
                  <a:latin typeface="Arial Narrow" pitchFamily="34" charset="0"/>
                </a:rPr>
                <a:t>LOWER</a:t>
              </a:r>
            </a:p>
            <a:p>
              <a:pPr algn="ctr"/>
              <a:r>
                <a:rPr lang="en-US" sz="1400" b="1" dirty="0">
                  <a:latin typeface="Arial Narrow" pitchFamily="34" charset="0"/>
                </a:rPr>
                <a:t>REAR END CLAIM COSTS</a:t>
              </a:r>
            </a:p>
          </p:txBody>
        </p:sp>
        <p:sp>
          <p:nvSpPr>
            <p:cNvPr id="19" name="Down Arrow 18"/>
            <p:cNvSpPr/>
            <p:nvPr/>
          </p:nvSpPr>
          <p:spPr>
            <a:xfrm>
              <a:off x="381000" y="5638799"/>
              <a:ext cx="1143000" cy="678873"/>
            </a:xfrm>
            <a:prstGeom prst="downArrow">
              <a:avLst>
                <a:gd name="adj1" fmla="val 50000"/>
                <a:gd name="adj2" fmla="val 27663"/>
              </a:avLst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000" b="1" dirty="0">
                <a:latin typeface="Arial Narrow" pitchFamily="34" charset="0"/>
              </a:endParaRPr>
            </a:p>
            <a:p>
              <a:pPr algn="ctr"/>
              <a:r>
                <a:rPr lang="en-US" sz="1000" b="1" dirty="0">
                  <a:latin typeface="Arial Narrow" pitchFamily="34" charset="0"/>
                </a:rPr>
                <a:t>UP TO </a:t>
              </a:r>
              <a:r>
                <a:rPr lang="en-US" sz="2400" b="1" dirty="0">
                  <a:latin typeface="Arial Narrow" pitchFamily="34" charset="0"/>
                </a:rPr>
                <a:t>95% 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581400" y="4876800"/>
              <a:ext cx="1066800" cy="707886"/>
            </a:xfrm>
            <a:prstGeom prst="rect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latin typeface="Arial Narrow" pitchFamily="34" charset="0"/>
                </a:rPr>
                <a:t>PROMOTES </a:t>
              </a:r>
              <a:r>
                <a:rPr lang="en-US" sz="1000" b="1" dirty="0">
                  <a:solidFill>
                    <a:schemeClr val="accent6"/>
                  </a:solidFill>
                  <a:latin typeface="Arial Narrow" pitchFamily="34" charset="0"/>
                </a:rPr>
                <a:t>SAFE FOLLOWING DISTANCES</a:t>
              </a:r>
            </a:p>
          </p:txBody>
        </p:sp>
        <p:sp>
          <p:nvSpPr>
            <p:cNvPr id="33" name="TextBox 32"/>
            <p:cNvSpPr txBox="1">
              <a:spLocks noChangeAspect="1"/>
            </p:cNvSpPr>
            <p:nvPr/>
          </p:nvSpPr>
          <p:spPr>
            <a:xfrm>
              <a:off x="3581400" y="5593080"/>
              <a:ext cx="1066800" cy="731520"/>
            </a:xfrm>
            <a:prstGeom prst="rect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accent5"/>
                  </a:solidFill>
                  <a:latin typeface="Arial Narrow" pitchFamily="34" charset="0"/>
                </a:rPr>
                <a:t>REDUCES SEVERITY </a:t>
              </a:r>
            </a:p>
            <a:p>
              <a:pPr algn="ctr"/>
              <a:r>
                <a:rPr lang="en-US" sz="1000" b="1" dirty="0">
                  <a:latin typeface="Arial Narrow" pitchFamily="34" charset="0"/>
                </a:rPr>
                <a:t>OF REAR-END COLLISIONS</a:t>
              </a:r>
            </a:p>
          </p:txBody>
        </p:sp>
      </p:grpSp>
      <p:graphicFrame>
        <p:nvGraphicFramePr>
          <p:cNvPr id="24" name="Chart 23"/>
          <p:cNvGraphicFramePr/>
          <p:nvPr>
            <p:extLst>
              <p:ext uri="{D42A27DB-BD31-4B8C-83A1-F6EECF244321}">
                <p14:modId xmlns:p14="http://schemas.microsoft.com/office/powerpoint/2010/main" val="350951578"/>
              </p:ext>
            </p:extLst>
          </p:nvPr>
        </p:nvGraphicFramePr>
        <p:xfrm>
          <a:off x="590867" y="3738565"/>
          <a:ext cx="3886200" cy="23275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6" name="Slide Number Placeholder 4"/>
          <p:cNvSpPr>
            <a:spLocks noGrp="1"/>
          </p:cNvSpPr>
          <p:nvPr>
            <p:ph type="sldNum" sz="quarter" idx="18"/>
          </p:nvPr>
        </p:nvSpPr>
        <p:spPr>
          <a:xfrm>
            <a:off x="373063" y="6269037"/>
            <a:ext cx="503237" cy="278391"/>
          </a:xfrm>
        </p:spPr>
        <p:txBody>
          <a:bodyPr/>
          <a:lstStyle/>
          <a:p>
            <a:fld id="{89B97652-F50E-4ACC-8216-E391D7D258C7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0278" y="3431200"/>
            <a:ext cx="4105121" cy="256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84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24" grpId="0">
        <p:bldAsOne/>
      </p:bldGraphic>
    </p:bldLst>
  </p:timing>
</p:sld>
</file>

<file path=ppt/theme/theme1.xml><?xml version="1.0" encoding="utf-8"?>
<a:theme xmlns:a="http://schemas.openxmlformats.org/drawingml/2006/main" name="10333 Truckload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5909</TotalTime>
  <Words>337</Words>
  <Application>Microsoft Office PowerPoint</Application>
  <PresentationFormat>On-screen Show (4:3)</PresentationFormat>
  <Paragraphs>114</Paragraphs>
  <Slides>11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10333 Truckload Template</vt:lpstr>
      <vt:lpstr>PowerPoint Presentation</vt:lpstr>
      <vt:lpstr>Schneider at a glance </vt:lpstr>
      <vt:lpstr>Key to success</vt:lpstr>
      <vt:lpstr>Tenets of safety</vt:lpstr>
      <vt:lpstr>Hire the right driver: more than just “qualified”  </vt:lpstr>
      <vt:lpstr>Train Effectively</vt:lpstr>
      <vt:lpstr>Manage Safety Performance Actively </vt:lpstr>
      <vt:lpstr>PowerPoint Presentation</vt:lpstr>
      <vt:lpstr>improved highway safety with active braking </vt:lpstr>
      <vt:lpstr>PowerPoint Presentation</vt:lpstr>
      <vt:lpstr>PowerPoint Presentation</vt:lpstr>
    </vt:vector>
  </TitlesOfParts>
  <Company>Hiebing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Schneider Truckload</dc:title>
  <dc:creator>Test Computer</dc:creator>
  <cp:lastModifiedBy>Susan Crotty</cp:lastModifiedBy>
  <cp:revision>376</cp:revision>
  <cp:lastPrinted>2018-03-15T15:12:41Z</cp:lastPrinted>
  <dcterms:created xsi:type="dcterms:W3CDTF">2013-04-15T13:45:10Z</dcterms:created>
  <dcterms:modified xsi:type="dcterms:W3CDTF">2018-03-17T22:51:46Z</dcterms:modified>
</cp:coreProperties>
</file>