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744" r:id="rId3"/>
    <p:sldMasterId id="2147483756" r:id="rId4"/>
  </p:sldMasterIdLst>
  <p:notesMasterIdLst>
    <p:notesMasterId r:id="rId18"/>
  </p:notesMasterIdLst>
  <p:handoutMasterIdLst>
    <p:handoutMasterId r:id="rId19"/>
  </p:handoutMasterIdLst>
  <p:sldIdLst>
    <p:sldId id="256" r:id="rId5"/>
    <p:sldId id="290" r:id="rId6"/>
    <p:sldId id="380" r:id="rId7"/>
    <p:sldId id="351" r:id="rId8"/>
    <p:sldId id="382" r:id="rId9"/>
    <p:sldId id="339" r:id="rId10"/>
    <p:sldId id="379" r:id="rId11"/>
    <p:sldId id="356" r:id="rId12"/>
    <p:sldId id="341" r:id="rId13"/>
    <p:sldId id="381" r:id="rId14"/>
    <p:sldId id="376" r:id="rId15"/>
    <p:sldId id="348" r:id="rId16"/>
    <p:sldId id="378" r:id="rId1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F6C"/>
    <a:srgbClr val="004FA5"/>
    <a:srgbClr val="557FBB"/>
    <a:srgbClr val="897EA9"/>
    <a:srgbClr val="F86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4" autoAdjust="0"/>
    <p:restoredTop sz="50000" autoAdjust="0"/>
  </p:normalViewPr>
  <p:slideViewPr>
    <p:cSldViewPr snapToGrid="0" snapToObjects="1">
      <p:cViewPr varScale="1">
        <p:scale>
          <a:sx n="40" d="100"/>
          <a:sy n="40" d="100"/>
        </p:scale>
        <p:origin x="2179" y="49"/>
      </p:cViewPr>
      <p:guideLst>
        <p:guide orient="horz" pos="2160"/>
        <p:guide pos="2880"/>
      </p:guideLst>
    </p:cSldViewPr>
  </p:slideViewPr>
  <p:outlineViewPr>
    <p:cViewPr>
      <p:scale>
        <a:sx n="33" d="100"/>
        <a:sy n="33" d="100"/>
      </p:scale>
      <p:origin x="0" y="-1614"/>
    </p:cViewPr>
  </p:outlineViewPr>
  <p:notesTextViewPr>
    <p:cViewPr>
      <p:scale>
        <a:sx n="3" d="2"/>
        <a:sy n="3" d="2"/>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E94C892-72F5-4E0B-B53B-081DC5A67960}" type="datetimeFigureOut">
              <a:rPr lang="en-US" smtClean="0"/>
              <a:t>6/25/2018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8362A67-8C72-4925-B252-F9986ACDE056}" type="slidenum">
              <a:rPr lang="en-US" smtClean="0"/>
              <a:t>‹#›</a:t>
            </a:fld>
            <a:endParaRPr lang="en-US"/>
          </a:p>
        </p:txBody>
      </p:sp>
    </p:spTree>
    <p:extLst>
      <p:ext uri="{BB962C8B-B14F-4D97-AF65-F5344CB8AC3E}">
        <p14:creationId xmlns:p14="http://schemas.microsoft.com/office/powerpoint/2010/main" val="389491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44B91D-67BD-4150-B965-1341A38A24C4}" type="datetimeFigureOut">
              <a:rPr lang="en-US" smtClean="0"/>
              <a:t>6/25/2018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4E9FF2-967D-4C37-A3F9-63CA762FAFA0}" type="slidenum">
              <a:rPr lang="en-US" smtClean="0"/>
              <a:t>‹#›</a:t>
            </a:fld>
            <a:endParaRPr lang="en-US"/>
          </a:p>
        </p:txBody>
      </p:sp>
    </p:spTree>
    <p:extLst>
      <p:ext uri="{BB962C8B-B14F-4D97-AF65-F5344CB8AC3E}">
        <p14:creationId xmlns:p14="http://schemas.microsoft.com/office/powerpoint/2010/main" val="168254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28,</a:t>
            </a:r>
            <a:r>
              <a:rPr lang="en-US" baseline="0" dirty="0" smtClean="0"/>
              <a:t> 2018 </a:t>
            </a:r>
          </a:p>
          <a:p>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1</a:t>
            </a:fld>
            <a:endParaRPr lang="en-US"/>
          </a:p>
        </p:txBody>
      </p:sp>
    </p:spTree>
    <p:extLst>
      <p:ext uri="{BB962C8B-B14F-4D97-AF65-F5344CB8AC3E}">
        <p14:creationId xmlns:p14="http://schemas.microsoft.com/office/powerpoint/2010/main" val="404519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RTZ Video</a:t>
            </a:r>
            <a:r>
              <a:rPr lang="en-US" baseline="0" dirty="0" smtClean="0"/>
              <a:t> – We unveiled this video at Lifesavers. </a:t>
            </a:r>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10</a:t>
            </a:fld>
            <a:endParaRPr lang="en-US"/>
          </a:p>
        </p:txBody>
      </p:sp>
    </p:spTree>
    <p:extLst>
      <p:ext uri="{BB962C8B-B14F-4D97-AF65-F5344CB8AC3E}">
        <p14:creationId xmlns:p14="http://schemas.microsoft.com/office/powerpoint/2010/main" val="396302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video you just saw, alongside a Communications Kit is available at NSC.org/</a:t>
            </a:r>
            <a:r>
              <a:rPr lang="en-US" baseline="0" dirty="0" err="1" smtClean="0"/>
              <a:t>RoadtoZero</a:t>
            </a:r>
            <a:r>
              <a:rPr lang="en-US" baseline="0" dirty="0" smtClean="0"/>
              <a:t>. </a:t>
            </a:r>
          </a:p>
          <a:p>
            <a:endParaRPr lang="en-US" baseline="0" dirty="0" smtClean="0"/>
          </a:p>
          <a:p>
            <a:r>
              <a:rPr lang="en-US" dirty="0" smtClean="0"/>
              <a:t>Who </a:t>
            </a:r>
            <a:r>
              <a:rPr lang="en-US" dirty="0" smtClean="0"/>
              <a:t>has used the Communications</a:t>
            </a:r>
            <a:r>
              <a:rPr lang="en-US" baseline="0" dirty="0" smtClean="0"/>
              <a:t> Kit? Thank you to all who shared the report on social media. Please continue to do so! </a:t>
            </a:r>
          </a:p>
          <a:p>
            <a:endParaRPr lang="en-US" baseline="0" dirty="0" smtClean="0"/>
          </a:p>
          <a:p>
            <a:r>
              <a:rPr lang="en-US" baseline="0" dirty="0" smtClean="0"/>
              <a:t>We had really great response to the report so </a:t>
            </a:r>
            <a:r>
              <a:rPr lang="en-US" baseline="0" dirty="0" smtClean="0"/>
              <a:t>far - garnered </a:t>
            </a:r>
            <a:r>
              <a:rPr lang="en-US" baseline="0" dirty="0" smtClean="0"/>
              <a:t>over 140 million media </a:t>
            </a:r>
            <a:r>
              <a:rPr lang="en-US" baseline="0" dirty="0" smtClean="0"/>
              <a:t>impressions. </a:t>
            </a:r>
          </a:p>
          <a:p>
            <a:r>
              <a:rPr lang="en-US" baseline="0" dirty="0" smtClean="0"/>
              <a:t>I hope </a:t>
            </a:r>
            <a:r>
              <a:rPr lang="en-US" baseline="0" dirty="0" smtClean="0"/>
              <a:t>you continue talking about the </a:t>
            </a:r>
            <a:r>
              <a:rPr lang="en-US" baseline="0" dirty="0" smtClean="0"/>
              <a:t>report </a:t>
            </a:r>
            <a:r>
              <a:rPr lang="en-US" baseline="0" dirty="0" smtClean="0"/>
              <a:t>and getting </a:t>
            </a:r>
            <a:r>
              <a:rPr lang="en-US" baseline="0" dirty="0" smtClean="0"/>
              <a:t>more </a:t>
            </a:r>
            <a:r>
              <a:rPr lang="en-US" baseline="0" dirty="0" smtClean="0"/>
              <a:t>traction going forward. </a:t>
            </a:r>
          </a:p>
          <a:p>
            <a:endParaRPr lang="en-US" dirty="0" smtClean="0"/>
          </a:p>
          <a:p>
            <a:r>
              <a:rPr lang="en-US" dirty="0" smtClean="0"/>
              <a:t>Stay tuned</a:t>
            </a:r>
            <a:r>
              <a:rPr lang="en-US" baseline="0" dirty="0" smtClean="0"/>
              <a:t> for a Twitter Chat and Thunderclap coming up in August! </a:t>
            </a:r>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11</a:t>
            </a:fld>
            <a:endParaRPr lang="en-US"/>
          </a:p>
        </p:txBody>
      </p:sp>
    </p:spTree>
    <p:extLst>
      <p:ext uri="{BB962C8B-B14F-4D97-AF65-F5344CB8AC3E}">
        <p14:creationId xmlns:p14="http://schemas.microsoft.com/office/powerpoint/2010/main" val="18554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working to </a:t>
            </a:r>
            <a:r>
              <a:rPr lang="en-US" dirty="0" smtClean="0"/>
              <a:t>change</a:t>
            </a:r>
            <a:r>
              <a:rPr lang="en-US" baseline="0" dirty="0" smtClean="0"/>
              <a:t> the culture by seeing all components in our transportation systems through a safety lens : Human, Machine, Environment, and Safety Culture. </a:t>
            </a:r>
          </a:p>
          <a:p>
            <a:endParaRPr lang="en-US" baseline="0" dirty="0" smtClean="0"/>
          </a:p>
          <a:p>
            <a:r>
              <a:rPr lang="en-US" baseline="0" dirty="0" smtClean="0"/>
              <a:t>The safety culture piece is really important. </a:t>
            </a:r>
          </a:p>
        </p:txBody>
      </p:sp>
      <p:sp>
        <p:nvSpPr>
          <p:cNvPr id="4" name="Slide Number Placeholder 3"/>
          <p:cNvSpPr>
            <a:spLocks noGrp="1"/>
          </p:cNvSpPr>
          <p:nvPr>
            <p:ph type="sldNum" sz="quarter" idx="10"/>
          </p:nvPr>
        </p:nvSpPr>
        <p:spPr/>
        <p:txBody>
          <a:bodyPr/>
          <a:lstStyle/>
          <a:p>
            <a:fld id="{BE4E9FF2-967D-4C37-A3F9-63CA762FAFA0}" type="slidenum">
              <a:rPr lang="en-US" smtClean="0"/>
              <a:t>12</a:t>
            </a:fld>
            <a:endParaRPr lang="en-US"/>
          </a:p>
        </p:txBody>
      </p:sp>
    </p:spTree>
    <p:extLst>
      <p:ext uri="{BB962C8B-B14F-4D97-AF65-F5344CB8AC3E}">
        <p14:creationId xmlns:p14="http://schemas.microsoft.com/office/powerpoint/2010/main" val="146366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Will be available by webcast and the focus will be on the role of law enforcement. </a:t>
            </a:r>
          </a:p>
          <a:p>
            <a:endParaRPr lang="en-US" baseline="0" dirty="0" smtClean="0"/>
          </a:p>
          <a:p>
            <a:endParaRPr lang="en-US" baseline="0" dirty="0" smtClean="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71450" indent="-296711">
              <a:defRPr sz="2400">
                <a:solidFill>
                  <a:schemeClr val="tx1"/>
                </a:solidFill>
                <a:latin typeface="Arial" panose="020B0604020202020204" pitchFamily="34" charset="0"/>
                <a:ea typeface="ＭＳ Ｐゴシック" panose="020B0600070205080204" pitchFamily="34" charset="-128"/>
              </a:defRPr>
            </a:lvl2pPr>
            <a:lvl3pPr marL="1186847" indent="-237369">
              <a:defRPr sz="2400">
                <a:solidFill>
                  <a:schemeClr val="tx1"/>
                </a:solidFill>
                <a:latin typeface="Arial" panose="020B0604020202020204" pitchFamily="34" charset="0"/>
                <a:ea typeface="ＭＳ Ｐゴシック" panose="020B0600070205080204" pitchFamily="34" charset="-128"/>
              </a:defRPr>
            </a:lvl3pPr>
            <a:lvl4pPr marL="1661585" indent="-237369">
              <a:defRPr sz="2400">
                <a:solidFill>
                  <a:schemeClr val="tx1"/>
                </a:solidFill>
                <a:latin typeface="Arial" panose="020B0604020202020204" pitchFamily="34" charset="0"/>
                <a:ea typeface="ＭＳ Ｐゴシック" panose="020B0600070205080204" pitchFamily="34" charset="-128"/>
              </a:defRPr>
            </a:lvl4pPr>
            <a:lvl5pPr marL="2136324" indent="-237369">
              <a:defRPr sz="2400">
                <a:solidFill>
                  <a:schemeClr val="tx1"/>
                </a:solidFill>
                <a:latin typeface="Arial" panose="020B0604020202020204" pitchFamily="34" charset="0"/>
                <a:ea typeface="ＭＳ Ｐゴシック" panose="020B0600070205080204" pitchFamily="34" charset="-128"/>
              </a:defRPr>
            </a:lvl5pPr>
            <a:lvl6pPr marL="2611062" indent="-2373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5801" indent="-2373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60540" indent="-2373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35279" indent="-2373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1E3B30-5DA4-45F7-A0C0-F03B3BE28FE0}" type="slidenum">
              <a:rPr lang="en-US" altLang="en-US" sz="1200">
                <a:solidFill>
                  <a:srgbClr val="000000"/>
                </a:solidFill>
              </a:rPr>
              <a:pPr/>
              <a:t>13</a:t>
            </a:fld>
            <a:endParaRPr lang="en-US" altLang="en-US" sz="1200">
              <a:solidFill>
                <a:srgbClr val="000000"/>
              </a:solidFill>
            </a:endParaRPr>
          </a:p>
        </p:txBody>
      </p:sp>
    </p:spTree>
    <p:extLst>
      <p:ext uri="{BB962C8B-B14F-4D97-AF65-F5344CB8AC3E}">
        <p14:creationId xmlns:p14="http://schemas.microsoft.com/office/powerpoint/2010/main" val="308573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joined us back in March, you will remember this photo! Please remember that you are part of this. Our gains are thanks to your efforts and participation, so thank you. </a:t>
            </a:r>
            <a:endParaRPr lang="en-US" dirty="0" smtClean="0"/>
          </a:p>
        </p:txBody>
      </p:sp>
      <p:sp>
        <p:nvSpPr>
          <p:cNvPr id="4" name="Slide Number Placeholder 3"/>
          <p:cNvSpPr>
            <a:spLocks noGrp="1"/>
          </p:cNvSpPr>
          <p:nvPr>
            <p:ph type="sldNum" sz="quarter" idx="10"/>
          </p:nvPr>
        </p:nvSpPr>
        <p:spPr/>
        <p:txBody>
          <a:bodyPr/>
          <a:lstStyle/>
          <a:p>
            <a:fld id="{BE4E9FF2-967D-4C37-A3F9-63CA762FAFA0}" type="slidenum">
              <a:rPr lang="en-US" smtClean="0"/>
              <a:t>2</a:t>
            </a:fld>
            <a:endParaRPr lang="en-US"/>
          </a:p>
        </p:txBody>
      </p:sp>
    </p:spTree>
    <p:extLst>
      <p:ext uri="{BB962C8B-B14F-4D97-AF65-F5344CB8AC3E}">
        <p14:creationId xmlns:p14="http://schemas.microsoft.com/office/powerpoint/2010/main" val="221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Special thanks</a:t>
            </a:r>
            <a:r>
              <a:rPr lang="en-US" sz="1200" kern="1200" baseline="0" dirty="0" smtClean="0">
                <a:solidFill>
                  <a:schemeClr val="tx1"/>
                </a:solidFill>
                <a:effectLst/>
                <a:latin typeface="+mn-lt"/>
                <a:ea typeface="+mn-ea"/>
                <a:cs typeface="+mn-cs"/>
              </a:rPr>
              <a:t> to the following organizations and individuals for their time and expertise on the Road to Zero Steering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Adrian Lund, IIHS (retired)</a:t>
            </a:r>
          </a:p>
          <a:p>
            <a:r>
              <a:rPr lang="en-US" sz="1200" kern="1200" dirty="0" smtClean="0">
                <a:solidFill>
                  <a:schemeClr val="tx1"/>
                </a:solidFill>
                <a:effectLst/>
                <a:latin typeface="+mn-lt"/>
                <a:ea typeface="+mn-ea"/>
                <a:cs typeface="+mn-cs"/>
              </a:rPr>
              <a:t>Adrienne </a:t>
            </a:r>
            <a:r>
              <a:rPr lang="en-US" sz="1200" kern="1200" dirty="0" err="1" smtClean="0">
                <a:solidFill>
                  <a:schemeClr val="tx1"/>
                </a:solidFill>
                <a:effectLst/>
                <a:latin typeface="+mn-lt"/>
                <a:ea typeface="+mn-ea"/>
                <a:cs typeface="+mn-cs"/>
              </a:rPr>
              <a:t>Gildea</a:t>
            </a:r>
            <a:r>
              <a:rPr lang="en-US" sz="1200" kern="1200" dirty="0" smtClean="0">
                <a:solidFill>
                  <a:schemeClr val="tx1"/>
                </a:solidFill>
                <a:effectLst/>
                <a:latin typeface="+mn-lt"/>
                <a:ea typeface="+mn-ea"/>
                <a:cs typeface="+mn-cs"/>
              </a:rPr>
              <a:t> with CVSA (commercial vehicles and has been on membership committee) </a:t>
            </a:r>
          </a:p>
          <a:p>
            <a:r>
              <a:rPr lang="en-US" sz="1200" kern="1200" dirty="0" smtClean="0">
                <a:solidFill>
                  <a:schemeClr val="tx1"/>
                </a:solidFill>
                <a:effectLst/>
                <a:latin typeface="+mn-lt"/>
                <a:ea typeface="+mn-ea"/>
                <a:cs typeface="+mn-cs"/>
              </a:rPr>
              <a:t>Jonathan </a:t>
            </a:r>
            <a:r>
              <a:rPr lang="en-US" sz="1200" kern="1200" dirty="0" smtClean="0">
                <a:solidFill>
                  <a:schemeClr val="tx1"/>
                </a:solidFill>
                <a:effectLst/>
                <a:latin typeface="+mn-lt"/>
                <a:ea typeface="+mn-ea"/>
                <a:cs typeface="+mn-cs"/>
              </a:rPr>
              <a:t>Adkins and Russ Martin </a:t>
            </a:r>
            <a:r>
              <a:rPr lang="en-US" sz="1200" kern="1200" dirty="0" smtClean="0">
                <a:solidFill>
                  <a:schemeClr val="tx1"/>
                </a:solidFill>
                <a:effectLst/>
                <a:latin typeface="+mn-lt"/>
                <a:ea typeface="+mn-ea"/>
                <a:cs typeface="+mn-cs"/>
              </a:rPr>
              <a:t>with GHSA </a:t>
            </a:r>
          </a:p>
          <a:p>
            <a:r>
              <a:rPr lang="en-US" sz="1200" kern="1200" dirty="0" smtClean="0">
                <a:solidFill>
                  <a:schemeClr val="tx1"/>
                </a:solidFill>
                <a:effectLst/>
                <a:latin typeface="+mn-lt"/>
                <a:ea typeface="+mn-ea"/>
                <a:cs typeface="+mn-cs"/>
              </a:rPr>
              <a:t>John </a:t>
            </a:r>
            <a:r>
              <a:rPr lang="en-US" sz="1200" kern="1200" dirty="0" err="1" smtClean="0">
                <a:solidFill>
                  <a:schemeClr val="tx1"/>
                </a:solidFill>
                <a:effectLst/>
                <a:latin typeface="+mn-lt"/>
                <a:ea typeface="+mn-ea"/>
                <a:cs typeface="+mn-cs"/>
              </a:rPr>
              <a:t>Bozzella</a:t>
            </a:r>
            <a:r>
              <a:rPr lang="en-US" sz="1200" kern="1200" dirty="0" smtClean="0">
                <a:solidFill>
                  <a:schemeClr val="tx1"/>
                </a:solidFill>
                <a:effectLst/>
                <a:latin typeface="+mn-lt"/>
                <a:ea typeface="+mn-ea"/>
                <a:cs typeface="+mn-cs"/>
              </a:rPr>
              <a:t> with Global </a:t>
            </a:r>
          </a:p>
          <a:p>
            <a:r>
              <a:rPr lang="en-US" sz="1200" kern="1200" dirty="0" smtClean="0">
                <a:solidFill>
                  <a:schemeClr val="tx1"/>
                </a:solidFill>
                <a:effectLst/>
                <a:latin typeface="+mn-lt"/>
                <a:ea typeface="+mn-ea"/>
                <a:cs typeface="+mn-cs"/>
              </a:rPr>
              <a:t>Brian Roberts with NACE (National Association of County Engineers) </a:t>
            </a:r>
          </a:p>
          <a:p>
            <a:r>
              <a:rPr lang="en-US" sz="1200" kern="1200" dirty="0" smtClean="0">
                <a:solidFill>
                  <a:schemeClr val="tx1"/>
                </a:solidFill>
                <a:effectLst/>
                <a:latin typeface="+mn-lt"/>
                <a:ea typeface="+mn-ea"/>
                <a:cs typeface="+mn-cs"/>
              </a:rPr>
              <a:t>JT Griffin with </a:t>
            </a:r>
            <a:r>
              <a:rPr lang="en-US" dirty="0" smtClean="0"/>
              <a:t>MADD</a:t>
            </a:r>
          </a:p>
          <a:p>
            <a:r>
              <a:rPr lang="en-US" dirty="0" smtClean="0"/>
              <a:t>And Debbie Weir with MADD who is now with </a:t>
            </a:r>
            <a:r>
              <a:rPr lang="en-US" dirty="0" err="1" smtClean="0"/>
              <a:t>Everytown</a:t>
            </a:r>
            <a:r>
              <a:rPr lang="en-US" dirty="0" smtClean="0"/>
              <a:t> for Gun</a:t>
            </a:r>
            <a:r>
              <a:rPr lang="en-US" baseline="0" dirty="0" smtClean="0"/>
              <a:t> Safety and Moms Demand Action for Gun Sense in America </a:t>
            </a:r>
            <a:endParaRPr lang="en-US" dirty="0" smtClean="0"/>
          </a:p>
          <a:p>
            <a:endParaRPr lang="en-US" dirty="0" smtClean="0"/>
          </a:p>
          <a:p>
            <a:r>
              <a:rPr lang="en-US" baseline="0" dirty="0" smtClean="0"/>
              <a:t>I’m </a:t>
            </a:r>
            <a:r>
              <a:rPr lang="en-US" baseline="0" dirty="0" smtClean="0"/>
              <a:t>happy to say that they will all continue to serve as subject matter experts and participate in the Coalition, so don’t think you’re off the hook just yet! </a:t>
            </a:r>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3</a:t>
            </a:fld>
            <a:endParaRPr lang="en-US"/>
          </a:p>
        </p:txBody>
      </p:sp>
    </p:spTree>
    <p:extLst>
      <p:ext uri="{BB962C8B-B14F-4D97-AF65-F5344CB8AC3E}">
        <p14:creationId xmlns:p14="http://schemas.microsoft.com/office/powerpoint/2010/main" val="346793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didn’t have all the award winners selected last time we met, so this is our updated 2018 award recipient list.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 stand out things about the latest 2018 RTZ grant winners is just how much collaboration is happening among the different organizations.  </a:t>
            </a:r>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pPr>
              <a:defRPr/>
            </a:pPr>
            <a:r>
              <a:rPr lang="en-US" altLang="x-none" smtClean="0"/>
              <a:t>©National Safety Council 2010</a:t>
            </a:r>
            <a:endParaRPr lang="en-US" altLang="x-none"/>
          </a:p>
        </p:txBody>
      </p:sp>
      <p:sp>
        <p:nvSpPr>
          <p:cNvPr id="5" name="Slide Number Placeholder 4"/>
          <p:cNvSpPr>
            <a:spLocks noGrp="1"/>
          </p:cNvSpPr>
          <p:nvPr>
            <p:ph type="sldNum" sz="quarter" idx="11"/>
          </p:nvPr>
        </p:nvSpPr>
        <p:spPr/>
        <p:txBody>
          <a:bodyPr/>
          <a:lstStyle/>
          <a:p>
            <a:pPr>
              <a:defRPr/>
            </a:pPr>
            <a:fld id="{AA78993F-9428-443A-BAEE-D6027C4C2561}" type="slidenum">
              <a:rPr lang="en-US" altLang="x-none" smtClean="0"/>
              <a:pPr>
                <a:defRPr/>
              </a:pPr>
              <a:t>4</a:t>
            </a:fld>
            <a:endParaRPr lang="en-US" altLang="x-none"/>
          </a:p>
        </p:txBody>
      </p:sp>
    </p:spTree>
    <p:extLst>
      <p:ext uri="{BB962C8B-B14F-4D97-AF65-F5344CB8AC3E}">
        <p14:creationId xmlns:p14="http://schemas.microsoft.com/office/powerpoint/2010/main" val="424867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our goal to end preventable deaths on U.S. roads, the Coalition has developed two Safety Priority statements that I want to make sure all members know about, and can support. </a:t>
            </a:r>
          </a:p>
          <a:p>
            <a:endParaRPr lang="en-US" baseline="0" dirty="0" smtClean="0"/>
          </a:p>
          <a:p>
            <a:pPr marL="171450" indent="-171450">
              <a:buFontTx/>
              <a:buChar char="-"/>
            </a:pPr>
            <a:r>
              <a:rPr lang="en-US" baseline="0" dirty="0" smtClean="0"/>
              <a:t>Truck Underride </a:t>
            </a:r>
          </a:p>
          <a:p>
            <a:pPr marL="171450" indent="-171450">
              <a:buFontTx/>
              <a:buChar char="-"/>
            </a:pPr>
            <a:r>
              <a:rPr lang="en-US" baseline="0" dirty="0" smtClean="0"/>
              <a:t>Alcohol Impaired Driving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Truck underride crashes could be more survivable with effective underride guards,</a:t>
            </a:r>
            <a:r>
              <a:rPr lang="en-US" sz="1200" kern="1200" baseline="0" dirty="0" smtClean="0">
                <a:solidFill>
                  <a:schemeClr val="tx1"/>
                </a:solidFill>
                <a:effectLst/>
                <a:latin typeface="+mn-lt"/>
                <a:ea typeface="+mn-ea"/>
                <a:cs typeface="+mn-cs"/>
              </a:rPr>
              <a:t> including rear and side guards. </a:t>
            </a:r>
            <a:r>
              <a:rPr lang="en-US" sz="1200" kern="1200" dirty="0" smtClean="0">
                <a:solidFill>
                  <a:schemeClr val="tx1"/>
                </a:solidFill>
                <a:effectLst/>
                <a:latin typeface="+mn-lt"/>
                <a:ea typeface="+mn-ea"/>
                <a:cs typeface="+mn-cs"/>
              </a:rPr>
              <a:t>Comprehensive underride protection standards, including single-unit trucks, would create a safer environment for not only passenger vehicles, but for other vulnerable road users, such as pedestrians, cyclists, and motorcyclists.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impairment side, it is estimated that 7,000 lives per year could be saved if no drivers exceeded 0.08 BAC. </a:t>
            </a:r>
            <a:r>
              <a:rPr lang="en-US" sz="1200" kern="1200" dirty="0" smtClean="0">
                <a:solidFill>
                  <a:schemeClr val="tx1"/>
                </a:solidFill>
                <a:effectLst/>
                <a:latin typeface="+mn-lt"/>
                <a:ea typeface="+mn-ea"/>
                <a:cs typeface="+mn-cs"/>
              </a:rPr>
              <a:t>It is time to double down on</a:t>
            </a:r>
            <a:r>
              <a:rPr lang="en-US" sz="1200" kern="1200" baseline="0" dirty="0" smtClean="0">
                <a:solidFill>
                  <a:schemeClr val="tx1"/>
                </a:solidFill>
                <a:effectLst/>
                <a:latin typeface="+mn-lt"/>
                <a:ea typeface="+mn-ea"/>
                <a:cs typeface="+mn-cs"/>
              </a:rPr>
              <a:t> proven</a:t>
            </a:r>
            <a:r>
              <a:rPr lang="en-US" sz="1200" kern="120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strategies and </a:t>
            </a:r>
            <a:r>
              <a:rPr lang="en-US" sz="1200" kern="1200" dirty="0" smtClean="0">
                <a:solidFill>
                  <a:schemeClr val="tx1"/>
                </a:solidFill>
                <a:effectLst/>
                <a:latin typeface="+mn-lt"/>
                <a:ea typeface="+mn-ea"/>
                <a:cs typeface="+mn-cs"/>
              </a:rPr>
              <a:t>consider new approaches in order to significantly reduce and eventually put an end alcohol-impaired driving.</a:t>
            </a:r>
            <a:endParaRPr lang="en-US" baseline="0" dirty="0" smtClean="0"/>
          </a:p>
          <a:p>
            <a:endParaRPr lang="en-US" baseline="0" dirty="0" smtClean="0"/>
          </a:p>
          <a:p>
            <a:r>
              <a:rPr lang="en-US" baseline="0" dirty="0" smtClean="0"/>
              <a:t>These statements and their accompanying strategy goals serve as a model for Coalition members as well as safety-minded advocates in the transportation space.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5</a:t>
            </a:fld>
            <a:endParaRPr lang="en-US"/>
          </a:p>
        </p:txBody>
      </p:sp>
    </p:spTree>
    <p:extLst>
      <p:ext uri="{BB962C8B-B14F-4D97-AF65-F5344CB8AC3E}">
        <p14:creationId xmlns:p14="http://schemas.microsoft.com/office/powerpoint/2010/main" val="392177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all comes down to how do we shift safety</a:t>
            </a:r>
            <a:r>
              <a:rPr lang="en-US" baseline="0" dirty="0" smtClean="0"/>
              <a:t>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Last </a:t>
            </a:r>
            <a:r>
              <a:rPr lang="en-US" dirty="0" smtClean="0"/>
              <a:t>time we were together, we talked</a:t>
            </a:r>
            <a:r>
              <a:rPr lang="en-US" baseline="0" dirty="0" smtClean="0"/>
              <a:t> about how we have been able to shift culture successfully in many areas of our lives, even other transportation modes. </a:t>
            </a:r>
            <a:endParaRPr lang="en-US" dirty="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800225" indent="-307778">
              <a:defRPr sz="2500">
                <a:solidFill>
                  <a:schemeClr val="tx1"/>
                </a:solidFill>
                <a:latin typeface="Arial" panose="020B0604020202020204" pitchFamily="34" charset="0"/>
                <a:ea typeface="ＭＳ Ｐゴシック" panose="020B0600070205080204" pitchFamily="34" charset="-128"/>
              </a:defRPr>
            </a:lvl2pPr>
            <a:lvl3pPr marL="1231116" indent="-246223">
              <a:defRPr sz="2500">
                <a:solidFill>
                  <a:schemeClr val="tx1"/>
                </a:solidFill>
                <a:latin typeface="Arial" panose="020B0604020202020204" pitchFamily="34" charset="0"/>
                <a:ea typeface="ＭＳ Ｐゴシック" panose="020B0600070205080204" pitchFamily="34" charset="-128"/>
              </a:defRPr>
            </a:lvl3pPr>
            <a:lvl4pPr marL="1723562" indent="-246223">
              <a:defRPr sz="2500">
                <a:solidFill>
                  <a:schemeClr val="tx1"/>
                </a:solidFill>
                <a:latin typeface="Arial" panose="020B0604020202020204" pitchFamily="34" charset="0"/>
                <a:ea typeface="ＭＳ Ｐゴシック" panose="020B0600070205080204" pitchFamily="34" charset="-128"/>
              </a:defRPr>
            </a:lvl4pPr>
            <a:lvl5pPr marL="2216009" indent="-246223">
              <a:defRPr sz="2500">
                <a:solidFill>
                  <a:schemeClr val="tx1"/>
                </a:solidFill>
                <a:latin typeface="Arial" panose="020B0604020202020204" pitchFamily="34" charset="0"/>
                <a:ea typeface="ＭＳ Ｐゴシック" panose="020B0600070205080204" pitchFamily="34" charset="-128"/>
              </a:defRPr>
            </a:lvl5pPr>
            <a:lvl6pPr marL="2708455"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200901"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93348"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85795"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AA1E3B30-5DA4-45F7-A0C0-F03B3BE28FE0}" type="slidenum">
              <a:rPr lang="en-US" altLang="en-US" sz="120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283818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talked about the global perspective in our panel earlier today. Just a reminder, we have a lot of catching up to do, as other nations are making much more progress on roadway fatalities than we have been able to do. We can do better. </a:t>
            </a:r>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7</a:t>
            </a:fld>
            <a:endParaRPr lang="en-US"/>
          </a:p>
        </p:txBody>
      </p:sp>
    </p:spTree>
    <p:extLst>
      <p:ext uri="{BB962C8B-B14F-4D97-AF65-F5344CB8AC3E}">
        <p14:creationId xmlns:p14="http://schemas.microsoft.com/office/powerpoint/2010/main" val="162528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remember the news about this crash</a:t>
            </a:r>
            <a:r>
              <a:rPr lang="en-US" baseline="0" dirty="0" smtClean="0"/>
              <a:t>? </a:t>
            </a:r>
          </a:p>
          <a:p>
            <a:endParaRPr lang="en-US" dirty="0" smtClean="0"/>
          </a:p>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likelihood of a jet engine failure is </a:t>
            </a:r>
            <a:r>
              <a:rPr lang="en-US" sz="1200" b="0" i="0" kern="1200" dirty="0" smtClean="0">
                <a:solidFill>
                  <a:schemeClr val="tx1"/>
                </a:solidFill>
                <a:effectLst/>
                <a:latin typeface="+mn-lt"/>
                <a:ea typeface="+mn-ea"/>
                <a:cs typeface="+mn-cs"/>
              </a:rPr>
              <a:t>less than one for every million flights worldwide. </a:t>
            </a:r>
          </a:p>
          <a:p>
            <a:r>
              <a:rPr lang="en-US" sz="1200" b="0" i="0" kern="1200" dirty="0" smtClean="0">
                <a:solidFill>
                  <a:schemeClr val="tx1"/>
                </a:solidFill>
                <a:effectLst/>
                <a:latin typeface="+mn-lt"/>
                <a:ea typeface="+mn-ea"/>
                <a:cs typeface="+mn-cs"/>
              </a:rPr>
              <a:t>But that doesn’t stop many</a:t>
            </a:r>
            <a:r>
              <a:rPr lang="en-US" sz="1200" b="0" i="0" kern="1200" baseline="0" dirty="0" smtClean="0">
                <a:solidFill>
                  <a:schemeClr val="tx1"/>
                </a:solidFill>
                <a:effectLst/>
                <a:latin typeface="+mn-lt"/>
                <a:ea typeface="+mn-ea"/>
                <a:cs typeface="+mn-cs"/>
              </a:rPr>
              <a:t> from worrying about safety in the air. </a:t>
            </a:r>
          </a:p>
          <a:p>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demand 100% safe operations in aviation, marine, pipeline, rail and transit, we should cultivate a corresponding societal demand for safe roads. </a:t>
            </a:r>
          </a:p>
          <a:p>
            <a:endParaRPr lang="en-US" dirty="0" smtClean="0"/>
          </a:p>
          <a:p>
            <a:r>
              <a:rPr lang="en-US" sz="1200" kern="1200" dirty="0" smtClean="0">
                <a:solidFill>
                  <a:schemeClr val="tx1"/>
                </a:solidFill>
                <a:effectLst/>
                <a:latin typeface="+mn-lt"/>
                <a:ea typeface="+mn-ea"/>
                <a:cs typeface="+mn-cs"/>
              </a:rPr>
              <a:t>Safety is not yet our #1 priority on our roads, but that’s why all of</a:t>
            </a:r>
            <a:r>
              <a:rPr lang="en-US" sz="1200" kern="1200" baseline="0" dirty="0" smtClean="0">
                <a:solidFill>
                  <a:schemeClr val="tx1"/>
                </a:solidFill>
                <a:effectLst/>
                <a:latin typeface="+mn-lt"/>
                <a:ea typeface="+mn-ea"/>
                <a:cs typeface="+mn-cs"/>
              </a:rPr>
              <a:t> you have joined the Road to Zero Coalition. </a:t>
            </a:r>
            <a:endParaRPr lang="en-US" dirty="0" smtClean="0"/>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E9FF2-967D-4C37-A3F9-63CA762FAFA0}" type="slidenum">
              <a:rPr lang="en-US" smtClean="0"/>
              <a:t>8</a:t>
            </a:fld>
            <a:endParaRPr lang="en-US"/>
          </a:p>
        </p:txBody>
      </p:sp>
    </p:spTree>
    <p:extLst>
      <p:ext uri="{BB962C8B-B14F-4D97-AF65-F5344CB8AC3E}">
        <p14:creationId xmlns:p14="http://schemas.microsoft.com/office/powerpoint/2010/main" val="204219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We successfully released the RTZ report at Lifesavers back in April. Many thanks to the Lifesavers Committee for allowing the roll out of the report at the conference. </a:t>
            </a:r>
          </a:p>
          <a:p>
            <a:endParaRPr lang="en-US" baseline="0" dirty="0" smtClean="0"/>
          </a:p>
          <a:p>
            <a:r>
              <a:rPr lang="en-US" baseline="0" dirty="0" smtClean="0"/>
              <a:t>Copies of the report are available on the table where you checked in, so please make sure to pick up a copy. </a:t>
            </a:r>
            <a:endParaRPr lang="en-US" baseline="0" dirty="0" smtClean="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800225" indent="-307778">
              <a:defRPr sz="2500">
                <a:solidFill>
                  <a:schemeClr val="tx1"/>
                </a:solidFill>
                <a:latin typeface="Arial" panose="020B0604020202020204" pitchFamily="34" charset="0"/>
                <a:ea typeface="ＭＳ Ｐゴシック" panose="020B0600070205080204" pitchFamily="34" charset="-128"/>
              </a:defRPr>
            </a:lvl2pPr>
            <a:lvl3pPr marL="1231116" indent="-246223">
              <a:defRPr sz="2500">
                <a:solidFill>
                  <a:schemeClr val="tx1"/>
                </a:solidFill>
                <a:latin typeface="Arial" panose="020B0604020202020204" pitchFamily="34" charset="0"/>
                <a:ea typeface="ＭＳ Ｐゴシック" panose="020B0600070205080204" pitchFamily="34" charset="-128"/>
              </a:defRPr>
            </a:lvl3pPr>
            <a:lvl4pPr marL="1723562" indent="-246223">
              <a:defRPr sz="2500">
                <a:solidFill>
                  <a:schemeClr val="tx1"/>
                </a:solidFill>
                <a:latin typeface="Arial" panose="020B0604020202020204" pitchFamily="34" charset="0"/>
                <a:ea typeface="ＭＳ Ｐゴシック" panose="020B0600070205080204" pitchFamily="34" charset="-128"/>
              </a:defRPr>
            </a:lvl4pPr>
            <a:lvl5pPr marL="2216009" indent="-246223">
              <a:defRPr sz="2500">
                <a:solidFill>
                  <a:schemeClr val="tx1"/>
                </a:solidFill>
                <a:latin typeface="Arial" panose="020B0604020202020204" pitchFamily="34" charset="0"/>
                <a:ea typeface="ＭＳ Ｐゴシック" panose="020B0600070205080204" pitchFamily="34" charset="-128"/>
              </a:defRPr>
            </a:lvl5pPr>
            <a:lvl6pPr marL="2708455"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200901"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93348"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85795" indent="-24622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AA1E3B30-5DA4-45F7-A0C0-F03B3BE28FE0}" type="slidenum">
              <a:rPr lang="en-US" altLang="en-US" sz="120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244342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2EFB4C-0D71-4B56-9D10-B66C62EFFDE4}" type="datetimeFigureOut">
              <a:rPr lang="en-US"/>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7641E6E-1360-4643-B9DB-B894BCA6DF44}" type="slidenum">
              <a:rPr lang="en-US"/>
              <a:pPr>
                <a:defRPr/>
              </a:pPr>
              <a:t>‹#›</a:t>
            </a:fld>
            <a:endParaRPr lang="en-US"/>
          </a:p>
        </p:txBody>
      </p:sp>
    </p:spTree>
    <p:extLst>
      <p:ext uri="{BB962C8B-B14F-4D97-AF65-F5344CB8AC3E}">
        <p14:creationId xmlns:p14="http://schemas.microsoft.com/office/powerpoint/2010/main" val="285264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846D7F0-1542-46E2-B8B5-FED22B741AC4}" type="datetimeFigureOut">
              <a:rPr lang="en-US"/>
              <a:pPr>
                <a:defRPr/>
              </a:pPr>
              <a:t>6/25/2018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E28122-0A26-4616-87A5-3EFCDE09E9A5}" type="slidenum">
              <a:rPr lang="en-US"/>
              <a:pPr>
                <a:defRPr/>
              </a:pPr>
              <a:t>‹#›</a:t>
            </a:fld>
            <a:endParaRPr lang="en-US"/>
          </a:p>
        </p:txBody>
      </p:sp>
    </p:spTree>
    <p:extLst>
      <p:ext uri="{BB962C8B-B14F-4D97-AF65-F5344CB8AC3E}">
        <p14:creationId xmlns:p14="http://schemas.microsoft.com/office/powerpoint/2010/main" val="317691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32D4EB-9BAE-4F3A-871C-1249FAC6E50A}" type="datetimeFigureOut">
              <a:rPr lang="en-US"/>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79385C-1507-4CEE-BC5C-8B3261C65EEE}" type="slidenum">
              <a:rPr lang="en-US"/>
              <a:pPr>
                <a:defRPr/>
              </a:pPr>
              <a:t>‹#›</a:t>
            </a:fld>
            <a:endParaRPr lang="en-US"/>
          </a:p>
        </p:txBody>
      </p:sp>
    </p:spTree>
    <p:extLst>
      <p:ext uri="{BB962C8B-B14F-4D97-AF65-F5344CB8AC3E}">
        <p14:creationId xmlns:p14="http://schemas.microsoft.com/office/powerpoint/2010/main" val="92261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3F757F-AC8F-4BAB-B05C-6B4679F9F84A}" type="datetimeFigureOut">
              <a:rPr lang="en-US"/>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10C80-F2B7-47FE-8A43-E50E46DCDDFF}" type="slidenum">
              <a:rPr lang="en-US"/>
              <a:pPr>
                <a:defRPr/>
              </a:pPr>
              <a:t>‹#›</a:t>
            </a:fld>
            <a:endParaRPr lang="en-US"/>
          </a:p>
        </p:txBody>
      </p:sp>
    </p:spTree>
    <p:extLst>
      <p:ext uri="{BB962C8B-B14F-4D97-AF65-F5344CB8AC3E}">
        <p14:creationId xmlns:p14="http://schemas.microsoft.com/office/powerpoint/2010/main" val="31523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2697163" y="6340475"/>
            <a:ext cx="5999162" cy="242888"/>
          </a:xfrm>
          <a:prstGeom prst="rect">
            <a:avLst/>
          </a:prstGeom>
        </p:spPr>
        <p:txBody>
          <a:bodyPr/>
          <a:lstStyle>
            <a:lvl1pPr algn="r">
              <a:defRPr sz="600" smtClean="0">
                <a:solidFill>
                  <a:schemeClr val="tx1">
                    <a:lumMod val="50000"/>
                    <a:lumOff val="50000"/>
                  </a:schemeClr>
                </a:solidFill>
                <a:latin typeface="Helvetica" charset="-52"/>
                <a:ea typeface="Helvetica" charset="-52"/>
                <a:cs typeface="Helvetica" charset="-52"/>
              </a:defRPr>
            </a:lvl1pPr>
          </a:lstStyle>
          <a:p>
            <a:pPr>
              <a:defRPr/>
            </a:pPr>
            <a:fld id="{400F55BC-8290-42A6-BEBB-7E76D01DF1B3}" type="slidenum">
              <a:rPr lang="en-US"/>
              <a:pPr>
                <a:defRPr/>
              </a:pPr>
              <a:t>‹#›</a:t>
            </a:fld>
            <a:endParaRPr lang="en-US" dirty="0"/>
          </a:p>
        </p:txBody>
      </p:sp>
    </p:spTree>
    <p:extLst>
      <p:ext uri="{BB962C8B-B14F-4D97-AF65-F5344CB8AC3E}">
        <p14:creationId xmlns:p14="http://schemas.microsoft.com/office/powerpoint/2010/main" val="3265482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9E2D3A-4FD9-40B6-B31B-B37DF7DFCC2B}" type="datetimeFigureOut">
              <a:rPr lang="en-US"/>
              <a:pPr>
                <a:defRPr/>
              </a:pPr>
              <a:t>6/25/2018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558C20-A59B-4E49-8E7D-636A75ACD1D3}" type="slidenum">
              <a:rPr lang="en-US"/>
              <a:pPr>
                <a:defRPr/>
              </a:pPr>
              <a:t>‹#›</a:t>
            </a:fld>
            <a:endParaRPr lang="en-US"/>
          </a:p>
        </p:txBody>
      </p:sp>
    </p:spTree>
    <p:extLst>
      <p:ext uri="{BB962C8B-B14F-4D97-AF65-F5344CB8AC3E}">
        <p14:creationId xmlns:p14="http://schemas.microsoft.com/office/powerpoint/2010/main" val="1242573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B1F5FA-E49D-4977-8D4A-14120A8D83B9}" type="datetimeFigureOut">
              <a:rPr lang="en-US"/>
              <a:pPr>
                <a:defRPr/>
              </a:pPr>
              <a:t>6/25/2018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6CF1C-9783-4F64-AE81-4DF3F900CC5D}" type="slidenum">
              <a:rPr lang="en-US"/>
              <a:pPr>
                <a:defRPr/>
              </a:pPr>
              <a:t>‹#›</a:t>
            </a:fld>
            <a:endParaRPr lang="en-US"/>
          </a:p>
        </p:txBody>
      </p:sp>
    </p:spTree>
    <p:extLst>
      <p:ext uri="{BB962C8B-B14F-4D97-AF65-F5344CB8AC3E}">
        <p14:creationId xmlns:p14="http://schemas.microsoft.com/office/powerpoint/2010/main" val="316416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53EFEB-9CC5-4B67-8D5B-DB584BB2219F}" type="datetimeFigureOut">
              <a:rPr lang="en-US"/>
              <a:pPr>
                <a:defRPr/>
              </a:pPr>
              <a:t>6/25/2018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AC0B7-09C6-4320-82B9-964D155EF7C1}" type="slidenum">
              <a:rPr lang="en-US"/>
              <a:pPr>
                <a:defRPr/>
              </a:pPr>
              <a:t>‹#›</a:t>
            </a:fld>
            <a:endParaRPr lang="en-US"/>
          </a:p>
        </p:txBody>
      </p:sp>
    </p:spTree>
    <p:extLst>
      <p:ext uri="{BB962C8B-B14F-4D97-AF65-F5344CB8AC3E}">
        <p14:creationId xmlns:p14="http://schemas.microsoft.com/office/powerpoint/2010/main" val="738766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7FA8D1-D7D8-45B2-B33F-C3DCA72242D5}" type="datetimeFigureOut">
              <a:rPr lang="en-US"/>
              <a:pPr>
                <a:defRPr/>
              </a:pPr>
              <a:t>6/25/2018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21A6E9-917A-4E9E-9386-6CB9491DAD57}" type="slidenum">
              <a:rPr lang="en-US"/>
              <a:pPr>
                <a:defRPr/>
              </a:pPr>
              <a:t>‹#›</a:t>
            </a:fld>
            <a:endParaRPr lang="en-US"/>
          </a:p>
        </p:txBody>
      </p:sp>
    </p:spTree>
    <p:extLst>
      <p:ext uri="{BB962C8B-B14F-4D97-AF65-F5344CB8AC3E}">
        <p14:creationId xmlns:p14="http://schemas.microsoft.com/office/powerpoint/2010/main" val="284575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D5DF85-9948-41C5-BDFE-D5326DD0CE60}" type="datetimeFigureOut">
              <a:rPr lang="en-US"/>
              <a:pPr>
                <a:defRPr/>
              </a:pPr>
              <a:t>6/25/2018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F90FED-3CF0-4F69-AE9C-D15FF276128B}" type="slidenum">
              <a:rPr lang="en-US"/>
              <a:pPr>
                <a:defRPr/>
              </a:pPr>
              <a:t>‹#›</a:t>
            </a:fld>
            <a:endParaRPr lang="en-US"/>
          </a:p>
        </p:txBody>
      </p:sp>
    </p:spTree>
    <p:extLst>
      <p:ext uri="{BB962C8B-B14F-4D97-AF65-F5344CB8AC3E}">
        <p14:creationId xmlns:p14="http://schemas.microsoft.com/office/powerpoint/2010/main" val="2299094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A1B0F-5867-4BCD-AA46-0498D75DDBB6}" type="datetimeFigureOut">
              <a:rPr lang="en-US"/>
              <a:pPr>
                <a:defRPr/>
              </a:pPr>
              <a:t>6/25/2018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375AAD-9863-468A-84FC-C89786B9A064}" type="slidenum">
              <a:rPr lang="en-US"/>
              <a:pPr>
                <a:defRPr/>
              </a:pPr>
              <a:t>‹#›</a:t>
            </a:fld>
            <a:endParaRPr lang="en-US"/>
          </a:p>
        </p:txBody>
      </p:sp>
    </p:spTree>
    <p:extLst>
      <p:ext uri="{BB962C8B-B14F-4D97-AF65-F5344CB8AC3E}">
        <p14:creationId xmlns:p14="http://schemas.microsoft.com/office/powerpoint/2010/main" val="78800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0025FD-E4B9-4A35-B9FE-131CC4260C66}" type="datetimeFigureOut">
              <a:rPr lang="en-US"/>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3FAF32-44B7-436D-B352-58F40ADAFB3B}" type="slidenum">
              <a:rPr lang="en-US"/>
              <a:pPr>
                <a:defRPr/>
              </a:pPr>
              <a:t>‹#›</a:t>
            </a:fld>
            <a:endParaRPr lang="en-US"/>
          </a:p>
        </p:txBody>
      </p:sp>
    </p:spTree>
    <p:extLst>
      <p:ext uri="{BB962C8B-B14F-4D97-AF65-F5344CB8AC3E}">
        <p14:creationId xmlns:p14="http://schemas.microsoft.com/office/powerpoint/2010/main" val="9581224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99DA79-6CAC-423A-904A-1F80EECD1585}" type="datetimeFigureOut">
              <a:rPr lang="en-US"/>
              <a:pPr>
                <a:defRPr/>
              </a:pPr>
              <a:t>6/25/2018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87FC5A-C7AC-4331-9A41-CD5EAD5AB09F}" type="slidenum">
              <a:rPr lang="en-US"/>
              <a:pPr>
                <a:defRPr/>
              </a:pPr>
              <a:t>‹#›</a:t>
            </a:fld>
            <a:endParaRPr lang="en-US"/>
          </a:p>
        </p:txBody>
      </p:sp>
    </p:spTree>
    <p:extLst>
      <p:ext uri="{BB962C8B-B14F-4D97-AF65-F5344CB8AC3E}">
        <p14:creationId xmlns:p14="http://schemas.microsoft.com/office/powerpoint/2010/main" val="1070762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8B6693-B30A-4133-9906-FEED83792343}" type="datetimeFigureOut">
              <a:rPr lang="en-US"/>
              <a:pPr>
                <a:defRPr/>
              </a:pPr>
              <a:t>6/25/2018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0FDA8B-402D-4605-92FC-615BDABAA31B}" type="slidenum">
              <a:rPr lang="en-US"/>
              <a:pPr>
                <a:defRPr/>
              </a:pPr>
              <a:t>‹#›</a:t>
            </a:fld>
            <a:endParaRPr lang="en-US"/>
          </a:p>
        </p:txBody>
      </p:sp>
    </p:spTree>
    <p:extLst>
      <p:ext uri="{BB962C8B-B14F-4D97-AF65-F5344CB8AC3E}">
        <p14:creationId xmlns:p14="http://schemas.microsoft.com/office/powerpoint/2010/main" val="932166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E036C2-5F5B-46E2-8A90-3A8E5E7CA6AF}" type="datetimeFigureOut">
              <a:rPr lang="en-US"/>
              <a:pPr>
                <a:defRPr/>
              </a:pPr>
              <a:t>6/25/2018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58F944-18C2-499C-8680-2870C8A67196}" type="slidenum">
              <a:rPr lang="en-US"/>
              <a:pPr>
                <a:defRPr/>
              </a:pPr>
              <a:t>‹#›</a:t>
            </a:fld>
            <a:endParaRPr lang="en-US"/>
          </a:p>
        </p:txBody>
      </p:sp>
    </p:spTree>
    <p:extLst>
      <p:ext uri="{BB962C8B-B14F-4D97-AF65-F5344CB8AC3E}">
        <p14:creationId xmlns:p14="http://schemas.microsoft.com/office/powerpoint/2010/main" val="3777084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44F94-87DC-4619-BE3A-809FDEEE6612}" type="datetimeFigureOut">
              <a:rPr lang="en-US"/>
              <a:pPr>
                <a:defRPr/>
              </a:pPr>
              <a:t>6/25/2018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4AF09B-F69A-4073-ABE5-5783EEE9B7E1}" type="slidenum">
              <a:rPr lang="en-US"/>
              <a:pPr>
                <a:defRPr/>
              </a:pPr>
              <a:t>‹#›</a:t>
            </a:fld>
            <a:endParaRPr lang="en-US"/>
          </a:p>
        </p:txBody>
      </p:sp>
    </p:spTree>
    <p:extLst>
      <p:ext uri="{BB962C8B-B14F-4D97-AF65-F5344CB8AC3E}">
        <p14:creationId xmlns:p14="http://schemas.microsoft.com/office/powerpoint/2010/main" val="3960391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D78E31-2D19-49A2-A834-30E71416C010}" type="datetimeFigureOut">
              <a:rPr lang="en-US"/>
              <a:pPr>
                <a:defRPr/>
              </a:pPr>
              <a:t>6/25/2018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CD3904-F308-428D-BB4D-95F9BAE6FA56}" type="slidenum">
              <a:rPr lang="en-US"/>
              <a:pPr>
                <a:defRPr/>
              </a:pPr>
              <a:t>‹#›</a:t>
            </a:fld>
            <a:endParaRPr lang="en-US"/>
          </a:p>
        </p:txBody>
      </p:sp>
    </p:spTree>
    <p:extLst>
      <p:ext uri="{BB962C8B-B14F-4D97-AF65-F5344CB8AC3E}">
        <p14:creationId xmlns:p14="http://schemas.microsoft.com/office/powerpoint/2010/main" val="567686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21AC9B-1248-41CB-ABB2-23982F18A48C}"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906461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1AC9B-1248-41CB-ABB2-23982F18A48C}"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3463705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21AC9B-1248-41CB-ABB2-23982F18A48C}"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4100991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1AC9B-1248-41CB-ABB2-23982F18A48C}"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3264761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1AC9B-1248-41CB-ABB2-23982F18A48C}"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414869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9D3F15-7EAD-4367-8E8F-D2FEF13D94CC}" type="datetimeFigureOut">
              <a:rPr lang="en-US"/>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1AD117-BDAA-42B3-B712-351100A1DAE0}" type="slidenum">
              <a:rPr lang="en-US"/>
              <a:pPr>
                <a:defRPr/>
              </a:pPr>
              <a:t>‹#›</a:t>
            </a:fld>
            <a:endParaRPr lang="en-US"/>
          </a:p>
        </p:txBody>
      </p:sp>
    </p:spTree>
    <p:extLst>
      <p:ext uri="{BB962C8B-B14F-4D97-AF65-F5344CB8AC3E}">
        <p14:creationId xmlns:p14="http://schemas.microsoft.com/office/powerpoint/2010/main" val="3280190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1AC9B-1248-41CB-ABB2-23982F18A48C}"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1596003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1AC9B-1248-41CB-ABB2-23982F18A48C}"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2114186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21AC9B-1248-41CB-ABB2-23982F18A48C}"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2484667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21AC9B-1248-41CB-ABB2-23982F18A48C}"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504499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1AC9B-1248-41CB-ABB2-23982F18A48C}"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297777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1AC9B-1248-41CB-ABB2-23982F18A48C}"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4AB-CA67-4F43-9C98-00E777D7D7B3}" type="slidenum">
              <a:rPr lang="en-US" smtClean="0"/>
              <a:t>‹#›</a:t>
            </a:fld>
            <a:endParaRPr lang="en-US"/>
          </a:p>
        </p:txBody>
      </p:sp>
    </p:spTree>
    <p:extLst>
      <p:ext uri="{BB962C8B-B14F-4D97-AF65-F5344CB8AC3E}">
        <p14:creationId xmlns:p14="http://schemas.microsoft.com/office/powerpoint/2010/main" val="2303765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877025-8A8F-416E-8B60-2C045CA6AC2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3438834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77025-8A8F-416E-8B60-2C045CA6AC2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379648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877025-8A8F-416E-8B60-2C045CA6AC2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605710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877025-8A8F-416E-8B60-2C045CA6AC20}"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162499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9139D1-4B0B-4FF5-8746-76D342A93394}" type="datetimeFigureOut">
              <a:rPr lang="en-US"/>
              <a:pPr>
                <a:defRPr/>
              </a:pPr>
              <a:t>6/25/2018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8BD0B0-0DF2-4FC8-8452-FEADFA01F746}" type="slidenum">
              <a:rPr lang="en-US"/>
              <a:pPr>
                <a:defRPr/>
              </a:pPr>
              <a:t>‹#›</a:t>
            </a:fld>
            <a:endParaRPr lang="en-US"/>
          </a:p>
        </p:txBody>
      </p:sp>
    </p:spTree>
    <p:extLst>
      <p:ext uri="{BB962C8B-B14F-4D97-AF65-F5344CB8AC3E}">
        <p14:creationId xmlns:p14="http://schemas.microsoft.com/office/powerpoint/2010/main" val="36059663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77025-8A8F-416E-8B60-2C045CA6AC20}"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3014497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877025-8A8F-416E-8B60-2C045CA6AC20}"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3999422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77025-8A8F-416E-8B60-2C045CA6AC20}"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3625037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877025-8A8F-416E-8B60-2C045CA6AC20}"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91376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877025-8A8F-416E-8B60-2C045CA6AC20}"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1960718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77025-8A8F-416E-8B60-2C045CA6AC2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2500032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77025-8A8F-416E-8B60-2C045CA6AC2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A26DF-CA29-4D26-A2AA-34D799C55FFF}" type="slidenum">
              <a:rPr lang="en-US" smtClean="0"/>
              <a:t>‹#›</a:t>
            </a:fld>
            <a:endParaRPr lang="en-US"/>
          </a:p>
        </p:txBody>
      </p:sp>
    </p:spTree>
    <p:extLst>
      <p:ext uri="{BB962C8B-B14F-4D97-AF65-F5344CB8AC3E}">
        <p14:creationId xmlns:p14="http://schemas.microsoft.com/office/powerpoint/2010/main" val="159346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86706E4-9CBC-4830-B6BD-98721AC4D65D}" type="datetimeFigureOut">
              <a:rPr lang="en-US"/>
              <a:pPr>
                <a:defRPr/>
              </a:pPr>
              <a:t>6/25/2018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F91654-60F5-498A-8BEA-92615B0DACC3}" type="slidenum">
              <a:rPr lang="en-US"/>
              <a:pPr>
                <a:defRPr/>
              </a:pPr>
              <a:t>‹#›</a:t>
            </a:fld>
            <a:endParaRPr lang="en-US"/>
          </a:p>
        </p:txBody>
      </p:sp>
    </p:spTree>
    <p:extLst>
      <p:ext uri="{BB962C8B-B14F-4D97-AF65-F5344CB8AC3E}">
        <p14:creationId xmlns:p14="http://schemas.microsoft.com/office/powerpoint/2010/main" val="92156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93A6FB5-C3E2-4734-B965-B4474944CBBF}" type="datetimeFigureOut">
              <a:rPr lang="en-US"/>
              <a:pPr>
                <a:defRPr/>
              </a:pPr>
              <a:t>6/25/2018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762EAF-23BF-4946-8F5F-E641ABCA73E3}" type="slidenum">
              <a:rPr lang="en-US"/>
              <a:pPr>
                <a:defRPr/>
              </a:pPr>
              <a:t>‹#›</a:t>
            </a:fld>
            <a:endParaRPr lang="en-US"/>
          </a:p>
        </p:txBody>
      </p:sp>
    </p:spTree>
    <p:extLst>
      <p:ext uri="{BB962C8B-B14F-4D97-AF65-F5344CB8AC3E}">
        <p14:creationId xmlns:p14="http://schemas.microsoft.com/office/powerpoint/2010/main" val="7872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A43668-3911-4D19-BF1B-FC02B170AF27}" type="datetimeFigureOut">
              <a:rPr lang="en-US"/>
              <a:pPr>
                <a:defRPr/>
              </a:pPr>
              <a:t>6/25/2018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C968FA-7F2E-40B9-A083-E4B4E0D98186}" type="slidenum">
              <a:rPr lang="en-US"/>
              <a:pPr>
                <a:defRPr/>
              </a:pPr>
              <a:t>‹#›</a:t>
            </a:fld>
            <a:endParaRPr lang="en-US"/>
          </a:p>
        </p:txBody>
      </p:sp>
    </p:spTree>
    <p:extLst>
      <p:ext uri="{BB962C8B-B14F-4D97-AF65-F5344CB8AC3E}">
        <p14:creationId xmlns:p14="http://schemas.microsoft.com/office/powerpoint/2010/main" val="194736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1D2502-1AC4-4047-B9B2-79FFF8789B74}" type="datetimeFigureOut">
              <a:rPr lang="en-US"/>
              <a:pPr>
                <a:defRPr/>
              </a:pPr>
              <a:t>6/25/2018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B3399E-E0A0-49DC-9A48-6FF956AE9DE3}" type="slidenum">
              <a:rPr lang="en-US"/>
              <a:pPr>
                <a:defRPr/>
              </a:pPr>
              <a:t>‹#›</a:t>
            </a:fld>
            <a:endParaRPr lang="en-US"/>
          </a:p>
        </p:txBody>
      </p:sp>
    </p:spTree>
    <p:extLst>
      <p:ext uri="{BB962C8B-B14F-4D97-AF65-F5344CB8AC3E}">
        <p14:creationId xmlns:p14="http://schemas.microsoft.com/office/powerpoint/2010/main" val="396345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BD27EC-DDE1-4018-8A26-E010AFE59E52}" type="datetimeFigureOut">
              <a:rPr lang="en-US"/>
              <a:pPr>
                <a:defRPr/>
              </a:pPr>
              <a:t>6/25/2018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B02BB0B-8AFC-4921-A6A2-4FD15F74C0FA}" type="slidenum">
              <a:rPr lang="en-US"/>
              <a:pPr>
                <a:defRPr/>
              </a:pPr>
              <a:t>‹#›</a:t>
            </a:fld>
            <a:endParaRPr lang="en-US"/>
          </a:p>
        </p:txBody>
      </p:sp>
    </p:spTree>
    <p:extLst>
      <p:ext uri="{BB962C8B-B14F-4D97-AF65-F5344CB8AC3E}">
        <p14:creationId xmlns:p14="http://schemas.microsoft.com/office/powerpoint/2010/main" val="9853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Road to Zero_RGB_PowerPoint.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 y="5168900"/>
            <a:ext cx="3467100" cy="1752600"/>
          </a:xfrm>
          <a:prstGeom prst="rect">
            <a:avLst/>
          </a:prstGeom>
          <a:noFill/>
          <a:ln>
            <a:noFill/>
          </a:ln>
          <a:extLst/>
        </p:spPr>
      </p:pic>
      <p:cxnSp>
        <p:nvCxnSpPr>
          <p:cNvPr id="9" name="Straight Connector 8"/>
          <p:cNvCxnSpPr>
            <a:cxnSpLocks noChangeAspect="1"/>
          </p:cNvCxnSpPr>
          <p:nvPr/>
        </p:nvCxnSpPr>
        <p:spPr>
          <a:xfrm>
            <a:off x="8199653" y="23253"/>
            <a:ext cx="947985" cy="877824"/>
          </a:xfrm>
          <a:prstGeom prst="line">
            <a:avLst/>
          </a:prstGeom>
          <a:ln w="69850" cap="sq">
            <a:solidFill>
              <a:srgbClr val="557FBB"/>
            </a:solidFill>
            <a:beve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noChangeAspect="1"/>
          </p:cNvCxnSpPr>
          <p:nvPr/>
        </p:nvCxnSpPr>
        <p:spPr>
          <a:xfrm>
            <a:off x="7805394" y="23254"/>
            <a:ext cx="1341781" cy="1234440"/>
          </a:xfrm>
          <a:prstGeom prst="line">
            <a:avLst/>
          </a:prstGeom>
          <a:ln w="69850" cap="sq">
            <a:solidFill>
              <a:srgbClr val="F78F6C"/>
            </a:solidFill>
            <a:beve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noChangeAspect="1"/>
          </p:cNvCxnSpPr>
          <p:nvPr/>
        </p:nvCxnSpPr>
        <p:spPr>
          <a:xfrm>
            <a:off x="7434604" y="10896"/>
            <a:ext cx="1720172" cy="1600200"/>
          </a:xfrm>
          <a:prstGeom prst="line">
            <a:avLst/>
          </a:prstGeom>
          <a:ln w="69850" cap="flat">
            <a:solidFill>
              <a:srgbClr val="897EA9"/>
            </a:solidFill>
            <a:bevel/>
            <a:headEnd type="none"/>
            <a:tailEnd type="triangl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69" r:id="rId13"/>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41F49A-D22D-4314-9C06-2B019FBBF737}" type="datetimeFigureOut">
              <a:rPr lang="en-US"/>
              <a:pPr>
                <a:defRPr/>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68A3057-A3A2-4B95-8E14-888B935E6C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1AC9B-1248-41CB-ABB2-23982F18A48C}" type="datetimeFigureOut">
              <a:rPr lang="en-US" smtClean="0"/>
              <a:t>6/25/2018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FD4AB-CA67-4F43-9C98-00E777D7D7B3}" type="slidenum">
              <a:rPr lang="en-US" smtClean="0"/>
              <a:t>‹#›</a:t>
            </a:fld>
            <a:endParaRPr lang="en-US"/>
          </a:p>
        </p:txBody>
      </p:sp>
    </p:spTree>
    <p:extLst>
      <p:ext uri="{BB962C8B-B14F-4D97-AF65-F5344CB8AC3E}">
        <p14:creationId xmlns:p14="http://schemas.microsoft.com/office/powerpoint/2010/main" val="28034866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77025-8A8F-416E-8B60-2C045CA6AC20}" type="datetimeFigureOut">
              <a:rPr lang="en-US" smtClean="0"/>
              <a:t>6/25/2018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A26DF-CA29-4D26-A2AA-34D799C55FFF}" type="slidenum">
              <a:rPr lang="en-US" smtClean="0"/>
              <a:t>‹#›</a:t>
            </a:fld>
            <a:endParaRPr lang="en-US"/>
          </a:p>
        </p:txBody>
      </p:sp>
    </p:spTree>
    <p:extLst>
      <p:ext uri="{BB962C8B-B14F-4D97-AF65-F5344CB8AC3E}">
        <p14:creationId xmlns:p14="http://schemas.microsoft.com/office/powerpoint/2010/main" val="598545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0" y="5346061"/>
            <a:ext cx="5145470" cy="1511939"/>
          </a:xfrm>
          <a:prstGeom prst="rect">
            <a:avLst/>
          </a:prstGeom>
        </p:spPr>
      </p:pic>
      <p:pic>
        <p:nvPicPr>
          <p:cNvPr id="6" name="Picture 5"/>
          <p:cNvPicPr>
            <a:picLocks noChangeAspect="1"/>
          </p:cNvPicPr>
          <p:nvPr/>
        </p:nvPicPr>
        <p:blipFill>
          <a:blip r:embed="rId4"/>
          <a:stretch>
            <a:fillRect/>
          </a:stretch>
        </p:blipFill>
        <p:spPr>
          <a:xfrm>
            <a:off x="5049227" y="5597567"/>
            <a:ext cx="707197" cy="518205"/>
          </a:xfrm>
          <a:prstGeom prst="rect">
            <a:avLst/>
          </a:prstGeom>
        </p:spPr>
      </p:pic>
      <p:sp>
        <p:nvSpPr>
          <p:cNvPr id="2" name="Title 1"/>
          <p:cNvSpPr>
            <a:spLocks noGrp="1"/>
          </p:cNvSpPr>
          <p:nvPr>
            <p:ph type="ctrTitle"/>
          </p:nvPr>
        </p:nvSpPr>
        <p:spPr>
          <a:xfrm>
            <a:off x="685800" y="1586139"/>
            <a:ext cx="7772400" cy="1470025"/>
          </a:xfrm>
        </p:spPr>
        <p:txBody>
          <a:bodyPr/>
          <a:lstStyle/>
          <a:p>
            <a:r>
              <a:rPr lang="en-US" b="1" dirty="0" smtClean="0"/>
              <a:t>Road to Zero Coalition </a:t>
            </a:r>
            <a:br>
              <a:rPr lang="en-US" b="1" dirty="0" smtClean="0"/>
            </a:br>
            <a:r>
              <a:rPr lang="en-US" b="1" dirty="0" smtClean="0"/>
              <a:t>Long-Term </a:t>
            </a:r>
            <a:r>
              <a:rPr lang="en-US" b="1" dirty="0"/>
              <a:t>Vision </a:t>
            </a:r>
            <a:r>
              <a:rPr lang="en-US" b="1" dirty="0" smtClean="0"/>
              <a:t>Report Update</a:t>
            </a:r>
            <a:br>
              <a:rPr lang="en-US" b="1" dirty="0" smtClean="0"/>
            </a:br>
            <a:r>
              <a:rPr lang="en-US" b="1" dirty="0" smtClean="0"/>
              <a:t/>
            </a:r>
            <a:br>
              <a:rPr lang="en-US" b="1" dirty="0" smtClean="0"/>
            </a:br>
            <a:r>
              <a:rPr lang="en-US" sz="4000" b="1" dirty="0" smtClean="0"/>
              <a:t>Debbie Hersman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3136"/>
            <a:ext cx="9144000" cy="4764864"/>
          </a:xfrm>
          <a:prstGeom prst="rect">
            <a:avLst/>
          </a:prstGeom>
        </p:spPr>
      </p:pic>
    </p:spTree>
    <p:extLst>
      <p:ext uri="{BB962C8B-B14F-4D97-AF65-F5344CB8AC3E}">
        <p14:creationId xmlns:p14="http://schemas.microsoft.com/office/powerpoint/2010/main" val="370726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842"/>
            <a:ext cx="6107836" cy="6582315"/>
          </a:xfrm>
          <a:prstGeom prst="rect">
            <a:avLst/>
          </a:prstGeom>
        </p:spPr>
      </p:pic>
    </p:spTree>
    <p:extLst>
      <p:ext uri="{BB962C8B-B14F-4D97-AF65-F5344CB8AC3E}">
        <p14:creationId xmlns:p14="http://schemas.microsoft.com/office/powerpoint/2010/main" val="156231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9575" y="30075"/>
            <a:ext cx="5830956" cy="830997"/>
          </a:xfrm>
          <a:prstGeom prst="rect">
            <a:avLst/>
          </a:prstGeom>
          <a:noFill/>
        </p:spPr>
        <p:txBody>
          <a:bodyPr wrap="square" rtlCol="0">
            <a:spAutoFit/>
          </a:bodyPr>
          <a:lstStyle/>
          <a:p>
            <a:pPr algn="ctr"/>
            <a:r>
              <a:rPr lang="en-US" sz="3600" b="1" dirty="0">
                <a:latin typeface="Helvetica" panose="020B0604020202020204" pitchFamily="34" charset="0"/>
                <a:cs typeface="Helvetica" panose="020B0604020202020204" pitchFamily="34" charset="0"/>
              </a:rPr>
              <a:t>THE FUTURE OF </a:t>
            </a:r>
            <a:r>
              <a:rPr lang="en-US" sz="4800" b="1" dirty="0">
                <a:solidFill>
                  <a:srgbClr val="0051A5"/>
                </a:solidFill>
                <a:latin typeface="Helvetica" panose="020B0604020202020204" pitchFamily="34" charset="0"/>
                <a:cs typeface="Helvetica" panose="020B0604020202020204" pitchFamily="34" charset="0"/>
              </a:rPr>
              <a:t>ZERO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649" y="1049123"/>
            <a:ext cx="3036316" cy="1367864"/>
          </a:xfrm>
          <a:prstGeom prst="rect">
            <a:avLst/>
          </a:prstGeom>
        </p:spPr>
      </p:pic>
      <p:pic>
        <p:nvPicPr>
          <p:cNvPr id="2050" name="Picture 2" descr="Image result for safe roa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23" y="1116886"/>
            <a:ext cx="2940495" cy="1300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77632" y="4952490"/>
            <a:ext cx="2339020" cy="15437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sc.org/NSC%20Images_Advocacy/Safety%20at%20Home/placing-child-in-car-sea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7482" y="4952489"/>
            <a:ext cx="2034655" cy="15437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464687" y="2633103"/>
            <a:ext cx="6005080" cy="2091109"/>
          </a:xfrm>
          <a:prstGeom prst="rect">
            <a:avLst/>
          </a:prstGeom>
        </p:spPr>
      </p:pic>
    </p:spTree>
    <p:extLst>
      <p:ext uri="{BB962C8B-B14F-4D97-AF65-F5344CB8AC3E}">
        <p14:creationId xmlns:p14="http://schemas.microsoft.com/office/powerpoint/2010/main" val="906196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bwMode="auto">
          <a:xfrm flipV="1">
            <a:off x="3466536" y="1727354"/>
            <a:ext cx="0" cy="1995489"/>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bwMode="auto">
          <a:xfrm>
            <a:off x="178747" y="2290002"/>
            <a:ext cx="3196903" cy="1017010"/>
          </a:xfrm>
          <a:prstGeom prst="rect">
            <a:avLst/>
          </a:prstGeom>
        </p:spPr>
        <p:txBody>
          <a:bodyPr wrap="square">
            <a:spAutoFit/>
          </a:bodyPr>
          <a:lstStyle/>
          <a:p>
            <a:pPr>
              <a:lnSpc>
                <a:spcPct val="75000"/>
              </a:lnSpc>
              <a:spcAft>
                <a:spcPts val="0"/>
              </a:spcAft>
              <a:defRPr/>
            </a:pPr>
            <a:r>
              <a:rPr lang="en-US" sz="4000" b="1" dirty="0" smtClean="0">
                <a:latin typeface="Helvetica" charset="-52"/>
                <a:ea typeface="Helvetica" charset="-52"/>
                <a:cs typeface="Helvetica" charset="-52"/>
              </a:rPr>
              <a:t>UPCOMING MEETING</a:t>
            </a:r>
            <a:endParaRPr lang="en-US" sz="3600" b="1" dirty="0">
              <a:latin typeface="Helvetica" charset="-52"/>
              <a:ea typeface="Helvetica" charset="-52"/>
              <a:cs typeface="Helvetica" charset="-52"/>
            </a:endParaRPr>
          </a:p>
        </p:txBody>
      </p:sp>
      <p:sp>
        <p:nvSpPr>
          <p:cNvPr id="2" name="TextBox 1"/>
          <p:cNvSpPr txBox="1"/>
          <p:nvPr/>
        </p:nvSpPr>
        <p:spPr>
          <a:xfrm>
            <a:off x="4158343" y="1841242"/>
            <a:ext cx="4985657" cy="4031873"/>
          </a:xfrm>
          <a:prstGeom prst="rect">
            <a:avLst/>
          </a:prstGeom>
          <a:noFill/>
        </p:spPr>
        <p:txBody>
          <a:bodyPr wrap="square" rtlCol="0">
            <a:spAutoFit/>
          </a:bodyPr>
          <a:lstStyle/>
          <a:p>
            <a:r>
              <a:rPr lang="en-US" sz="3200" b="1" dirty="0" smtClean="0">
                <a:latin typeface="Helvetica" panose="020B0604020202020204" pitchFamily="34" charset="0"/>
                <a:cs typeface="Helvetica" panose="020B0604020202020204" pitchFamily="34" charset="0"/>
              </a:rPr>
              <a:t>Thursday, Sept </a:t>
            </a:r>
            <a:r>
              <a:rPr lang="en-US" sz="3200" b="1" dirty="0" smtClean="0">
                <a:latin typeface="Helvetica" panose="020B0604020202020204" pitchFamily="34" charset="0"/>
                <a:cs typeface="Helvetica" panose="020B0604020202020204" pitchFamily="34" charset="0"/>
              </a:rPr>
              <a:t>13</a:t>
            </a:r>
            <a:r>
              <a:rPr lang="en-US" sz="3200" dirty="0" smtClean="0">
                <a:latin typeface="Helvetica" panose="020B0604020202020204" pitchFamily="34" charset="0"/>
                <a:cs typeface="Helvetica" panose="020B0604020202020204" pitchFamily="34" charset="0"/>
              </a:rPr>
              <a:t>, </a:t>
            </a:r>
            <a:r>
              <a:rPr lang="en-US" sz="3200" b="1" dirty="0" smtClean="0">
                <a:latin typeface="Helvetica" panose="020B0604020202020204" pitchFamily="34" charset="0"/>
                <a:cs typeface="Helvetica" panose="020B0604020202020204" pitchFamily="34" charset="0"/>
              </a:rPr>
              <a:t>2018</a:t>
            </a:r>
            <a:r>
              <a:rPr lang="en-US" sz="3200" dirty="0" smtClean="0">
                <a:latin typeface="Helvetica" panose="020B0604020202020204" pitchFamily="34" charset="0"/>
                <a:cs typeface="Helvetica" panose="020B0604020202020204" pitchFamily="34" charset="0"/>
              </a:rPr>
              <a:t> </a:t>
            </a:r>
          </a:p>
          <a:p>
            <a:r>
              <a:rPr lang="en-US" sz="3200" dirty="0" smtClean="0">
                <a:latin typeface="Helvetica" panose="020B0604020202020204" pitchFamily="34" charset="0"/>
                <a:cs typeface="Helvetica" panose="020B0604020202020204" pitchFamily="34" charset="0"/>
              </a:rPr>
              <a:t>1 </a:t>
            </a:r>
            <a:r>
              <a:rPr lang="en-US" sz="3200" dirty="0">
                <a:latin typeface="Helvetica" panose="020B0604020202020204" pitchFamily="34" charset="0"/>
                <a:cs typeface="Helvetica" panose="020B0604020202020204" pitchFamily="34" charset="0"/>
              </a:rPr>
              <a:t>– </a:t>
            </a:r>
            <a:r>
              <a:rPr lang="en-US" sz="3200" dirty="0" smtClean="0">
                <a:latin typeface="Helvetica" panose="020B0604020202020204" pitchFamily="34" charset="0"/>
                <a:cs typeface="Helvetica" panose="020B0604020202020204" pitchFamily="34" charset="0"/>
              </a:rPr>
              <a:t>4pm ET </a:t>
            </a:r>
            <a:endParaRPr lang="en-US" sz="3200" dirty="0">
              <a:latin typeface="Helvetica" panose="020B0604020202020204" pitchFamily="34" charset="0"/>
              <a:cs typeface="Helvetica" panose="020B0604020202020204" pitchFamily="34" charset="0"/>
            </a:endParaRPr>
          </a:p>
          <a:p>
            <a:endParaRPr lang="en-US" sz="3200" dirty="0" smtClean="0">
              <a:latin typeface="Helvetica" panose="020B0604020202020204" pitchFamily="34" charset="0"/>
              <a:cs typeface="Helvetica" panose="020B0604020202020204" pitchFamily="34" charset="0"/>
            </a:endParaRPr>
          </a:p>
          <a:p>
            <a:r>
              <a:rPr lang="en-US" sz="3200" b="1" dirty="0" smtClean="0">
                <a:latin typeface="Helvetica" panose="020B0604020202020204" pitchFamily="34" charset="0"/>
                <a:cs typeface="Helvetica" panose="020B0604020202020204" pitchFamily="34" charset="0"/>
              </a:rPr>
              <a:t>NEW LOCATION: </a:t>
            </a:r>
          </a:p>
          <a:p>
            <a:r>
              <a:rPr lang="en-US" sz="3200" dirty="0" smtClean="0">
                <a:latin typeface="Helvetica" panose="020B0604020202020204" pitchFamily="34" charset="0"/>
                <a:cs typeface="Helvetica" panose="020B0604020202020204" pitchFamily="34" charset="0"/>
              </a:rPr>
              <a:t>20F Street NW Conference Center </a:t>
            </a:r>
            <a:endParaRPr lang="en-US" sz="3200" dirty="0">
              <a:latin typeface="Helvetica" panose="020B0604020202020204" pitchFamily="34" charset="0"/>
              <a:cs typeface="Helvetica" panose="020B0604020202020204" pitchFamily="34" charset="0"/>
            </a:endParaRPr>
          </a:p>
          <a:p>
            <a:endParaRPr lang="en-US" sz="3200" b="1" dirty="0" smtClean="0">
              <a:latin typeface="Helvetica" panose="020B0604020202020204" pitchFamily="34" charset="0"/>
              <a:cs typeface="Helvetica" panose="020B0604020202020204" pitchFamily="34" charset="0"/>
            </a:endParaRPr>
          </a:p>
          <a:p>
            <a:endParaRPr lang="en-US" sz="3200" b="1"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5117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663095"/>
            <a:ext cx="9069168" cy="3158096"/>
          </a:xfrm>
          <a:prstGeom prst="rect">
            <a:avLst/>
          </a:prstGeom>
        </p:spPr>
      </p:pic>
    </p:spTree>
    <p:extLst>
      <p:ext uri="{BB962C8B-B14F-4D97-AF65-F5344CB8AC3E}">
        <p14:creationId xmlns:p14="http://schemas.microsoft.com/office/powerpoint/2010/main" val="396345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343" y="846138"/>
            <a:ext cx="5878286" cy="3862267"/>
          </a:xfrm>
          <a:prstGeom prst="rect">
            <a:avLst/>
          </a:prstGeom>
        </p:spPr>
      </p:pic>
    </p:spTree>
    <p:extLst>
      <p:ext uri="{BB962C8B-B14F-4D97-AF65-F5344CB8AC3E}">
        <p14:creationId xmlns:p14="http://schemas.microsoft.com/office/powerpoint/2010/main" val="412005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37485144"/>
              </p:ext>
            </p:extLst>
          </p:nvPr>
        </p:nvGraphicFramePr>
        <p:xfrm>
          <a:off x="0" y="1692374"/>
          <a:ext cx="9144000" cy="5232031"/>
        </p:xfrm>
        <a:graphic>
          <a:graphicData uri="http://schemas.openxmlformats.org/drawingml/2006/table">
            <a:tbl>
              <a:tblPr firstRow="1" bandRow="1">
                <a:tableStyleId>{74C1A8A3-306A-4EB7-A6B1-4F7E0EB9C5D6}</a:tableStyleId>
              </a:tblPr>
              <a:tblGrid>
                <a:gridCol w="3505200">
                  <a:extLst>
                    <a:ext uri="{9D8B030D-6E8A-4147-A177-3AD203B41FA5}">
                      <a16:colId xmlns:a16="http://schemas.microsoft.com/office/drawing/2014/main" val="36406038"/>
                    </a:ext>
                  </a:extLst>
                </a:gridCol>
                <a:gridCol w="5638800">
                  <a:extLst>
                    <a:ext uri="{9D8B030D-6E8A-4147-A177-3AD203B41FA5}">
                      <a16:colId xmlns:a16="http://schemas.microsoft.com/office/drawing/2014/main" val="2271514136"/>
                    </a:ext>
                  </a:extLst>
                </a:gridCol>
              </a:tblGrid>
              <a:tr h="332824">
                <a:tc>
                  <a:txBody>
                    <a:bodyPr/>
                    <a:lstStyle>
                      <a:lvl1pPr marL="0" algn="l" defTabSz="685800" rtl="0" eaLnBrk="1" latinLnBrk="0" hangingPunct="1">
                        <a:defRPr sz="1350" b="1" kern="1200">
                          <a:solidFill>
                            <a:schemeClr val="lt1"/>
                          </a:solidFill>
                          <a:latin typeface="Helvetica"/>
                        </a:defRPr>
                      </a:lvl1pPr>
                      <a:lvl2pPr marL="342900" algn="l" defTabSz="685800" rtl="0" eaLnBrk="1" latinLnBrk="0" hangingPunct="1">
                        <a:defRPr sz="1350" b="1" kern="1200">
                          <a:solidFill>
                            <a:schemeClr val="lt1"/>
                          </a:solidFill>
                          <a:latin typeface="Helvetica"/>
                        </a:defRPr>
                      </a:lvl2pPr>
                      <a:lvl3pPr marL="685800" algn="l" defTabSz="685800" rtl="0" eaLnBrk="1" latinLnBrk="0" hangingPunct="1">
                        <a:defRPr sz="1350" b="1" kern="1200">
                          <a:solidFill>
                            <a:schemeClr val="lt1"/>
                          </a:solidFill>
                          <a:latin typeface="Helvetica"/>
                        </a:defRPr>
                      </a:lvl3pPr>
                      <a:lvl4pPr marL="1028700" algn="l" defTabSz="685800" rtl="0" eaLnBrk="1" latinLnBrk="0" hangingPunct="1">
                        <a:defRPr sz="1350" b="1" kern="1200">
                          <a:solidFill>
                            <a:schemeClr val="lt1"/>
                          </a:solidFill>
                          <a:latin typeface="Helvetica"/>
                        </a:defRPr>
                      </a:lvl4pPr>
                      <a:lvl5pPr marL="1371600" algn="l" defTabSz="685800" rtl="0" eaLnBrk="1" latinLnBrk="0" hangingPunct="1">
                        <a:defRPr sz="1350" b="1" kern="1200">
                          <a:solidFill>
                            <a:schemeClr val="lt1"/>
                          </a:solidFill>
                          <a:latin typeface="Helvetica"/>
                        </a:defRPr>
                      </a:lvl5pPr>
                      <a:lvl6pPr marL="1714500" algn="l" defTabSz="685800" rtl="0" eaLnBrk="1" latinLnBrk="0" hangingPunct="1">
                        <a:defRPr sz="1350" b="1" kern="1200">
                          <a:solidFill>
                            <a:schemeClr val="lt1"/>
                          </a:solidFill>
                          <a:latin typeface="Helvetica"/>
                        </a:defRPr>
                      </a:lvl6pPr>
                      <a:lvl7pPr marL="2057400" algn="l" defTabSz="685800" rtl="0" eaLnBrk="1" latinLnBrk="0" hangingPunct="1">
                        <a:defRPr sz="1350" b="1" kern="1200">
                          <a:solidFill>
                            <a:schemeClr val="lt1"/>
                          </a:solidFill>
                          <a:latin typeface="Helvetica"/>
                        </a:defRPr>
                      </a:lvl7pPr>
                      <a:lvl8pPr marL="2400300" algn="l" defTabSz="685800" rtl="0" eaLnBrk="1" latinLnBrk="0" hangingPunct="1">
                        <a:defRPr sz="1350" b="1" kern="1200">
                          <a:solidFill>
                            <a:schemeClr val="lt1"/>
                          </a:solidFill>
                          <a:latin typeface="Helvetica"/>
                        </a:defRPr>
                      </a:lvl8pPr>
                      <a:lvl9pPr marL="2743200" algn="l" defTabSz="685800" rtl="0" eaLnBrk="1" latinLnBrk="0" hangingPunct="1">
                        <a:defRPr sz="1350" b="1" kern="1200">
                          <a:solidFill>
                            <a:schemeClr val="lt1"/>
                          </a:solidFill>
                          <a:latin typeface="Helvetica"/>
                        </a:defRPr>
                      </a:lvl9pPr>
                    </a:lstStyle>
                    <a:p>
                      <a:pPr algn="l"/>
                      <a:r>
                        <a:rPr lang="en-US" sz="1200" dirty="0" smtClean="0">
                          <a:solidFill>
                            <a:schemeClr val="tx1"/>
                          </a:solidFill>
                        </a:rPr>
                        <a:t>Organization</a:t>
                      </a:r>
                      <a:endParaRPr lang="en-US" sz="1200" dirty="0">
                        <a:solidFill>
                          <a:schemeClr val="tx1"/>
                        </a:solidFill>
                        <a:latin typeface="Helvetica" panose="020B0604020202020204" pitchFamily="34" charset="0"/>
                        <a:cs typeface="Helvetica" panose="020B0604020202020204" pitchFamily="34" charset="0"/>
                      </a:endParaRPr>
                    </a:p>
                  </a:txBody>
                  <a:tcPr/>
                </a:tc>
                <a:tc>
                  <a:txBody>
                    <a:bodyPr/>
                    <a:lstStyle>
                      <a:lvl1pPr marL="0" algn="l" defTabSz="685800" rtl="0" eaLnBrk="1" latinLnBrk="0" hangingPunct="1">
                        <a:defRPr sz="1350" b="1" kern="1200">
                          <a:solidFill>
                            <a:schemeClr val="lt1"/>
                          </a:solidFill>
                          <a:latin typeface="Helvetica"/>
                        </a:defRPr>
                      </a:lvl1pPr>
                      <a:lvl2pPr marL="342900" algn="l" defTabSz="685800" rtl="0" eaLnBrk="1" latinLnBrk="0" hangingPunct="1">
                        <a:defRPr sz="1350" b="1" kern="1200">
                          <a:solidFill>
                            <a:schemeClr val="lt1"/>
                          </a:solidFill>
                          <a:latin typeface="Helvetica"/>
                        </a:defRPr>
                      </a:lvl2pPr>
                      <a:lvl3pPr marL="685800" algn="l" defTabSz="685800" rtl="0" eaLnBrk="1" latinLnBrk="0" hangingPunct="1">
                        <a:defRPr sz="1350" b="1" kern="1200">
                          <a:solidFill>
                            <a:schemeClr val="lt1"/>
                          </a:solidFill>
                          <a:latin typeface="Helvetica"/>
                        </a:defRPr>
                      </a:lvl3pPr>
                      <a:lvl4pPr marL="1028700" algn="l" defTabSz="685800" rtl="0" eaLnBrk="1" latinLnBrk="0" hangingPunct="1">
                        <a:defRPr sz="1350" b="1" kern="1200">
                          <a:solidFill>
                            <a:schemeClr val="lt1"/>
                          </a:solidFill>
                          <a:latin typeface="Helvetica"/>
                        </a:defRPr>
                      </a:lvl4pPr>
                      <a:lvl5pPr marL="1371600" algn="l" defTabSz="685800" rtl="0" eaLnBrk="1" latinLnBrk="0" hangingPunct="1">
                        <a:defRPr sz="1350" b="1" kern="1200">
                          <a:solidFill>
                            <a:schemeClr val="lt1"/>
                          </a:solidFill>
                          <a:latin typeface="Helvetica"/>
                        </a:defRPr>
                      </a:lvl5pPr>
                      <a:lvl6pPr marL="1714500" algn="l" defTabSz="685800" rtl="0" eaLnBrk="1" latinLnBrk="0" hangingPunct="1">
                        <a:defRPr sz="1350" b="1" kern="1200">
                          <a:solidFill>
                            <a:schemeClr val="lt1"/>
                          </a:solidFill>
                          <a:latin typeface="Helvetica"/>
                        </a:defRPr>
                      </a:lvl6pPr>
                      <a:lvl7pPr marL="2057400" algn="l" defTabSz="685800" rtl="0" eaLnBrk="1" latinLnBrk="0" hangingPunct="1">
                        <a:defRPr sz="1350" b="1" kern="1200">
                          <a:solidFill>
                            <a:schemeClr val="lt1"/>
                          </a:solidFill>
                          <a:latin typeface="Helvetica"/>
                        </a:defRPr>
                      </a:lvl7pPr>
                      <a:lvl8pPr marL="2400300" algn="l" defTabSz="685800" rtl="0" eaLnBrk="1" latinLnBrk="0" hangingPunct="1">
                        <a:defRPr sz="1350" b="1" kern="1200">
                          <a:solidFill>
                            <a:schemeClr val="lt1"/>
                          </a:solidFill>
                          <a:latin typeface="Helvetica"/>
                        </a:defRPr>
                      </a:lvl8pPr>
                      <a:lvl9pPr marL="2743200" algn="l" defTabSz="685800" rtl="0" eaLnBrk="1" latinLnBrk="0" hangingPunct="1">
                        <a:defRPr sz="1350" b="1" kern="1200">
                          <a:solidFill>
                            <a:schemeClr val="lt1"/>
                          </a:solidFill>
                          <a:latin typeface="Helvetica"/>
                        </a:defRPr>
                      </a:lvl9pPr>
                    </a:lstStyle>
                    <a:p>
                      <a:pPr algn="l"/>
                      <a:r>
                        <a:rPr lang="en-US" sz="1200" dirty="0" smtClean="0">
                          <a:solidFill>
                            <a:schemeClr val="tx1"/>
                          </a:solidFill>
                        </a:rPr>
                        <a:t>Grant Name</a:t>
                      </a:r>
                      <a:endParaRPr lang="en-US" sz="12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388741303"/>
                  </a:ext>
                </a:extLst>
              </a:tr>
              <a:tr h="276830">
                <a:tc>
                  <a:txBody>
                    <a:bodyPr/>
                    <a:lstStyle/>
                    <a:p>
                      <a:pPr marL="0" marR="0" algn="l">
                        <a:lnSpc>
                          <a:spcPct val="115000"/>
                        </a:lnSpc>
                        <a:spcBef>
                          <a:spcPts val="0"/>
                        </a:spcBef>
                        <a:spcAft>
                          <a:spcPts val="0"/>
                        </a:spcAft>
                      </a:pPr>
                      <a:r>
                        <a:rPr lang="en-US" sz="1600" b="1" dirty="0">
                          <a:effectLst/>
                        </a:rPr>
                        <a:t>America Walks </a:t>
                      </a:r>
                      <a:r>
                        <a:rPr lang="en-US" sz="1600" b="1" dirty="0" smtClean="0">
                          <a:effectLst/>
                        </a:rPr>
                        <a:t>with UNC-HSRC</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Accelerating Adoption of Safer Systems for All Road Users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36286679"/>
                  </a:ext>
                </a:extLst>
              </a:tr>
              <a:tr h="276830">
                <a:tc>
                  <a:txBody>
                    <a:bodyPr/>
                    <a:lstStyle/>
                    <a:p>
                      <a:pPr marL="0" marR="0" algn="l">
                        <a:lnSpc>
                          <a:spcPct val="115000"/>
                        </a:lnSpc>
                        <a:spcBef>
                          <a:spcPts val="0"/>
                        </a:spcBef>
                        <a:spcAft>
                          <a:spcPts val="0"/>
                        </a:spcAft>
                      </a:pPr>
                      <a:r>
                        <a:rPr lang="en-US" sz="1600" b="1" dirty="0" smtClean="0">
                          <a:effectLst/>
                        </a:rPr>
                        <a:t>Bicycle </a:t>
                      </a:r>
                      <a:r>
                        <a:rPr lang="en-US" sz="1600" b="1" dirty="0">
                          <a:effectLst/>
                        </a:rPr>
                        <a:t>Colorado</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Bicycle-Friendly Driver and Confident Commuting Program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29616507"/>
                  </a:ext>
                </a:extLst>
              </a:tr>
              <a:tr h="299571">
                <a:tc>
                  <a:txBody>
                    <a:bodyPr/>
                    <a:lstStyle/>
                    <a:p>
                      <a:pPr marL="0" marR="0" algn="l">
                        <a:lnSpc>
                          <a:spcPct val="115000"/>
                        </a:lnSpc>
                        <a:spcBef>
                          <a:spcPts val="0"/>
                        </a:spcBef>
                        <a:spcAft>
                          <a:spcPts val="0"/>
                        </a:spcAft>
                      </a:pPr>
                      <a:r>
                        <a:rPr lang="en-US" sz="1600" b="1" dirty="0">
                          <a:effectLst/>
                        </a:rPr>
                        <a:t>Center for Latino </a:t>
                      </a:r>
                      <a:r>
                        <a:rPr lang="en-US" sz="1600" b="1" dirty="0" smtClean="0">
                          <a:effectLst/>
                        </a:rPr>
                        <a:t>Progress</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Cooperative Community Crash Reduction, Hartford CT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48638490"/>
                  </a:ext>
                </a:extLst>
              </a:tr>
              <a:tr h="275076">
                <a:tc>
                  <a:txBody>
                    <a:bodyPr/>
                    <a:lstStyle/>
                    <a:p>
                      <a:pPr marL="0" marR="0" algn="l">
                        <a:lnSpc>
                          <a:spcPct val="115000"/>
                        </a:lnSpc>
                        <a:spcBef>
                          <a:spcPts val="0"/>
                        </a:spcBef>
                        <a:spcAft>
                          <a:spcPts val="0"/>
                        </a:spcAft>
                      </a:pPr>
                      <a:r>
                        <a:rPr lang="en-US" sz="1600" b="1" dirty="0">
                          <a:effectLst/>
                        </a:rPr>
                        <a:t>City of </a:t>
                      </a:r>
                      <a:r>
                        <a:rPr lang="en-US" sz="1600" b="1" dirty="0" smtClean="0">
                          <a:effectLst/>
                        </a:rPr>
                        <a:t>Boston</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Boston's Safest Driver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75007304"/>
                  </a:ext>
                </a:extLst>
              </a:tr>
              <a:tr h="550151">
                <a:tc>
                  <a:txBody>
                    <a:bodyPr/>
                    <a:lstStyle/>
                    <a:p>
                      <a:pPr marL="0" marR="0" algn="l">
                        <a:lnSpc>
                          <a:spcPct val="115000"/>
                        </a:lnSpc>
                        <a:spcBef>
                          <a:spcPts val="0"/>
                        </a:spcBef>
                        <a:spcAft>
                          <a:spcPts val="0"/>
                        </a:spcAft>
                      </a:pPr>
                      <a:r>
                        <a:rPr lang="en-US" sz="1600" b="1" dirty="0">
                          <a:effectLst/>
                        </a:rPr>
                        <a:t>Institute of Transportation </a:t>
                      </a:r>
                      <a:r>
                        <a:rPr lang="en-US" sz="1600" b="1" dirty="0" smtClean="0">
                          <a:effectLst/>
                        </a:rPr>
                        <a:t>Engineers/</a:t>
                      </a:r>
                      <a:r>
                        <a:rPr lang="en-US" sz="1600" b="1" baseline="0" dirty="0" smtClean="0">
                          <a:effectLst/>
                        </a:rPr>
                        <a:t> </a:t>
                      </a:r>
                    </a:p>
                    <a:p>
                      <a:pPr marL="0" marR="0" algn="l">
                        <a:lnSpc>
                          <a:spcPct val="115000"/>
                        </a:lnSpc>
                        <a:spcBef>
                          <a:spcPts val="0"/>
                        </a:spcBef>
                        <a:spcAft>
                          <a:spcPts val="0"/>
                        </a:spcAft>
                      </a:pPr>
                      <a:r>
                        <a:rPr lang="en-US" sz="1600" b="1" baseline="0" dirty="0" smtClean="0">
                          <a:effectLst/>
                        </a:rPr>
                        <a:t>Vision Zero Network</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Moving from Conversation to Action: A Scalable Training Resource on Speed Management for Transportation Professionals and Community Stakeholders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85219936"/>
                  </a:ext>
                </a:extLst>
              </a:tr>
              <a:tr h="275076">
                <a:tc>
                  <a:txBody>
                    <a:bodyPr/>
                    <a:lstStyle/>
                    <a:p>
                      <a:pPr marL="0" marR="0" algn="l">
                        <a:lnSpc>
                          <a:spcPct val="115000"/>
                        </a:lnSpc>
                        <a:spcBef>
                          <a:spcPts val="0"/>
                        </a:spcBef>
                        <a:spcAft>
                          <a:spcPts val="0"/>
                        </a:spcAft>
                      </a:pPr>
                      <a:r>
                        <a:rPr lang="en-US" sz="1600" b="1" dirty="0">
                          <a:effectLst/>
                        </a:rPr>
                        <a:t>Lorain County Public Health</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Lorain Active Transportation Collaborative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87269565"/>
                  </a:ext>
                </a:extLst>
              </a:tr>
              <a:tr h="550151">
                <a:tc>
                  <a:txBody>
                    <a:bodyPr/>
                    <a:lstStyle/>
                    <a:p>
                      <a:pPr marL="0" marR="0" algn="l">
                        <a:lnSpc>
                          <a:spcPct val="115000"/>
                        </a:lnSpc>
                        <a:spcBef>
                          <a:spcPts val="0"/>
                        </a:spcBef>
                        <a:spcAft>
                          <a:spcPts val="0"/>
                        </a:spcAft>
                      </a:pPr>
                      <a:r>
                        <a:rPr lang="en-US" sz="1600" b="1" dirty="0">
                          <a:effectLst/>
                        </a:rPr>
                        <a:t>National Complete Streets Coalition, </a:t>
                      </a:r>
                    </a:p>
                    <a:p>
                      <a:pPr marL="0" marR="0" algn="l">
                        <a:lnSpc>
                          <a:spcPct val="115000"/>
                        </a:lnSpc>
                        <a:spcBef>
                          <a:spcPts val="0"/>
                        </a:spcBef>
                        <a:spcAft>
                          <a:spcPts val="0"/>
                        </a:spcAft>
                      </a:pPr>
                      <a:r>
                        <a:rPr lang="en-US" sz="1600" b="1" dirty="0">
                          <a:effectLst/>
                        </a:rPr>
                        <a:t>Smart Growth America</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Safe Street, Smart Cities Academy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33781715"/>
                  </a:ext>
                </a:extLst>
              </a:tr>
              <a:tr h="320485">
                <a:tc>
                  <a:txBody>
                    <a:bodyPr/>
                    <a:lstStyle/>
                    <a:p>
                      <a:pPr marL="0" marR="0" algn="l">
                        <a:lnSpc>
                          <a:spcPct val="115000"/>
                        </a:lnSpc>
                        <a:spcBef>
                          <a:spcPts val="0"/>
                        </a:spcBef>
                        <a:spcAft>
                          <a:spcPts val="0"/>
                        </a:spcAft>
                      </a:pPr>
                      <a:r>
                        <a:rPr lang="en-US" sz="1600" b="1" dirty="0" smtClean="0">
                          <a:effectLst/>
                        </a:rPr>
                        <a:t>NORC at</a:t>
                      </a:r>
                      <a:r>
                        <a:rPr lang="en-US" sz="1600" b="1" baseline="0" dirty="0" smtClean="0">
                          <a:effectLst/>
                        </a:rPr>
                        <a:t> </a:t>
                      </a:r>
                      <a:r>
                        <a:rPr lang="en-US" sz="1600" b="1" dirty="0" smtClean="0">
                          <a:effectLst/>
                        </a:rPr>
                        <a:t>University </a:t>
                      </a:r>
                      <a:r>
                        <a:rPr lang="en-US" sz="1600" b="1" dirty="0">
                          <a:effectLst/>
                        </a:rPr>
                        <a:t>of Chicago</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Underutilized Strategies in Traffic Safety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48140112"/>
                  </a:ext>
                </a:extLst>
              </a:tr>
              <a:tr h="550151">
                <a:tc>
                  <a:txBody>
                    <a:bodyPr/>
                    <a:lstStyle/>
                    <a:p>
                      <a:pPr marL="0" marR="0" algn="l">
                        <a:lnSpc>
                          <a:spcPct val="115000"/>
                        </a:lnSpc>
                        <a:spcBef>
                          <a:spcPts val="0"/>
                        </a:spcBef>
                        <a:spcAft>
                          <a:spcPts val="0"/>
                        </a:spcAft>
                      </a:pPr>
                      <a:r>
                        <a:rPr lang="en-US" sz="1600" b="1" dirty="0">
                          <a:effectLst/>
                        </a:rPr>
                        <a:t>Texas A&amp;M University </a:t>
                      </a:r>
                      <a:r>
                        <a:rPr lang="en-US" sz="1600" b="1" dirty="0" smtClean="0">
                          <a:effectLst/>
                        </a:rPr>
                        <a:t>/</a:t>
                      </a:r>
                      <a:r>
                        <a:rPr lang="en-US" sz="1600" b="1" baseline="0" dirty="0" smtClean="0">
                          <a:effectLst/>
                        </a:rPr>
                        <a:t> </a:t>
                      </a:r>
                    </a:p>
                    <a:p>
                      <a:pPr marL="0" marR="0" algn="l">
                        <a:lnSpc>
                          <a:spcPct val="115000"/>
                        </a:lnSpc>
                        <a:spcBef>
                          <a:spcPts val="0"/>
                        </a:spcBef>
                        <a:spcAft>
                          <a:spcPts val="0"/>
                        </a:spcAft>
                      </a:pPr>
                      <a:r>
                        <a:rPr lang="en-US" sz="1600" b="1" dirty="0" smtClean="0">
                          <a:effectLst/>
                        </a:rPr>
                        <a:t>Houston </a:t>
                      </a:r>
                      <a:r>
                        <a:rPr lang="en-US" sz="1600" b="1" dirty="0">
                          <a:effectLst/>
                        </a:rPr>
                        <a:t>Methodist Hospital</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A systems approach to reduce drowsy driving among night-shift nurses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21867384"/>
                  </a:ext>
                </a:extLst>
              </a:tr>
              <a:tr h="550151">
                <a:tc>
                  <a:txBody>
                    <a:bodyPr/>
                    <a:lstStyle/>
                    <a:p>
                      <a:pPr marL="0" marR="0" algn="l">
                        <a:lnSpc>
                          <a:spcPct val="115000"/>
                        </a:lnSpc>
                        <a:spcBef>
                          <a:spcPts val="0"/>
                        </a:spcBef>
                        <a:spcAft>
                          <a:spcPts val="0"/>
                        </a:spcAft>
                      </a:pPr>
                      <a:r>
                        <a:rPr lang="en-US" sz="1600" b="1" dirty="0" smtClean="0">
                          <a:effectLst/>
                        </a:rPr>
                        <a:t>University</a:t>
                      </a:r>
                      <a:r>
                        <a:rPr lang="en-US" sz="1600" b="1" baseline="0" dirty="0" smtClean="0">
                          <a:effectLst/>
                        </a:rPr>
                        <a:t> of </a:t>
                      </a:r>
                      <a:r>
                        <a:rPr lang="en-US" sz="1600" b="1" dirty="0" smtClean="0">
                          <a:effectLst/>
                        </a:rPr>
                        <a:t>Alabama</a:t>
                      </a:r>
                      <a:r>
                        <a:rPr lang="en-US" sz="1600" b="1" baseline="0" dirty="0" smtClean="0">
                          <a:effectLst/>
                        </a:rPr>
                        <a:t> at </a:t>
                      </a:r>
                      <a:r>
                        <a:rPr lang="en-US" sz="1600" b="1" dirty="0" smtClean="0">
                          <a:effectLst/>
                        </a:rPr>
                        <a:t>Birmingham/ </a:t>
                      </a:r>
                    </a:p>
                    <a:p>
                      <a:pPr marL="0" marR="0" algn="l">
                        <a:lnSpc>
                          <a:spcPct val="115000"/>
                        </a:lnSpc>
                        <a:spcBef>
                          <a:spcPts val="0"/>
                        </a:spcBef>
                        <a:spcAft>
                          <a:spcPts val="0"/>
                        </a:spcAft>
                      </a:pPr>
                      <a:r>
                        <a:rPr lang="en-US" sz="1600" b="1" dirty="0" smtClean="0">
                          <a:effectLst/>
                        </a:rPr>
                        <a:t>Safe </a:t>
                      </a:r>
                      <a:r>
                        <a:rPr lang="en-US" sz="1600" b="1" dirty="0">
                          <a:effectLst/>
                        </a:rPr>
                        <a:t>Kids Worldwide</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600" dirty="0">
                          <a:effectLst/>
                        </a:rPr>
                        <a:t>Improving Child Restraint Installation in Rural America through Interactive Virtual Presence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31895793"/>
                  </a:ext>
                </a:extLst>
              </a:tr>
              <a:tr h="313258">
                <a:tc>
                  <a:txBody>
                    <a:bodyPr/>
                    <a:lstStyle/>
                    <a:p>
                      <a:pPr marL="0" marR="0" algn="l">
                        <a:lnSpc>
                          <a:spcPct val="115000"/>
                        </a:lnSpc>
                        <a:spcBef>
                          <a:spcPts val="0"/>
                        </a:spcBef>
                        <a:spcAft>
                          <a:spcPts val="0"/>
                        </a:spcAft>
                      </a:pPr>
                      <a:r>
                        <a:rPr lang="en-US" sz="1600" b="1" dirty="0">
                          <a:effectLst/>
                        </a:rPr>
                        <a:t>University of </a:t>
                      </a:r>
                      <a:r>
                        <a:rPr lang="en-US" sz="1600" b="1" dirty="0" smtClean="0">
                          <a:effectLst/>
                        </a:rPr>
                        <a:t>Michigan</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b">
                    <a:solidFill>
                      <a:schemeClr val="bg1">
                        <a:lumMod val="85000"/>
                      </a:schemeClr>
                    </a:solidFill>
                  </a:tcPr>
                </a:tc>
                <a:tc>
                  <a:txBody>
                    <a:bodyPr/>
                    <a:lstStyle/>
                    <a:p>
                      <a:pPr marL="0" marR="0" algn="l">
                        <a:lnSpc>
                          <a:spcPct val="115000"/>
                        </a:lnSpc>
                        <a:spcBef>
                          <a:spcPts val="0"/>
                        </a:spcBef>
                        <a:spcAft>
                          <a:spcPts val="0"/>
                        </a:spcAft>
                      </a:pPr>
                      <a:r>
                        <a:rPr lang="en-US" sz="1600" dirty="0">
                          <a:effectLst/>
                        </a:rPr>
                        <a:t>Addressing Socioeconomic Disparities in Motor-Vehicle Fatalities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766631659"/>
                  </a:ext>
                </a:extLst>
              </a:tr>
              <a:tr h="320485">
                <a:tc>
                  <a:txBody>
                    <a:bodyPr/>
                    <a:lstStyle/>
                    <a:p>
                      <a:pPr marL="0" marR="0" algn="r">
                        <a:lnSpc>
                          <a:spcPct val="115000"/>
                        </a:lnSpc>
                        <a:spcBef>
                          <a:spcPts val="0"/>
                        </a:spcBef>
                        <a:spcAft>
                          <a:spcPts val="0"/>
                        </a:spcAft>
                      </a:pPr>
                      <a:r>
                        <a:rPr lang="en-US" sz="1400" b="1" dirty="0" smtClean="0">
                          <a:effectLst/>
                        </a:rPr>
                        <a:t>TOTAL</a:t>
                      </a:r>
                      <a:r>
                        <a:rPr lang="en-US" sz="1400" b="1" baseline="0" dirty="0" smtClean="0">
                          <a:effectLst/>
                        </a:rPr>
                        <a:t> AMOUNT</a:t>
                      </a:r>
                      <a:r>
                        <a:rPr lang="en-US" sz="1400" b="1" dirty="0" smtClean="0">
                          <a:effectLst/>
                        </a:rPr>
                        <a:t> </a:t>
                      </a: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a:t>
                      </a:r>
                      <a:r>
                        <a:rPr lang="en-US" sz="1800" b="1" dirty="0">
                          <a:effectLst/>
                        </a:rPr>
                        <a:t>$ 1,500,000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93376958"/>
                  </a:ext>
                </a:extLst>
              </a:tr>
            </a:tbl>
          </a:graphicData>
        </a:graphic>
      </p:graphicFrame>
      <p:sp>
        <p:nvSpPr>
          <p:cNvPr id="3" name="Title 1"/>
          <p:cNvSpPr txBox="1">
            <a:spLocks/>
          </p:cNvSpPr>
          <p:nvPr/>
        </p:nvSpPr>
        <p:spPr>
          <a:xfrm>
            <a:off x="1287194" y="378948"/>
            <a:ext cx="6569612" cy="1127907"/>
          </a:xfrm>
        </p:spPr>
        <p:txBody>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3600" b="1" dirty="0">
                <a:latin typeface="Helvetica" panose="020B0604020202020204" pitchFamily="34" charset="0"/>
                <a:cs typeface="Helvetica" panose="020B0604020202020204" pitchFamily="34" charset="0"/>
              </a:rPr>
              <a:t>2018 Road to Zero </a:t>
            </a:r>
          </a:p>
          <a:p>
            <a:r>
              <a:rPr lang="en-US" sz="3600" b="1" dirty="0">
                <a:latin typeface="Helvetica" panose="020B0604020202020204" pitchFamily="34" charset="0"/>
                <a:cs typeface="Helvetica" panose="020B0604020202020204" pitchFamily="34" charset="0"/>
              </a:rPr>
              <a:t>Grant Recipients</a:t>
            </a:r>
          </a:p>
        </p:txBody>
      </p:sp>
    </p:spTree>
    <p:extLst>
      <p:ext uri="{BB962C8B-B14F-4D97-AF65-F5344CB8AC3E}">
        <p14:creationId xmlns:p14="http://schemas.microsoft.com/office/powerpoint/2010/main" val="344777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meadhunt.com/assets/blogs/transport/files/2014/09/jets_poster-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100" y="1524907"/>
            <a:ext cx="4058101" cy="530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287194" y="701800"/>
            <a:ext cx="6569612" cy="1127907"/>
          </a:xfrm>
        </p:spPr>
        <p:txBody>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3600" b="1" dirty="0" smtClean="0">
                <a:latin typeface="Helvetica" panose="020B0604020202020204" pitchFamily="34" charset="0"/>
                <a:cs typeface="Helvetica" panose="020B0604020202020204" pitchFamily="34" charset="0"/>
              </a:rPr>
              <a:t>RTZ Priority Statements</a:t>
            </a:r>
            <a:endParaRPr lang="en-US" sz="3600" b="1" dirty="0">
              <a:latin typeface="Helvetica" panose="020B0604020202020204" pitchFamily="34" charset="0"/>
              <a:cs typeface="Helvetica" panose="020B0604020202020204" pitchFamily="34" charset="0"/>
            </a:endParaRPr>
          </a:p>
        </p:txBody>
      </p:sp>
      <p:pic>
        <p:nvPicPr>
          <p:cNvPr id="1029" name="Picture 5" descr="Image result for truck underr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44" y="1524907"/>
            <a:ext cx="4395421" cy="363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4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509901" y="1602487"/>
            <a:ext cx="4610739" cy="2308324"/>
          </a:xfrm>
          <a:prstGeom prst="rect">
            <a:avLst/>
          </a:prstGeom>
        </p:spPr>
        <p:txBody>
          <a:bodyPr wrap="square">
            <a:spAutoFit/>
          </a:bodyPr>
          <a:lstStyle/>
          <a:p>
            <a:pPr>
              <a:lnSpc>
                <a:spcPct val="80000"/>
              </a:lnSpc>
              <a:spcAft>
                <a:spcPts val="0"/>
              </a:spcAft>
              <a:defRPr/>
            </a:pPr>
            <a:r>
              <a:rPr lang="en-US" sz="4800" b="1" spc="-85" dirty="0" smtClean="0">
                <a:latin typeface="Helvetica" charset="-52"/>
                <a:ea typeface="Helvetica" charset="-52"/>
                <a:cs typeface="Helvetica" charset="-52"/>
              </a:rPr>
              <a:t>HOW DO WE </a:t>
            </a:r>
            <a:r>
              <a:rPr lang="en-US" sz="7200" b="1" spc="-85" dirty="0" smtClean="0">
                <a:solidFill>
                  <a:srgbClr val="92D050"/>
                </a:solidFill>
                <a:effectLst>
                  <a:outerShdw blurRad="38100" dist="38100" dir="2700000" algn="tl">
                    <a:srgbClr val="000000">
                      <a:alpha val="43137"/>
                    </a:srgbClr>
                  </a:outerShdw>
                </a:effectLst>
                <a:latin typeface="Helvetica" charset="-52"/>
                <a:ea typeface="Helvetica" charset="-52"/>
                <a:cs typeface="Helvetica" charset="-52"/>
              </a:rPr>
              <a:t>SHIFT </a:t>
            </a:r>
            <a:r>
              <a:rPr lang="en-US" sz="6000" b="1" spc="-85" dirty="0" smtClean="0">
                <a:effectLst>
                  <a:outerShdw blurRad="38100" dist="38100" dir="2700000" algn="tl">
                    <a:srgbClr val="000000">
                      <a:alpha val="43137"/>
                    </a:srgbClr>
                  </a:outerShdw>
                </a:effectLst>
                <a:latin typeface="Helvetica" charset="-52"/>
                <a:ea typeface="Helvetica" charset="-52"/>
                <a:cs typeface="Helvetica" charset="-52"/>
              </a:rPr>
              <a:t>CULTURE?</a:t>
            </a:r>
            <a:endParaRPr lang="en-US" sz="6000" b="1" dirty="0">
              <a:effectLst>
                <a:outerShdw blurRad="38100" dist="38100" dir="2700000" algn="tl">
                  <a:srgbClr val="000000">
                    <a:alpha val="43137"/>
                  </a:srgbClr>
                </a:outerShdw>
              </a:effectLst>
              <a:latin typeface="Helvetica" charset="-52"/>
              <a:ea typeface="Helvetica" charset="-52"/>
              <a:cs typeface="Helvetica" charset="-5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510" y="1161799"/>
            <a:ext cx="3048000" cy="3404616"/>
          </a:xfrm>
          <a:prstGeom prst="rect">
            <a:avLst/>
          </a:prstGeom>
        </p:spPr>
      </p:pic>
    </p:spTree>
    <p:extLst>
      <p:ext uri="{BB962C8B-B14F-4D97-AF65-F5344CB8AC3E}">
        <p14:creationId xmlns:p14="http://schemas.microsoft.com/office/powerpoint/2010/main" val="3231786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864100"/>
            <a:ext cx="3530600" cy="1993900"/>
          </a:xfrm>
          <a:prstGeom prst="rect">
            <a:avLst/>
          </a:prstGeom>
          <a:solidFill>
            <a:schemeClr val="bg1"/>
          </a:solidFill>
        </p:spPr>
        <p:txBody>
          <a:bodyPr wrap="square" rtlCol="0">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115239"/>
            <a:ext cx="9121781" cy="3697732"/>
          </a:xfrm>
          <a:prstGeom prst="rect">
            <a:avLst/>
          </a:prstGeom>
        </p:spPr>
      </p:pic>
      <p:sp>
        <p:nvSpPr>
          <p:cNvPr id="3" name="TextBox 2"/>
          <p:cNvSpPr txBox="1"/>
          <p:nvPr/>
        </p:nvSpPr>
        <p:spPr>
          <a:xfrm>
            <a:off x="2231651" y="1007243"/>
            <a:ext cx="4528298" cy="1107996"/>
          </a:xfrm>
          <a:prstGeom prst="rect">
            <a:avLst/>
          </a:prstGeom>
          <a:noFill/>
        </p:spPr>
        <p:txBody>
          <a:bodyPr wrap="square" rtlCol="0">
            <a:spAutoFit/>
          </a:bodyPr>
          <a:lstStyle/>
          <a:p>
            <a:pPr algn="ctr"/>
            <a:r>
              <a:rPr lang="en-US" sz="3300" b="1" dirty="0" smtClean="0"/>
              <a:t>INTERNATIONAL COMPARISON</a:t>
            </a:r>
            <a:endParaRPr lang="en-US" sz="3300" b="1" dirty="0"/>
          </a:p>
        </p:txBody>
      </p:sp>
      <p:sp>
        <p:nvSpPr>
          <p:cNvPr id="4" name="TextBox 3"/>
          <p:cNvSpPr txBox="1"/>
          <p:nvPr/>
        </p:nvSpPr>
        <p:spPr>
          <a:xfrm>
            <a:off x="6759949" y="6021044"/>
            <a:ext cx="2590800" cy="196208"/>
          </a:xfrm>
          <a:prstGeom prst="rect">
            <a:avLst/>
          </a:prstGeom>
          <a:noFill/>
        </p:spPr>
        <p:txBody>
          <a:bodyPr wrap="square" rtlCol="0">
            <a:spAutoFit/>
          </a:bodyPr>
          <a:lstStyle/>
          <a:p>
            <a:r>
              <a:rPr lang="en-US" sz="675" dirty="0"/>
              <a:t>Sauber-Schatz, E. K. (2016).  MMWR, 65.</a:t>
            </a:r>
          </a:p>
        </p:txBody>
      </p:sp>
    </p:spTree>
    <p:extLst>
      <p:ext uri="{BB962C8B-B14F-4D97-AF65-F5344CB8AC3E}">
        <p14:creationId xmlns:p14="http://schemas.microsoft.com/office/powerpoint/2010/main" val="52092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6" y="1161558"/>
            <a:ext cx="8737258" cy="4575564"/>
          </a:xfrm>
          <a:prstGeom prst="rect">
            <a:avLst/>
          </a:prstGeom>
        </p:spPr>
      </p:pic>
    </p:spTree>
    <p:extLst>
      <p:ext uri="{BB962C8B-B14F-4D97-AF65-F5344CB8AC3E}">
        <p14:creationId xmlns:p14="http://schemas.microsoft.com/office/powerpoint/2010/main" val="281857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3" name="Group 2"/>
          <p:cNvGrpSpPr>
            <a:grpSpLocks/>
          </p:cNvGrpSpPr>
          <p:nvPr/>
        </p:nvGrpSpPr>
        <p:grpSpPr bwMode="auto">
          <a:xfrm>
            <a:off x="4613550" y="1657339"/>
            <a:ext cx="4384237" cy="3416320"/>
            <a:chOff x="4168929" y="2797540"/>
            <a:chExt cx="4637788" cy="4555803"/>
          </a:xfrm>
        </p:grpSpPr>
        <p:sp>
          <p:nvSpPr>
            <p:cNvPr id="14" name="Rectangle 13"/>
            <p:cNvSpPr/>
            <p:nvPr/>
          </p:nvSpPr>
          <p:spPr bwMode="auto">
            <a:xfrm>
              <a:off x="4712320" y="2797540"/>
              <a:ext cx="4094397" cy="4555803"/>
            </a:xfrm>
            <a:prstGeom prst="rect">
              <a:avLst/>
            </a:prstGeom>
          </p:spPr>
          <p:txBody>
            <a:bodyPr wrap="square">
              <a:spAutoFit/>
            </a:bodyPr>
            <a:lstStyle/>
            <a:p>
              <a:pPr>
                <a:lnSpc>
                  <a:spcPct val="75000"/>
                </a:lnSpc>
                <a:spcAft>
                  <a:spcPts val="0"/>
                </a:spcAft>
                <a:defRPr/>
              </a:pPr>
              <a:r>
                <a:rPr lang="en-US" sz="3600" b="1" dirty="0" smtClean="0">
                  <a:solidFill>
                    <a:srgbClr val="60568F"/>
                  </a:solidFill>
                  <a:latin typeface="Helvetica" charset="-52"/>
                  <a:ea typeface="Helvetica" charset="-52"/>
                  <a:cs typeface="Helvetica" charset="-52"/>
                </a:rPr>
                <a:t>DOUBLE DOWN</a:t>
              </a:r>
              <a:endParaRPr lang="en-US" sz="3600" b="1" dirty="0">
                <a:solidFill>
                  <a:srgbClr val="60568F"/>
                </a:solidFill>
                <a:latin typeface="Helvetica" charset="-52"/>
                <a:ea typeface="Helvetica" charset="-52"/>
                <a:cs typeface="Helvetica" charset="-52"/>
              </a:endParaRPr>
            </a:p>
            <a:p>
              <a:pPr>
                <a:lnSpc>
                  <a:spcPct val="75000"/>
                </a:lnSpc>
                <a:spcAft>
                  <a:spcPts val="0"/>
                </a:spcAft>
                <a:defRPr/>
              </a:pPr>
              <a:r>
                <a:rPr lang="en-US" sz="3600" b="1" dirty="0">
                  <a:solidFill>
                    <a:schemeClr val="tx1">
                      <a:lumMod val="75000"/>
                      <a:lumOff val="25000"/>
                    </a:schemeClr>
                  </a:solidFill>
                  <a:latin typeface="Helvetica" charset="-52"/>
                  <a:ea typeface="Helvetica" charset="-52"/>
                  <a:cs typeface="Helvetica" charset="-52"/>
                </a:rPr>
                <a:t>on What Works</a:t>
              </a:r>
            </a:p>
            <a:p>
              <a:pPr marL="685800" indent="-685800">
                <a:lnSpc>
                  <a:spcPct val="75000"/>
                </a:lnSpc>
                <a:spcAft>
                  <a:spcPts val="0"/>
                </a:spcAft>
                <a:buFont typeface="Arial" panose="020B0604020202020204" pitchFamily="34" charset="0"/>
                <a:buChar char="•"/>
                <a:defRPr/>
              </a:pPr>
              <a:endParaRPr lang="en-US" sz="3600" b="1" dirty="0">
                <a:solidFill>
                  <a:schemeClr val="tx1">
                    <a:lumMod val="75000"/>
                    <a:lumOff val="25000"/>
                  </a:schemeClr>
                </a:solidFill>
                <a:latin typeface="Helvetica" charset="-52"/>
                <a:ea typeface="Helvetica" charset="-52"/>
                <a:cs typeface="Helvetica" charset="-52"/>
              </a:endParaRPr>
            </a:p>
            <a:p>
              <a:pPr>
                <a:lnSpc>
                  <a:spcPct val="75000"/>
                </a:lnSpc>
                <a:spcAft>
                  <a:spcPts val="0"/>
                </a:spcAft>
                <a:defRPr/>
              </a:pPr>
              <a:r>
                <a:rPr lang="en-US" sz="3600" b="1" dirty="0" smtClean="0">
                  <a:solidFill>
                    <a:srgbClr val="F26C35"/>
                  </a:solidFill>
                  <a:latin typeface="Helvetica" charset="-52"/>
                  <a:ea typeface="Helvetica" charset="-52"/>
                  <a:cs typeface="Helvetica" charset="-52"/>
                </a:rPr>
                <a:t>ACCELERATE</a:t>
              </a:r>
              <a:r>
                <a:rPr lang="en-US" sz="3600" b="1" dirty="0" smtClean="0">
                  <a:solidFill>
                    <a:schemeClr val="tx1">
                      <a:lumMod val="75000"/>
                      <a:lumOff val="25000"/>
                    </a:schemeClr>
                  </a:solidFill>
                  <a:latin typeface="Helvetica" charset="-52"/>
                  <a:ea typeface="Helvetica" charset="-52"/>
                  <a:cs typeface="Helvetica" charset="-52"/>
                </a:rPr>
                <a:t> </a:t>
              </a:r>
              <a:r>
                <a:rPr lang="en-US" sz="3600" b="1" dirty="0">
                  <a:latin typeface="Helvetica" charset="-52"/>
                  <a:ea typeface="Helvetica" charset="-52"/>
                  <a:cs typeface="Helvetica" charset="-52"/>
                </a:rPr>
                <a:t>Technology</a:t>
              </a:r>
            </a:p>
            <a:p>
              <a:pPr>
                <a:lnSpc>
                  <a:spcPct val="75000"/>
                </a:lnSpc>
                <a:spcAft>
                  <a:spcPts val="0"/>
                </a:spcAft>
                <a:defRPr/>
              </a:pPr>
              <a:endParaRPr lang="en-US" sz="3600" b="1" dirty="0">
                <a:solidFill>
                  <a:schemeClr val="tx1">
                    <a:lumMod val="75000"/>
                    <a:lumOff val="25000"/>
                  </a:schemeClr>
                </a:solidFill>
                <a:latin typeface="Helvetica" charset="-52"/>
                <a:ea typeface="Helvetica" charset="-52"/>
                <a:cs typeface="Helvetica" charset="-52"/>
              </a:endParaRPr>
            </a:p>
            <a:p>
              <a:pPr>
                <a:lnSpc>
                  <a:spcPct val="75000"/>
                </a:lnSpc>
                <a:spcAft>
                  <a:spcPts val="0"/>
                </a:spcAft>
                <a:defRPr/>
              </a:pPr>
              <a:r>
                <a:rPr lang="en-US" sz="3600" b="1" dirty="0" smtClean="0">
                  <a:solidFill>
                    <a:srgbClr val="0051A5"/>
                  </a:solidFill>
                  <a:latin typeface="Helvetica" charset="-52"/>
                  <a:ea typeface="Helvetica" charset="-52"/>
                  <a:cs typeface="Helvetica" charset="-52"/>
                </a:rPr>
                <a:t>PRIORITIZE</a:t>
              </a:r>
              <a:endParaRPr lang="en-US" sz="3600" b="1" dirty="0">
                <a:solidFill>
                  <a:srgbClr val="0051A5"/>
                </a:solidFill>
                <a:latin typeface="Helvetica" charset="-52"/>
                <a:ea typeface="Helvetica" charset="-52"/>
                <a:cs typeface="Helvetica" charset="-52"/>
              </a:endParaRPr>
            </a:p>
            <a:p>
              <a:pPr>
                <a:lnSpc>
                  <a:spcPct val="75000"/>
                </a:lnSpc>
                <a:spcAft>
                  <a:spcPts val="0"/>
                </a:spcAft>
                <a:defRPr/>
              </a:pPr>
              <a:r>
                <a:rPr lang="en-US" sz="3600" b="1" dirty="0">
                  <a:latin typeface="Helvetica" charset="-52"/>
                  <a:ea typeface="Helvetica" charset="-52"/>
                  <a:cs typeface="Helvetica" charset="-52"/>
                </a:rPr>
                <a:t>Safety</a:t>
              </a:r>
            </a:p>
          </p:txBody>
        </p:sp>
        <p:cxnSp>
          <p:nvCxnSpPr>
            <p:cNvPr id="12" name="Straight Connector 11"/>
            <p:cNvCxnSpPr/>
            <p:nvPr/>
          </p:nvCxnSpPr>
          <p:spPr>
            <a:xfrm flipV="1">
              <a:off x="4168929" y="3744908"/>
              <a:ext cx="0" cy="2661067"/>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0" y="4864100"/>
            <a:ext cx="3530600" cy="1993900"/>
          </a:xfrm>
          <a:prstGeom prst="rect">
            <a:avLst/>
          </a:prstGeom>
          <a:solidFill>
            <a:schemeClr val="bg1"/>
          </a:solidFill>
        </p:spPr>
        <p:txBody>
          <a:bodyPr wrap="square" rtlCol="0">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1624"/>
            <a:ext cx="4107110" cy="4579426"/>
          </a:xfrm>
          <a:prstGeom prst="rect">
            <a:avLst/>
          </a:prstGeom>
        </p:spPr>
      </p:pic>
    </p:spTree>
    <p:extLst>
      <p:ext uri="{BB962C8B-B14F-4D97-AF65-F5344CB8AC3E}">
        <p14:creationId xmlns:p14="http://schemas.microsoft.com/office/powerpoint/2010/main" val="18480823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c 15 2016 DA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c 15 2016 DAPH" id="{37ACAA2A-B6B3-4A6C-9821-02E6E3FBEDCD}" vid="{C373A743-2E7D-43BF-BCAC-9D91496AE2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c 15 2016 DAPH" id="{37ACAA2A-B6B3-4A6C-9821-02E6E3FBEDCD}" vid="{37622428-AA73-4FF4-885A-985C90E10103}"/>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 15 2016 DAPH" id="{37ACAA2A-B6B3-4A6C-9821-02E6E3FBEDCD}" vid="{56E5FE51-D33D-453B-B688-5EDA5955DFB9}"/>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 15 2016 DAPH" id="{37ACAA2A-B6B3-4A6C-9821-02E6E3FBEDCD}" vid="{10038274-4F60-47CB-87FE-960E172FCB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Dec 15 2016 DAPH</Template>
  <TotalTime>7711</TotalTime>
  <Words>1003</Words>
  <Application>Microsoft Office PowerPoint</Application>
  <PresentationFormat>On-screen Show (4:3)</PresentationFormat>
  <Paragraphs>119</Paragraphs>
  <Slides>13</Slides>
  <Notes>13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ＭＳ Ｐゴシック</vt:lpstr>
      <vt:lpstr>Arial</vt:lpstr>
      <vt:lpstr>Calibri</vt:lpstr>
      <vt:lpstr>Calibri Light</vt:lpstr>
      <vt:lpstr>Helvetica</vt:lpstr>
      <vt:lpstr>Times New Roman</vt:lpstr>
      <vt:lpstr>Dec 15 2016 DAPH</vt:lpstr>
      <vt:lpstr>Custom Design</vt:lpstr>
      <vt:lpstr>1_Custom Design</vt:lpstr>
      <vt:lpstr>2_Custom Design</vt:lpstr>
      <vt:lpstr>Road to Zero Coalition  Long-Term Vision Report Update  Debbie Hersman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Tatyana Warrick</dc:creator>
  <cp:lastModifiedBy>Tatyana Warrick</cp:lastModifiedBy>
  <cp:revision>245</cp:revision>
  <cp:lastPrinted>2018-06-26T14:22:25Z</cp:lastPrinted>
  <dcterms:created xsi:type="dcterms:W3CDTF">2016-12-15T03:41:58Z</dcterms:created>
  <dcterms:modified xsi:type="dcterms:W3CDTF">2018-06-26T14:24:48Z</dcterms:modified>
</cp:coreProperties>
</file>