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73" r:id="rId2"/>
    <p:sldId id="274" r:id="rId3"/>
    <p:sldId id="276" r:id="rId4"/>
    <p:sldId id="275" r:id="rId5"/>
    <p:sldId id="277" r:id="rId6"/>
    <p:sldId id="280" r:id="rId7"/>
    <p:sldId id="278" r:id="rId8"/>
    <p:sldId id="281" r:id="rId9"/>
    <p:sldId id="279" r:id="rId10"/>
    <p:sldId id="283" r:id="rId11"/>
    <p:sldId id="284" r:id="rId12"/>
    <p:sldId id="282" r:id="rId13"/>
    <p:sldId id="28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69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FAF895-D411-4524-AA37-54F6466D8A46}" type="datetimeFigureOut">
              <a:rPr lang="en-US" smtClean="0"/>
              <a:t>3/17/2018</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23CDEC-701A-46D3-983E-FC9D58973BDD}" type="slidenum">
              <a:rPr lang="en-US" smtClean="0"/>
              <a:t>‹#›</a:t>
            </a:fld>
            <a:endParaRPr lang="en-US" dirty="0"/>
          </a:p>
        </p:txBody>
      </p:sp>
    </p:spTree>
    <p:extLst>
      <p:ext uri="{BB962C8B-B14F-4D97-AF65-F5344CB8AC3E}">
        <p14:creationId xmlns:p14="http://schemas.microsoft.com/office/powerpoint/2010/main" val="306885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nhtsa.gov/behavioral-research/drug-and-alcohol-crash-risk-study" TargetMode="External"/><Relationship Id="rId2" Type="http://schemas.openxmlformats.org/officeDocument/2006/relationships/slide" Target="../slides/slide6.xml"/><Relationship Id="rId1" Type="http://schemas.openxmlformats.org/officeDocument/2006/relationships/notesMaster" Target="../notesMasters/notesMaster1.xml"/><Relationship Id="rId5" Type="http://schemas.openxmlformats.org/officeDocument/2006/relationships/hyperlink" Target="file:///C:\Users\christopherturner\Downloads\812117-Drug_and_Alcohol_Crash_Risk.pdf" TargetMode="External"/><Relationship Id="rId4" Type="http://schemas.openxmlformats.org/officeDocument/2006/relationships/hyperlink" Target="http://www.cnn.com/2017/04/27/health/drugged-driving-death-rates-report/index.html"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ntsb.gov/safety/mwl/Pages/mwl3_2014.aspx"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s://crashstats.nhtsa.dot.gov/"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nhtsa.gov/risky-driving/distracted-driving"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Enforcement of the rules of the road are important on CMVs and passenger vehicles as well.  While focusing on CMVs it is important FMCSA recognized the risk by passenger vehicles around the CMV and 10% of MCSAP budgets can be spent on this enforcement, as well as High Priority Grants. </a:t>
            </a:r>
          </a:p>
          <a:p>
            <a:endParaRPr lang="en-US" dirty="0"/>
          </a:p>
        </p:txBody>
      </p:sp>
      <p:sp>
        <p:nvSpPr>
          <p:cNvPr id="4" name="Slide Number Placeholder 3"/>
          <p:cNvSpPr>
            <a:spLocks noGrp="1"/>
          </p:cNvSpPr>
          <p:nvPr>
            <p:ph type="sldNum" sz="quarter" idx="10"/>
          </p:nvPr>
        </p:nvSpPr>
        <p:spPr/>
        <p:txBody>
          <a:bodyPr/>
          <a:lstStyle/>
          <a:p>
            <a:fld id="{2C23CDEC-701A-46D3-983E-FC9D58973BDD}" type="slidenum">
              <a:rPr lang="en-US" smtClean="0"/>
              <a:t>5</a:t>
            </a:fld>
            <a:endParaRPr lang="en-US" dirty="0"/>
          </a:p>
        </p:txBody>
      </p:sp>
    </p:spTree>
    <p:extLst>
      <p:ext uri="{BB962C8B-B14F-4D97-AF65-F5344CB8AC3E}">
        <p14:creationId xmlns:p14="http://schemas.microsoft.com/office/powerpoint/2010/main" val="22248744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kern="1200" dirty="0">
                <a:solidFill>
                  <a:schemeClr val="tx1"/>
                </a:solidFill>
                <a:effectLst/>
                <a:latin typeface="+mn-lt"/>
                <a:ea typeface="+mn-ea"/>
                <a:cs typeface="+mn-cs"/>
              </a:rPr>
              <a:t>Drug and Alcohol Crash Risk Study,</a:t>
            </a:r>
            <a:r>
              <a:rPr lang="en-US" sz="1200" kern="1200" dirty="0">
                <a:solidFill>
                  <a:schemeClr val="tx1"/>
                </a:solidFill>
                <a:effectLst/>
                <a:latin typeface="+mn-lt"/>
                <a:ea typeface="+mn-ea"/>
                <a:cs typeface="+mn-cs"/>
              </a:rPr>
              <a:t> NHTSA, </a:t>
            </a:r>
            <a:r>
              <a:rPr lang="en-US" sz="1200" u="sng" kern="1200" dirty="0">
                <a:solidFill>
                  <a:schemeClr val="tx1"/>
                </a:solidFill>
                <a:effectLst/>
                <a:latin typeface="+mn-lt"/>
                <a:ea typeface="+mn-ea"/>
                <a:cs typeface="+mn-cs"/>
                <a:hlinkClick r:id="rId3"/>
              </a:rPr>
              <a:t>https://www.nhtsa.gov/behavioral-research/drug-and-alcohol-crash-risk-study</a:t>
            </a:r>
            <a:r>
              <a:rPr lang="en-US" sz="1200" kern="1200" dirty="0">
                <a:solidFill>
                  <a:schemeClr val="tx1"/>
                </a:solidFill>
                <a:effectLst/>
                <a:latin typeface="+mn-lt"/>
                <a:ea typeface="+mn-ea"/>
                <a:cs typeface="+mn-cs"/>
              </a:rPr>
              <a:t> (lst visited Dec. 20, 2007).</a:t>
            </a:r>
          </a:p>
          <a:p>
            <a:r>
              <a:rPr lang="en-US" sz="1200" kern="1200" baseline="3000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kern="1200" dirty="0">
                <a:solidFill>
                  <a:schemeClr val="tx1"/>
                </a:solidFill>
                <a:effectLst/>
                <a:latin typeface="+mn-lt"/>
                <a:ea typeface="+mn-ea"/>
                <a:cs typeface="+mn-cs"/>
              </a:rPr>
              <a:t>Drugged driving’ surpasses drunken driving among drivers killed in crashes</a:t>
            </a:r>
            <a:r>
              <a:rPr lang="en-US" sz="1200" kern="1200" dirty="0">
                <a:solidFill>
                  <a:schemeClr val="tx1"/>
                </a:solidFill>
                <a:effectLst/>
                <a:latin typeface="+mn-lt"/>
                <a:ea typeface="+mn-ea"/>
                <a:cs typeface="+mn-cs"/>
              </a:rPr>
              <a:t>, Robert Jimison, CNN, </a:t>
            </a:r>
            <a:r>
              <a:rPr lang="en-US" sz="1200" u="sng" kern="1200" dirty="0">
                <a:solidFill>
                  <a:schemeClr val="tx1"/>
                </a:solidFill>
                <a:effectLst/>
                <a:latin typeface="+mn-lt"/>
                <a:ea typeface="+mn-ea"/>
                <a:cs typeface="+mn-cs"/>
                <a:hlinkClick r:id="rId4"/>
              </a:rPr>
              <a:t>http://www.cnn.com/2017/04/27/health/drugged-driving-death-rates-report/index.html</a:t>
            </a:r>
            <a:r>
              <a:rPr lang="en-US" sz="1200" kern="1200" dirty="0">
                <a:solidFill>
                  <a:schemeClr val="tx1"/>
                </a:solidFill>
                <a:effectLst/>
                <a:latin typeface="+mn-lt"/>
                <a:ea typeface="+mn-ea"/>
                <a:cs typeface="+mn-cs"/>
              </a:rPr>
              <a:t> (last visited Dec. 20, 2017) (citing the Governors Highway Safety Association and the Foundation for Advanced Alcohol Responsibility drivers who were tested in 2015).</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Richard P. Compton and Amy Berning, </a:t>
            </a:r>
            <a:r>
              <a:rPr lang="en-US" sz="1200" u="sng" kern="1200" dirty="0">
                <a:solidFill>
                  <a:schemeClr val="tx1"/>
                </a:solidFill>
                <a:effectLst/>
                <a:latin typeface="+mn-lt"/>
                <a:ea typeface="+mn-ea"/>
                <a:cs typeface="+mn-cs"/>
              </a:rPr>
              <a:t>Traffic Safety Facts, Drug and Alcohol Crash Risk,</a:t>
            </a:r>
            <a:r>
              <a:rPr lang="en-US" sz="1200" kern="1200" dirty="0">
                <a:solidFill>
                  <a:schemeClr val="tx1"/>
                </a:solidFill>
                <a:effectLst/>
                <a:latin typeface="+mn-lt"/>
                <a:ea typeface="+mn-ea"/>
                <a:cs typeface="+mn-cs"/>
              </a:rPr>
              <a:t> NHTSA, </a:t>
            </a:r>
            <a:r>
              <a:rPr lang="en-US" sz="1200" u="sng" kern="1200" dirty="0">
                <a:solidFill>
                  <a:schemeClr val="tx1"/>
                </a:solidFill>
                <a:effectLst/>
                <a:latin typeface="+mn-lt"/>
                <a:ea typeface="+mn-ea"/>
                <a:cs typeface="+mn-cs"/>
                <a:hlinkClick r:id="rId5"/>
              </a:rPr>
              <a:t>file:///Users/christopherturner/Downloads/812117-Drug_and_Alcohol_Crash_Risk.pdf</a:t>
            </a:r>
            <a:r>
              <a:rPr lang="en-US" sz="1200" kern="1200" dirty="0">
                <a:solidFill>
                  <a:schemeClr val="tx1"/>
                </a:solidFill>
                <a:effectLst/>
                <a:latin typeface="+mn-lt"/>
                <a:ea typeface="+mn-ea"/>
                <a:cs typeface="+mn-cs"/>
              </a:rPr>
              <a:t> (last visited Dec. 20, 2017).</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kern="1200" dirty="0">
                <a:solidFill>
                  <a:schemeClr val="tx1"/>
                </a:solidFill>
                <a:effectLst/>
                <a:latin typeface="+mn-lt"/>
                <a:ea typeface="+mn-ea"/>
                <a:cs typeface="+mn-cs"/>
              </a:rPr>
              <a:t>Id. </a:t>
            </a:r>
            <a:r>
              <a:rPr lang="en-US" sz="1200" kern="1200" dirty="0">
                <a:solidFill>
                  <a:schemeClr val="tx1"/>
                </a:solidFill>
                <a:effectLst/>
                <a:latin typeface="+mn-lt"/>
                <a:ea typeface="+mn-ea"/>
                <a:cs typeface="+mn-cs"/>
              </a:rPr>
              <a:t>Table one showed the percent of breakdown in crashes and drivers may test positive for more than one drug.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sz="1200" dirty="0"/>
          </a:p>
        </p:txBody>
      </p:sp>
      <p:sp>
        <p:nvSpPr>
          <p:cNvPr id="4" name="Slide Number Placeholder 3"/>
          <p:cNvSpPr>
            <a:spLocks noGrp="1"/>
          </p:cNvSpPr>
          <p:nvPr>
            <p:ph type="sldNum" sz="quarter" idx="10"/>
          </p:nvPr>
        </p:nvSpPr>
        <p:spPr/>
        <p:txBody>
          <a:bodyPr/>
          <a:lstStyle/>
          <a:p>
            <a:fld id="{2C23CDEC-701A-46D3-983E-FC9D58973BDD}" type="slidenum">
              <a:rPr lang="en-US" smtClean="0"/>
              <a:t>6</a:t>
            </a:fld>
            <a:endParaRPr lang="en-US" dirty="0"/>
          </a:p>
        </p:txBody>
      </p:sp>
    </p:spTree>
    <p:extLst>
      <p:ext uri="{BB962C8B-B14F-4D97-AF65-F5344CB8AC3E}">
        <p14:creationId xmlns:p14="http://schemas.microsoft.com/office/powerpoint/2010/main" val="1919100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kern="1200" dirty="0">
                <a:solidFill>
                  <a:schemeClr val="tx1"/>
                </a:solidFill>
                <a:effectLst/>
                <a:latin typeface="+mn-lt"/>
                <a:ea typeface="+mn-ea"/>
                <a:cs typeface="+mn-cs"/>
              </a:rPr>
              <a:t>Investigation and Prosecution of Distracted Driving Cases</a:t>
            </a:r>
            <a:r>
              <a:rPr lang="en-US" sz="1200" kern="1200" dirty="0">
                <a:solidFill>
                  <a:schemeClr val="tx1"/>
                </a:solidFill>
                <a:effectLst/>
                <a:latin typeface="+mn-lt"/>
                <a:ea typeface="+mn-ea"/>
                <a:cs typeface="+mn-cs"/>
              </a:rPr>
              <a:t>, National Highway Traffic Safety Administration, htt’s://www.nhtsa.gov/sites/nhtsa.dot.gov/files/documents812407-distracteddrivingreport.pdf (last visited, July 18, 2017).</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kern="1200" dirty="0">
                <a:solidFill>
                  <a:schemeClr val="tx1"/>
                </a:solidFill>
                <a:effectLst/>
                <a:latin typeface="+mn-lt"/>
                <a:ea typeface="+mn-ea"/>
                <a:cs typeface="+mn-cs"/>
              </a:rPr>
              <a:t>Eliminate Distraction in Transportation</a:t>
            </a:r>
            <a:r>
              <a:rPr lang="en-US" sz="1200" kern="1200" dirty="0">
                <a:solidFill>
                  <a:schemeClr val="tx1"/>
                </a:solidFill>
                <a:effectLst/>
                <a:latin typeface="+mn-lt"/>
                <a:ea typeface="+mn-ea"/>
                <a:cs typeface="+mn-cs"/>
              </a:rPr>
              <a:t>, National Transportation Safety Board, </a:t>
            </a:r>
            <a:r>
              <a:rPr lang="en-US" sz="1200" u="sng" kern="1200" dirty="0">
                <a:solidFill>
                  <a:schemeClr val="tx1"/>
                </a:solidFill>
                <a:effectLst/>
                <a:latin typeface="+mn-lt"/>
                <a:ea typeface="+mn-ea"/>
                <a:cs typeface="+mn-cs"/>
                <a:hlinkClick r:id="rId3"/>
              </a:rPr>
              <a:t>https://www.ntsb.gov/safety/mwl/Pages/mwl3_2014.aspx</a:t>
            </a:r>
            <a:r>
              <a:rPr lang="en-US" sz="1200" kern="1200" dirty="0">
                <a:solidFill>
                  <a:schemeClr val="tx1"/>
                </a:solidFill>
                <a:effectLst/>
                <a:latin typeface="+mn-lt"/>
                <a:ea typeface="+mn-ea"/>
                <a:cs typeface="+mn-cs"/>
              </a:rPr>
              <a:t> (last visited July 22, 2017).</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Patricia Harman, </a:t>
            </a:r>
            <a:r>
              <a:rPr lang="en-US" sz="1200" u="sng" kern="1200" dirty="0">
                <a:solidFill>
                  <a:schemeClr val="tx1"/>
                </a:solidFill>
                <a:effectLst/>
                <a:latin typeface="+mn-lt"/>
                <a:ea typeface="+mn-ea"/>
                <a:cs typeface="+mn-cs"/>
              </a:rPr>
              <a:t>New technology prevents cell phone use while driving</a:t>
            </a:r>
            <a:r>
              <a:rPr lang="en-US" sz="1200" kern="1200" dirty="0">
                <a:solidFill>
                  <a:schemeClr val="tx1"/>
                </a:solidFill>
                <a:effectLst/>
                <a:latin typeface="+mn-lt"/>
                <a:ea typeface="+mn-ea"/>
                <a:cs typeface="+mn-cs"/>
              </a:rPr>
              <a:t>, Property Casualty 360°, (May 19, 2015), htt;://www.propertycasualty360.com/2015/05/19new-technology-prevents-cell-phone-use-while-drivi</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National Highway Traffic Safety Administration, Crash Stats, </a:t>
            </a:r>
            <a:r>
              <a:rPr lang="en-US" sz="1200" u="sng" kern="1200" dirty="0">
                <a:solidFill>
                  <a:schemeClr val="tx1"/>
                </a:solidFill>
                <a:effectLst/>
                <a:latin typeface="+mn-lt"/>
                <a:ea typeface="+mn-ea"/>
                <a:cs typeface="+mn-cs"/>
                <a:hlinkClick r:id="rId4"/>
              </a:rPr>
              <a:t>https://crashstats.nhtsa.dot.gov</a:t>
            </a:r>
            <a:r>
              <a:rPr lang="en-US" sz="1200" kern="1200" dirty="0">
                <a:solidFill>
                  <a:schemeClr val="tx1"/>
                </a:solidFill>
                <a:effectLst/>
                <a:latin typeface="+mn-lt"/>
                <a:ea typeface="+mn-ea"/>
                <a:cs typeface="+mn-cs"/>
              </a:rPr>
              <a:t>  </a:t>
            </a:r>
            <a:r>
              <a:rPr lang="en-US" sz="1200" u="none" strike="noStrike" kern="1200" dirty="0">
                <a:solidFill>
                  <a:schemeClr val="tx1"/>
                </a:solidFill>
                <a:effectLst/>
                <a:latin typeface="+mn-lt"/>
                <a:ea typeface="+mn-ea"/>
                <a:cs typeface="+mn-cs"/>
              </a:rPr>
              <a:t>(last visited July 14, 2017).</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C23CDEC-701A-46D3-983E-FC9D58973BDD}" type="slidenum">
              <a:rPr lang="en-US" smtClean="0"/>
              <a:t>9</a:t>
            </a:fld>
            <a:endParaRPr lang="en-US" dirty="0"/>
          </a:p>
        </p:txBody>
      </p:sp>
    </p:spTree>
    <p:extLst>
      <p:ext uri="{BB962C8B-B14F-4D97-AF65-F5344CB8AC3E}">
        <p14:creationId xmlns:p14="http://schemas.microsoft.com/office/powerpoint/2010/main" val="1543851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a:t>
            </a:r>
            <a:r>
              <a:rPr lang="en-US" sz="1200" u="sng" kern="1200" dirty="0">
                <a:solidFill>
                  <a:schemeClr val="tx1"/>
                </a:solidFill>
                <a:effectLst/>
                <a:latin typeface="+mn-lt"/>
                <a:ea typeface="+mn-ea"/>
                <a:cs typeface="+mn-cs"/>
              </a:rPr>
              <a:t>Distracted Driving</a:t>
            </a:r>
            <a:r>
              <a:rPr lang="en-US" sz="1200" kern="1200" dirty="0">
                <a:solidFill>
                  <a:schemeClr val="tx1"/>
                </a:solidFill>
                <a:effectLst/>
                <a:latin typeface="+mn-lt"/>
                <a:ea typeface="+mn-ea"/>
                <a:cs typeface="+mn-cs"/>
              </a:rPr>
              <a:t>, National Highway Traffic Safety Administration, </a:t>
            </a:r>
            <a:r>
              <a:rPr lang="en-US" sz="1200" u="none" strike="noStrike" kern="1200" dirty="0">
                <a:solidFill>
                  <a:schemeClr val="tx1"/>
                </a:solidFill>
                <a:effectLst/>
                <a:latin typeface="+mn-lt"/>
                <a:ea typeface="+mn-ea"/>
                <a:cs typeface="+mn-cs"/>
                <a:hlinkClick r:id="rId3"/>
              </a:rPr>
              <a:t>https://www.nhtsa.gov/risky-driving/distracted-driving</a:t>
            </a:r>
            <a:r>
              <a:rPr lang="en-US" sz="1200" u="none" strike="noStrike" kern="1200" dirty="0">
                <a:solidFill>
                  <a:schemeClr val="tx1"/>
                </a:solidFill>
                <a:effectLst/>
                <a:latin typeface="+mn-lt"/>
                <a:ea typeface="+mn-ea"/>
                <a:cs typeface="+mn-cs"/>
              </a:rPr>
              <a:t>,</a:t>
            </a:r>
            <a:r>
              <a:rPr lang="en-US" sz="1200" u="sng"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(last visited July 10, 2017).</a:t>
            </a:r>
            <a:endParaRPr lang="en-US" dirty="0"/>
          </a:p>
        </p:txBody>
      </p:sp>
      <p:sp>
        <p:nvSpPr>
          <p:cNvPr id="4" name="Slide Number Placeholder 3"/>
          <p:cNvSpPr>
            <a:spLocks noGrp="1"/>
          </p:cNvSpPr>
          <p:nvPr>
            <p:ph type="sldNum" sz="quarter" idx="10"/>
          </p:nvPr>
        </p:nvSpPr>
        <p:spPr/>
        <p:txBody>
          <a:bodyPr/>
          <a:lstStyle/>
          <a:p>
            <a:fld id="{2C23CDEC-701A-46D3-983E-FC9D58973BDD}" type="slidenum">
              <a:rPr lang="en-US" smtClean="0"/>
              <a:t>11</a:t>
            </a:fld>
            <a:endParaRPr lang="en-US" dirty="0"/>
          </a:p>
        </p:txBody>
      </p:sp>
    </p:spTree>
    <p:extLst>
      <p:ext uri="{BB962C8B-B14F-4D97-AF65-F5344CB8AC3E}">
        <p14:creationId xmlns:p14="http://schemas.microsoft.com/office/powerpoint/2010/main" val="28071785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Eliminating traffic fatalities will be a multifaceted effort.  I commend the National Safety Council for leading the Road to Zero.  </a:t>
            </a:r>
          </a:p>
          <a:p>
            <a:endParaRPr lang="en-US" dirty="0"/>
          </a:p>
        </p:txBody>
      </p:sp>
      <p:sp>
        <p:nvSpPr>
          <p:cNvPr id="4" name="Slide Number Placeholder 3"/>
          <p:cNvSpPr>
            <a:spLocks noGrp="1"/>
          </p:cNvSpPr>
          <p:nvPr>
            <p:ph type="sldNum" sz="quarter" idx="10"/>
          </p:nvPr>
        </p:nvSpPr>
        <p:spPr/>
        <p:txBody>
          <a:bodyPr/>
          <a:lstStyle/>
          <a:p>
            <a:fld id="{2C23CDEC-701A-46D3-983E-FC9D58973BDD}" type="slidenum">
              <a:rPr lang="en-US" smtClean="0"/>
              <a:t>13</a:t>
            </a:fld>
            <a:endParaRPr lang="en-US" dirty="0"/>
          </a:p>
        </p:txBody>
      </p:sp>
    </p:spTree>
    <p:extLst>
      <p:ext uri="{BB962C8B-B14F-4D97-AF65-F5344CB8AC3E}">
        <p14:creationId xmlns:p14="http://schemas.microsoft.com/office/powerpoint/2010/main" val="2614485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fontAlgn="base">
              <a:spcBef>
                <a:spcPct val="0"/>
              </a:spcBef>
              <a:spcAft>
                <a:spcPct val="0"/>
              </a:spcAft>
              <a:defRPr baseline="-25000">
                <a:latin typeface="Times New Roman" pitchFamily="18" charset="0"/>
              </a:defRPr>
            </a:lvl1pPr>
          </a:lstStyle>
          <a:p>
            <a:pPr>
              <a:defRPr/>
            </a:pPr>
            <a:endParaRPr lang="en-US" dirty="0"/>
          </a:p>
        </p:txBody>
      </p:sp>
      <p:sp>
        <p:nvSpPr>
          <p:cNvPr id="5" name="Footer Placeholder 4"/>
          <p:cNvSpPr>
            <a:spLocks noGrp="1"/>
          </p:cNvSpPr>
          <p:nvPr>
            <p:ph type="ftr" sz="quarter" idx="11"/>
          </p:nvPr>
        </p:nvSpPr>
        <p:spPr/>
        <p:txBody>
          <a:bodyPr/>
          <a:lstStyle>
            <a:lvl1pPr fontAlgn="base">
              <a:spcBef>
                <a:spcPct val="0"/>
              </a:spcBef>
              <a:spcAft>
                <a:spcPct val="0"/>
              </a:spcAft>
              <a:defRPr baseline="-25000">
                <a:latin typeface="Times New Roman" pitchFamily="18" charset="0"/>
              </a:defRPr>
            </a:lvl1pPr>
          </a:lstStyle>
          <a:p>
            <a:pPr>
              <a:defRPr/>
            </a:pPr>
            <a:r>
              <a:rPr lang="en-US" dirty="0"/>
              <a:t>CVSA In-Service FY 2015</a:t>
            </a:r>
          </a:p>
        </p:txBody>
      </p:sp>
      <p:sp>
        <p:nvSpPr>
          <p:cNvPr id="6" name="Slide Number Placeholder 5"/>
          <p:cNvSpPr>
            <a:spLocks noGrp="1"/>
          </p:cNvSpPr>
          <p:nvPr>
            <p:ph type="sldNum" sz="quarter" idx="12"/>
          </p:nvPr>
        </p:nvSpPr>
        <p:spPr/>
        <p:txBody>
          <a:bodyPr/>
          <a:lstStyle>
            <a:lvl1pPr fontAlgn="base">
              <a:spcBef>
                <a:spcPct val="0"/>
              </a:spcBef>
              <a:spcAft>
                <a:spcPct val="0"/>
              </a:spcAft>
              <a:defRPr baseline="-25000">
                <a:latin typeface="Times New Roman" pitchFamily="18" charset="0"/>
              </a:defRPr>
            </a:lvl1pPr>
          </a:lstStyle>
          <a:p>
            <a:pPr>
              <a:defRPr/>
            </a:pPr>
            <a:fld id="{E1D5B901-AC0F-4255-A785-3EF432449D33}" type="slidenum">
              <a:rPr lang="en-US"/>
              <a:pPr>
                <a:defRPr/>
              </a:pPr>
              <a:t>‹#›</a:t>
            </a:fld>
            <a:endParaRPr lang="en-US" dirty="0"/>
          </a:p>
        </p:txBody>
      </p:sp>
    </p:spTree>
    <p:extLst>
      <p:ext uri="{BB962C8B-B14F-4D97-AF65-F5344CB8AC3E}">
        <p14:creationId xmlns:p14="http://schemas.microsoft.com/office/powerpoint/2010/main" val="2787578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baseline="-25000">
                <a:latin typeface="Times New Roman" pitchFamily="18" charset="0"/>
              </a:defRPr>
            </a:lvl1pPr>
          </a:lstStyle>
          <a:p>
            <a:pPr>
              <a:defRPr/>
            </a:pPr>
            <a:endParaRPr lang="en-US" dirty="0"/>
          </a:p>
        </p:txBody>
      </p:sp>
      <p:sp>
        <p:nvSpPr>
          <p:cNvPr id="5" name="Footer Placeholder 4"/>
          <p:cNvSpPr>
            <a:spLocks noGrp="1"/>
          </p:cNvSpPr>
          <p:nvPr>
            <p:ph type="ftr" sz="quarter" idx="11"/>
          </p:nvPr>
        </p:nvSpPr>
        <p:spPr/>
        <p:txBody>
          <a:bodyPr/>
          <a:lstStyle>
            <a:lvl1pPr fontAlgn="base">
              <a:spcBef>
                <a:spcPct val="0"/>
              </a:spcBef>
              <a:spcAft>
                <a:spcPct val="0"/>
              </a:spcAft>
              <a:defRPr baseline="-25000">
                <a:latin typeface="Times New Roman" pitchFamily="18" charset="0"/>
              </a:defRPr>
            </a:lvl1pPr>
          </a:lstStyle>
          <a:p>
            <a:pPr>
              <a:defRPr/>
            </a:pPr>
            <a:r>
              <a:rPr lang="en-US" dirty="0"/>
              <a:t>CVSA In-Service FY 2015</a:t>
            </a:r>
          </a:p>
        </p:txBody>
      </p:sp>
      <p:sp>
        <p:nvSpPr>
          <p:cNvPr id="6" name="Slide Number Placeholder 5"/>
          <p:cNvSpPr>
            <a:spLocks noGrp="1"/>
          </p:cNvSpPr>
          <p:nvPr>
            <p:ph type="sldNum" sz="quarter" idx="12"/>
          </p:nvPr>
        </p:nvSpPr>
        <p:spPr/>
        <p:txBody>
          <a:bodyPr/>
          <a:lstStyle>
            <a:lvl1pPr fontAlgn="base">
              <a:spcBef>
                <a:spcPct val="0"/>
              </a:spcBef>
              <a:spcAft>
                <a:spcPct val="0"/>
              </a:spcAft>
              <a:defRPr baseline="-25000">
                <a:latin typeface="Times New Roman" pitchFamily="18" charset="0"/>
              </a:defRPr>
            </a:lvl1pPr>
          </a:lstStyle>
          <a:p>
            <a:pPr>
              <a:defRPr/>
            </a:pPr>
            <a:fld id="{99EB5A3A-02B1-4D6D-A553-E496834B7379}" type="slidenum">
              <a:rPr lang="en-US"/>
              <a:pPr>
                <a:defRPr/>
              </a:pPr>
              <a:t>‹#›</a:t>
            </a:fld>
            <a:endParaRPr lang="en-US" dirty="0"/>
          </a:p>
        </p:txBody>
      </p:sp>
    </p:spTree>
    <p:extLst>
      <p:ext uri="{BB962C8B-B14F-4D97-AF65-F5344CB8AC3E}">
        <p14:creationId xmlns:p14="http://schemas.microsoft.com/office/powerpoint/2010/main" val="3113322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fontAlgn="base">
              <a:spcBef>
                <a:spcPct val="0"/>
              </a:spcBef>
              <a:spcAft>
                <a:spcPct val="0"/>
              </a:spcAft>
              <a:defRPr baseline="-25000">
                <a:latin typeface="Times New Roman" pitchFamily="18" charset="0"/>
              </a:defRPr>
            </a:lvl1pPr>
          </a:lstStyle>
          <a:p>
            <a:pPr>
              <a:defRPr/>
            </a:pPr>
            <a:endParaRPr lang="en-US" dirty="0"/>
          </a:p>
        </p:txBody>
      </p:sp>
      <p:sp>
        <p:nvSpPr>
          <p:cNvPr id="5" name="Footer Placeholder 4"/>
          <p:cNvSpPr>
            <a:spLocks noGrp="1"/>
          </p:cNvSpPr>
          <p:nvPr>
            <p:ph type="ftr" sz="quarter" idx="11"/>
          </p:nvPr>
        </p:nvSpPr>
        <p:spPr/>
        <p:txBody>
          <a:bodyPr/>
          <a:lstStyle>
            <a:lvl1pPr fontAlgn="base">
              <a:spcBef>
                <a:spcPct val="0"/>
              </a:spcBef>
              <a:spcAft>
                <a:spcPct val="0"/>
              </a:spcAft>
              <a:defRPr baseline="-25000">
                <a:latin typeface="Times New Roman" pitchFamily="18" charset="0"/>
              </a:defRPr>
            </a:lvl1pPr>
          </a:lstStyle>
          <a:p>
            <a:pPr>
              <a:defRPr/>
            </a:pPr>
            <a:r>
              <a:rPr lang="en-US" dirty="0"/>
              <a:t>CVSA In-Service FY 2015</a:t>
            </a:r>
          </a:p>
        </p:txBody>
      </p:sp>
      <p:sp>
        <p:nvSpPr>
          <p:cNvPr id="6" name="Slide Number Placeholder 5"/>
          <p:cNvSpPr>
            <a:spLocks noGrp="1"/>
          </p:cNvSpPr>
          <p:nvPr>
            <p:ph type="sldNum" sz="quarter" idx="12"/>
          </p:nvPr>
        </p:nvSpPr>
        <p:spPr/>
        <p:txBody>
          <a:bodyPr/>
          <a:lstStyle>
            <a:lvl1pPr fontAlgn="base">
              <a:spcBef>
                <a:spcPct val="0"/>
              </a:spcBef>
              <a:spcAft>
                <a:spcPct val="0"/>
              </a:spcAft>
              <a:defRPr baseline="-25000">
                <a:latin typeface="Times New Roman" pitchFamily="18" charset="0"/>
              </a:defRPr>
            </a:lvl1pPr>
          </a:lstStyle>
          <a:p>
            <a:pPr>
              <a:defRPr/>
            </a:pPr>
            <a:fld id="{176E2C59-9FF7-4421-B9C1-D375B4E168A0}" type="slidenum">
              <a:rPr lang="en-US"/>
              <a:pPr>
                <a:defRPr/>
              </a:pPr>
              <a:t>‹#›</a:t>
            </a:fld>
            <a:endParaRPr lang="en-US" dirty="0"/>
          </a:p>
        </p:txBody>
      </p:sp>
    </p:spTree>
    <p:extLst>
      <p:ext uri="{BB962C8B-B14F-4D97-AF65-F5344CB8AC3E}">
        <p14:creationId xmlns:p14="http://schemas.microsoft.com/office/powerpoint/2010/main" val="11771023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ubheading">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610600" cy="685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228600" y="1463040"/>
            <a:ext cx="8686800" cy="659352"/>
          </a:xfrm>
        </p:spPr>
        <p:txBody>
          <a:bodyPr lIns="45720" tIns="0" rIns="45720" bIns="0" anchor="ctr">
            <a:noAutofit/>
          </a:bodyPr>
          <a:lstStyle>
            <a:lvl1pPr marL="0" indent="0" algn="ctr">
              <a:buNone/>
              <a:defRPr sz="2400" b="1" cap="none" baseline="0">
                <a:solidFill>
                  <a:srgbClr val="9F2936"/>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228600" y="2133600"/>
            <a:ext cx="8686800" cy="4226720"/>
          </a:xfrm>
        </p:spPr>
        <p:txBody>
          <a:bodyPr tIns="0"/>
          <a:lstStyle>
            <a:lvl1pPr>
              <a:defRPr sz="2400"/>
            </a:lvl1pPr>
            <a:lvl2pPr>
              <a:defRPr sz="20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7"/>
          <p:cNvSpPr>
            <a:spLocks noGrp="1"/>
          </p:cNvSpPr>
          <p:nvPr>
            <p:ph type="ftr" sz="quarter" idx="10"/>
          </p:nvPr>
        </p:nvSpPr>
        <p:spPr/>
        <p:txBody>
          <a:bodyPr/>
          <a:lstStyle>
            <a:lvl1pPr fontAlgn="base">
              <a:spcBef>
                <a:spcPct val="0"/>
              </a:spcBef>
              <a:spcAft>
                <a:spcPct val="0"/>
              </a:spcAft>
              <a:defRPr baseline="-25000">
                <a:solidFill>
                  <a:schemeClr val="tx1">
                    <a:tint val="75000"/>
                  </a:schemeClr>
                </a:solidFill>
                <a:latin typeface="Times New Roman" pitchFamily="18" charset="0"/>
              </a:defRPr>
            </a:lvl1pPr>
          </a:lstStyle>
          <a:p>
            <a:pPr>
              <a:defRPr/>
            </a:pPr>
            <a:r>
              <a:rPr lang="en-US" dirty="0">
                <a:solidFill>
                  <a:prstClr val="black">
                    <a:tint val="75000"/>
                  </a:prstClr>
                </a:solidFill>
              </a:rPr>
              <a:t>CVSA In-Service FY 2015</a:t>
            </a:r>
          </a:p>
        </p:txBody>
      </p:sp>
      <p:sp>
        <p:nvSpPr>
          <p:cNvPr id="7" name="Slide Number Placeholder 8"/>
          <p:cNvSpPr>
            <a:spLocks noGrp="1"/>
          </p:cNvSpPr>
          <p:nvPr>
            <p:ph type="sldNum" sz="quarter" idx="11"/>
          </p:nvPr>
        </p:nvSpPr>
        <p:spPr/>
        <p:txBody>
          <a:bodyPr/>
          <a:lstStyle>
            <a:lvl1pPr fontAlgn="base">
              <a:spcBef>
                <a:spcPct val="0"/>
              </a:spcBef>
              <a:spcAft>
                <a:spcPct val="0"/>
              </a:spcAft>
              <a:defRPr baseline="-25000">
                <a:solidFill>
                  <a:schemeClr val="tx1">
                    <a:tint val="75000"/>
                  </a:schemeClr>
                </a:solidFill>
                <a:latin typeface="Times New Roman" pitchFamily="18" charset="0"/>
              </a:defRPr>
            </a:lvl1pPr>
          </a:lstStyle>
          <a:p>
            <a:pPr>
              <a:defRPr/>
            </a:pPr>
            <a:fld id="{43B5CB65-91C6-402B-A8F4-351C5257A01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088734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4"/>
          <p:cNvSpPr>
            <a:spLocks noGrp="1"/>
          </p:cNvSpPr>
          <p:nvPr>
            <p:ph type="ftr" sz="quarter" idx="10"/>
          </p:nvPr>
        </p:nvSpPr>
        <p:spPr>
          <a:xfrm>
            <a:off x="457200" y="6172200"/>
            <a:ext cx="8229600" cy="549275"/>
          </a:xfrm>
        </p:spPr>
        <p:txBody>
          <a:bodyPr/>
          <a:lstStyle>
            <a:lvl1pPr fontAlgn="base">
              <a:spcBef>
                <a:spcPct val="0"/>
              </a:spcBef>
              <a:spcAft>
                <a:spcPct val="0"/>
              </a:spcAft>
              <a:defRPr sz="1400" baseline="-25000">
                <a:latin typeface="Times New Roman" pitchFamily="18" charset="0"/>
              </a:defRPr>
            </a:lvl1pPr>
          </a:lstStyle>
          <a:p>
            <a:pPr>
              <a:defRPr/>
            </a:pPr>
            <a:r>
              <a:rPr lang="en-US" dirty="0"/>
              <a:t>CVSA In-Service FY 2015</a:t>
            </a:r>
          </a:p>
        </p:txBody>
      </p:sp>
    </p:spTree>
    <p:extLst>
      <p:ext uri="{BB962C8B-B14F-4D97-AF65-F5344CB8AC3E}">
        <p14:creationId xmlns:p14="http://schemas.microsoft.com/office/powerpoint/2010/main" val="368071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fontAlgn="base">
              <a:spcBef>
                <a:spcPct val="0"/>
              </a:spcBef>
              <a:spcAft>
                <a:spcPct val="0"/>
              </a:spcAft>
              <a:defRPr baseline="-25000">
                <a:latin typeface="Times New Roman" pitchFamily="18" charset="0"/>
              </a:defRPr>
            </a:lvl1pPr>
          </a:lstStyle>
          <a:p>
            <a:pPr>
              <a:defRPr/>
            </a:pPr>
            <a:endParaRPr lang="en-US" dirty="0"/>
          </a:p>
        </p:txBody>
      </p:sp>
      <p:sp>
        <p:nvSpPr>
          <p:cNvPr id="5" name="Footer Placeholder 4"/>
          <p:cNvSpPr>
            <a:spLocks noGrp="1"/>
          </p:cNvSpPr>
          <p:nvPr>
            <p:ph type="ftr" sz="quarter" idx="11"/>
          </p:nvPr>
        </p:nvSpPr>
        <p:spPr/>
        <p:txBody>
          <a:bodyPr/>
          <a:lstStyle>
            <a:lvl1pPr fontAlgn="base">
              <a:spcBef>
                <a:spcPct val="0"/>
              </a:spcBef>
              <a:spcAft>
                <a:spcPct val="0"/>
              </a:spcAft>
              <a:defRPr baseline="-25000">
                <a:latin typeface="Times New Roman" pitchFamily="18" charset="0"/>
              </a:defRPr>
            </a:lvl1pPr>
          </a:lstStyle>
          <a:p>
            <a:pPr>
              <a:defRPr/>
            </a:pPr>
            <a:r>
              <a:rPr lang="en-US" dirty="0"/>
              <a:t>CVSA In-Service FY 2015</a:t>
            </a:r>
          </a:p>
        </p:txBody>
      </p:sp>
      <p:sp>
        <p:nvSpPr>
          <p:cNvPr id="6" name="Slide Number Placeholder 5"/>
          <p:cNvSpPr>
            <a:spLocks noGrp="1"/>
          </p:cNvSpPr>
          <p:nvPr>
            <p:ph type="sldNum" sz="quarter" idx="12"/>
          </p:nvPr>
        </p:nvSpPr>
        <p:spPr/>
        <p:txBody>
          <a:bodyPr/>
          <a:lstStyle>
            <a:lvl1pPr fontAlgn="base">
              <a:spcBef>
                <a:spcPct val="0"/>
              </a:spcBef>
              <a:spcAft>
                <a:spcPct val="0"/>
              </a:spcAft>
              <a:defRPr baseline="-25000">
                <a:latin typeface="Times New Roman" pitchFamily="18" charset="0"/>
              </a:defRPr>
            </a:lvl1pPr>
          </a:lstStyle>
          <a:p>
            <a:pPr>
              <a:defRPr/>
            </a:pPr>
            <a:fld id="{6D408188-65DE-4F0E-BF41-4076BAF60814}" type="slidenum">
              <a:rPr lang="en-US"/>
              <a:pPr>
                <a:defRPr/>
              </a:pPr>
              <a:t>‹#›</a:t>
            </a:fld>
            <a:endParaRPr lang="en-US" dirty="0"/>
          </a:p>
        </p:txBody>
      </p:sp>
    </p:spTree>
    <p:extLst>
      <p:ext uri="{BB962C8B-B14F-4D97-AF65-F5344CB8AC3E}">
        <p14:creationId xmlns:p14="http://schemas.microsoft.com/office/powerpoint/2010/main" val="3049083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fontAlgn="base">
              <a:spcBef>
                <a:spcPct val="0"/>
              </a:spcBef>
              <a:spcAft>
                <a:spcPct val="0"/>
              </a:spcAft>
              <a:defRPr baseline="-25000">
                <a:latin typeface="Times New Roman" pitchFamily="18" charset="0"/>
              </a:defRPr>
            </a:lvl1pPr>
          </a:lstStyle>
          <a:p>
            <a:pPr>
              <a:defRPr/>
            </a:pPr>
            <a:endParaRPr lang="en-US" dirty="0"/>
          </a:p>
        </p:txBody>
      </p:sp>
      <p:sp>
        <p:nvSpPr>
          <p:cNvPr id="6" name="Footer Placeholder 5"/>
          <p:cNvSpPr>
            <a:spLocks noGrp="1"/>
          </p:cNvSpPr>
          <p:nvPr>
            <p:ph type="ftr" sz="quarter" idx="11"/>
          </p:nvPr>
        </p:nvSpPr>
        <p:spPr/>
        <p:txBody>
          <a:bodyPr/>
          <a:lstStyle>
            <a:lvl1pPr fontAlgn="base">
              <a:spcBef>
                <a:spcPct val="0"/>
              </a:spcBef>
              <a:spcAft>
                <a:spcPct val="0"/>
              </a:spcAft>
              <a:defRPr baseline="-25000">
                <a:latin typeface="Times New Roman" pitchFamily="18" charset="0"/>
              </a:defRPr>
            </a:lvl1pPr>
          </a:lstStyle>
          <a:p>
            <a:pPr>
              <a:defRPr/>
            </a:pPr>
            <a:r>
              <a:rPr lang="en-US" dirty="0"/>
              <a:t>CVSA In-Service FY 2015</a:t>
            </a:r>
          </a:p>
        </p:txBody>
      </p:sp>
      <p:sp>
        <p:nvSpPr>
          <p:cNvPr id="7" name="Slide Number Placeholder 6"/>
          <p:cNvSpPr>
            <a:spLocks noGrp="1"/>
          </p:cNvSpPr>
          <p:nvPr>
            <p:ph type="sldNum" sz="quarter" idx="12"/>
          </p:nvPr>
        </p:nvSpPr>
        <p:spPr/>
        <p:txBody>
          <a:bodyPr/>
          <a:lstStyle>
            <a:lvl1pPr fontAlgn="base">
              <a:spcBef>
                <a:spcPct val="0"/>
              </a:spcBef>
              <a:spcAft>
                <a:spcPct val="0"/>
              </a:spcAft>
              <a:defRPr baseline="-25000">
                <a:latin typeface="Times New Roman" pitchFamily="18" charset="0"/>
              </a:defRPr>
            </a:lvl1pPr>
          </a:lstStyle>
          <a:p>
            <a:pPr>
              <a:defRPr/>
            </a:pPr>
            <a:fld id="{BDF10461-FB81-4C91-9DFE-BED81648D1B9}" type="slidenum">
              <a:rPr lang="en-US"/>
              <a:pPr>
                <a:defRPr/>
              </a:pPr>
              <a:t>‹#›</a:t>
            </a:fld>
            <a:endParaRPr lang="en-US" dirty="0"/>
          </a:p>
        </p:txBody>
      </p:sp>
    </p:spTree>
    <p:extLst>
      <p:ext uri="{BB962C8B-B14F-4D97-AF65-F5344CB8AC3E}">
        <p14:creationId xmlns:p14="http://schemas.microsoft.com/office/powerpoint/2010/main" val="634163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fontAlgn="base">
              <a:spcBef>
                <a:spcPct val="0"/>
              </a:spcBef>
              <a:spcAft>
                <a:spcPct val="0"/>
              </a:spcAft>
              <a:defRPr baseline="-25000">
                <a:latin typeface="Times New Roman" pitchFamily="18" charset="0"/>
              </a:defRPr>
            </a:lvl1pPr>
          </a:lstStyle>
          <a:p>
            <a:pPr>
              <a:defRPr/>
            </a:pPr>
            <a:endParaRPr lang="en-US" dirty="0"/>
          </a:p>
        </p:txBody>
      </p:sp>
      <p:sp>
        <p:nvSpPr>
          <p:cNvPr id="8" name="Footer Placeholder 7"/>
          <p:cNvSpPr>
            <a:spLocks noGrp="1"/>
          </p:cNvSpPr>
          <p:nvPr>
            <p:ph type="ftr" sz="quarter" idx="11"/>
          </p:nvPr>
        </p:nvSpPr>
        <p:spPr/>
        <p:txBody>
          <a:bodyPr/>
          <a:lstStyle>
            <a:lvl1pPr fontAlgn="base">
              <a:spcBef>
                <a:spcPct val="0"/>
              </a:spcBef>
              <a:spcAft>
                <a:spcPct val="0"/>
              </a:spcAft>
              <a:defRPr baseline="-25000">
                <a:latin typeface="Times New Roman" pitchFamily="18" charset="0"/>
              </a:defRPr>
            </a:lvl1pPr>
          </a:lstStyle>
          <a:p>
            <a:pPr>
              <a:defRPr/>
            </a:pPr>
            <a:r>
              <a:rPr lang="en-US" dirty="0"/>
              <a:t>CVSA In-Service FY 2015</a:t>
            </a:r>
          </a:p>
        </p:txBody>
      </p:sp>
      <p:sp>
        <p:nvSpPr>
          <p:cNvPr id="9" name="Slide Number Placeholder 8"/>
          <p:cNvSpPr>
            <a:spLocks noGrp="1"/>
          </p:cNvSpPr>
          <p:nvPr>
            <p:ph type="sldNum" sz="quarter" idx="12"/>
          </p:nvPr>
        </p:nvSpPr>
        <p:spPr/>
        <p:txBody>
          <a:bodyPr/>
          <a:lstStyle>
            <a:lvl1pPr fontAlgn="base">
              <a:spcBef>
                <a:spcPct val="0"/>
              </a:spcBef>
              <a:spcAft>
                <a:spcPct val="0"/>
              </a:spcAft>
              <a:defRPr baseline="-25000">
                <a:latin typeface="Times New Roman" pitchFamily="18" charset="0"/>
              </a:defRPr>
            </a:lvl1pPr>
          </a:lstStyle>
          <a:p>
            <a:pPr>
              <a:defRPr/>
            </a:pPr>
            <a:fld id="{FF7256E3-10F9-43AA-9CEB-C422DD09C777}" type="slidenum">
              <a:rPr lang="en-US"/>
              <a:pPr>
                <a:defRPr/>
              </a:pPr>
              <a:t>‹#›</a:t>
            </a:fld>
            <a:endParaRPr lang="en-US" dirty="0"/>
          </a:p>
        </p:txBody>
      </p:sp>
    </p:spTree>
    <p:extLst>
      <p:ext uri="{BB962C8B-B14F-4D97-AF65-F5344CB8AC3E}">
        <p14:creationId xmlns:p14="http://schemas.microsoft.com/office/powerpoint/2010/main" val="3528600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fontAlgn="base">
              <a:spcBef>
                <a:spcPct val="0"/>
              </a:spcBef>
              <a:spcAft>
                <a:spcPct val="0"/>
              </a:spcAft>
              <a:defRPr baseline="-25000">
                <a:latin typeface="Times New Roman" pitchFamily="18" charset="0"/>
              </a:defRPr>
            </a:lvl1pPr>
          </a:lstStyle>
          <a:p>
            <a:pPr>
              <a:defRPr/>
            </a:pPr>
            <a:endParaRPr lang="en-US" dirty="0"/>
          </a:p>
        </p:txBody>
      </p:sp>
      <p:sp>
        <p:nvSpPr>
          <p:cNvPr id="4" name="Footer Placeholder 3"/>
          <p:cNvSpPr>
            <a:spLocks noGrp="1"/>
          </p:cNvSpPr>
          <p:nvPr>
            <p:ph type="ftr" sz="quarter" idx="11"/>
          </p:nvPr>
        </p:nvSpPr>
        <p:spPr/>
        <p:txBody>
          <a:bodyPr/>
          <a:lstStyle>
            <a:lvl1pPr fontAlgn="base">
              <a:spcBef>
                <a:spcPct val="0"/>
              </a:spcBef>
              <a:spcAft>
                <a:spcPct val="0"/>
              </a:spcAft>
              <a:defRPr baseline="-25000">
                <a:latin typeface="Times New Roman" pitchFamily="18" charset="0"/>
              </a:defRPr>
            </a:lvl1pPr>
          </a:lstStyle>
          <a:p>
            <a:pPr>
              <a:defRPr/>
            </a:pPr>
            <a:r>
              <a:rPr lang="en-US" dirty="0"/>
              <a:t>CVSA In-Service FY 2015</a:t>
            </a:r>
          </a:p>
        </p:txBody>
      </p:sp>
      <p:sp>
        <p:nvSpPr>
          <p:cNvPr id="5" name="Slide Number Placeholder 4"/>
          <p:cNvSpPr>
            <a:spLocks noGrp="1"/>
          </p:cNvSpPr>
          <p:nvPr>
            <p:ph type="sldNum" sz="quarter" idx="12"/>
          </p:nvPr>
        </p:nvSpPr>
        <p:spPr/>
        <p:txBody>
          <a:bodyPr/>
          <a:lstStyle>
            <a:lvl1pPr fontAlgn="base">
              <a:spcBef>
                <a:spcPct val="0"/>
              </a:spcBef>
              <a:spcAft>
                <a:spcPct val="0"/>
              </a:spcAft>
              <a:defRPr baseline="-25000">
                <a:latin typeface="Times New Roman" pitchFamily="18" charset="0"/>
              </a:defRPr>
            </a:lvl1pPr>
          </a:lstStyle>
          <a:p>
            <a:pPr>
              <a:defRPr/>
            </a:pPr>
            <a:fld id="{2B1EC014-4EA7-4DCF-B074-D4CD07BC0E46}" type="slidenum">
              <a:rPr lang="en-US"/>
              <a:pPr>
                <a:defRPr/>
              </a:pPr>
              <a:t>‹#›</a:t>
            </a:fld>
            <a:endParaRPr lang="en-US" dirty="0"/>
          </a:p>
        </p:txBody>
      </p:sp>
    </p:spTree>
    <p:extLst>
      <p:ext uri="{BB962C8B-B14F-4D97-AF65-F5344CB8AC3E}">
        <p14:creationId xmlns:p14="http://schemas.microsoft.com/office/powerpoint/2010/main" val="1539261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baseline="-25000">
                <a:latin typeface="Times New Roman" pitchFamily="18" charset="0"/>
              </a:defRPr>
            </a:lvl1pPr>
          </a:lstStyle>
          <a:p>
            <a:pPr>
              <a:defRPr/>
            </a:pPr>
            <a:endParaRPr lang="en-US" dirty="0"/>
          </a:p>
        </p:txBody>
      </p:sp>
      <p:sp>
        <p:nvSpPr>
          <p:cNvPr id="3" name="Footer Placeholder 2"/>
          <p:cNvSpPr>
            <a:spLocks noGrp="1"/>
          </p:cNvSpPr>
          <p:nvPr>
            <p:ph type="ftr" sz="quarter" idx="11"/>
          </p:nvPr>
        </p:nvSpPr>
        <p:spPr/>
        <p:txBody>
          <a:bodyPr/>
          <a:lstStyle>
            <a:lvl1pPr fontAlgn="base">
              <a:spcBef>
                <a:spcPct val="0"/>
              </a:spcBef>
              <a:spcAft>
                <a:spcPct val="0"/>
              </a:spcAft>
              <a:defRPr baseline="-25000">
                <a:latin typeface="Times New Roman" pitchFamily="18" charset="0"/>
              </a:defRPr>
            </a:lvl1pPr>
          </a:lstStyle>
          <a:p>
            <a:pPr>
              <a:defRPr/>
            </a:pPr>
            <a:r>
              <a:rPr lang="en-US" dirty="0"/>
              <a:t>CVSA In-Service FY 2015</a:t>
            </a:r>
          </a:p>
        </p:txBody>
      </p:sp>
      <p:sp>
        <p:nvSpPr>
          <p:cNvPr id="4" name="Slide Number Placeholder 3"/>
          <p:cNvSpPr>
            <a:spLocks noGrp="1"/>
          </p:cNvSpPr>
          <p:nvPr>
            <p:ph type="sldNum" sz="quarter" idx="12"/>
          </p:nvPr>
        </p:nvSpPr>
        <p:spPr/>
        <p:txBody>
          <a:bodyPr/>
          <a:lstStyle>
            <a:lvl1pPr fontAlgn="base">
              <a:spcBef>
                <a:spcPct val="0"/>
              </a:spcBef>
              <a:spcAft>
                <a:spcPct val="0"/>
              </a:spcAft>
              <a:defRPr baseline="-25000">
                <a:latin typeface="Times New Roman" pitchFamily="18" charset="0"/>
              </a:defRPr>
            </a:lvl1pPr>
          </a:lstStyle>
          <a:p>
            <a:pPr>
              <a:defRPr/>
            </a:pPr>
            <a:fld id="{88DE5E7E-0079-4EB0-B901-77C8A78F75FC}" type="slidenum">
              <a:rPr lang="en-US"/>
              <a:pPr>
                <a:defRPr/>
              </a:pPr>
              <a:t>‹#›</a:t>
            </a:fld>
            <a:endParaRPr lang="en-US" dirty="0"/>
          </a:p>
        </p:txBody>
      </p:sp>
    </p:spTree>
    <p:extLst>
      <p:ext uri="{BB962C8B-B14F-4D97-AF65-F5344CB8AC3E}">
        <p14:creationId xmlns:p14="http://schemas.microsoft.com/office/powerpoint/2010/main" val="2422905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baseline="-25000">
                <a:latin typeface="Times New Roman" pitchFamily="18" charset="0"/>
              </a:defRPr>
            </a:lvl1pPr>
          </a:lstStyle>
          <a:p>
            <a:pPr>
              <a:defRPr/>
            </a:pPr>
            <a:endParaRPr lang="en-US" dirty="0"/>
          </a:p>
        </p:txBody>
      </p:sp>
      <p:sp>
        <p:nvSpPr>
          <p:cNvPr id="6" name="Footer Placeholder 5"/>
          <p:cNvSpPr>
            <a:spLocks noGrp="1"/>
          </p:cNvSpPr>
          <p:nvPr>
            <p:ph type="ftr" sz="quarter" idx="11"/>
          </p:nvPr>
        </p:nvSpPr>
        <p:spPr/>
        <p:txBody>
          <a:bodyPr/>
          <a:lstStyle>
            <a:lvl1pPr fontAlgn="base">
              <a:spcBef>
                <a:spcPct val="0"/>
              </a:spcBef>
              <a:spcAft>
                <a:spcPct val="0"/>
              </a:spcAft>
              <a:defRPr baseline="-25000">
                <a:latin typeface="Times New Roman" pitchFamily="18" charset="0"/>
              </a:defRPr>
            </a:lvl1pPr>
          </a:lstStyle>
          <a:p>
            <a:pPr>
              <a:defRPr/>
            </a:pPr>
            <a:r>
              <a:rPr lang="en-US" dirty="0"/>
              <a:t>CVSA In-Service FY 2015</a:t>
            </a:r>
          </a:p>
        </p:txBody>
      </p:sp>
      <p:sp>
        <p:nvSpPr>
          <p:cNvPr id="7" name="Slide Number Placeholder 6"/>
          <p:cNvSpPr>
            <a:spLocks noGrp="1"/>
          </p:cNvSpPr>
          <p:nvPr>
            <p:ph type="sldNum" sz="quarter" idx="12"/>
          </p:nvPr>
        </p:nvSpPr>
        <p:spPr/>
        <p:txBody>
          <a:bodyPr/>
          <a:lstStyle>
            <a:lvl1pPr fontAlgn="base">
              <a:spcBef>
                <a:spcPct val="0"/>
              </a:spcBef>
              <a:spcAft>
                <a:spcPct val="0"/>
              </a:spcAft>
              <a:defRPr baseline="-25000">
                <a:latin typeface="Times New Roman" pitchFamily="18" charset="0"/>
              </a:defRPr>
            </a:lvl1pPr>
          </a:lstStyle>
          <a:p>
            <a:pPr>
              <a:defRPr/>
            </a:pPr>
            <a:fld id="{A4B7BF47-9856-4410-8208-DBD95EDF784B}" type="slidenum">
              <a:rPr lang="en-US"/>
              <a:pPr>
                <a:defRPr/>
              </a:pPr>
              <a:t>‹#›</a:t>
            </a:fld>
            <a:endParaRPr lang="en-US" dirty="0"/>
          </a:p>
        </p:txBody>
      </p:sp>
    </p:spTree>
    <p:extLst>
      <p:ext uri="{BB962C8B-B14F-4D97-AF65-F5344CB8AC3E}">
        <p14:creationId xmlns:p14="http://schemas.microsoft.com/office/powerpoint/2010/main" val="1864815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fontAlgn="base">
              <a:spcBef>
                <a:spcPct val="0"/>
              </a:spcBef>
              <a:spcAft>
                <a:spcPct val="0"/>
              </a:spcAft>
              <a:defRPr baseline="-25000">
                <a:latin typeface="Times New Roman" pitchFamily="18" charset="0"/>
              </a:defRPr>
            </a:lvl1pPr>
          </a:lstStyle>
          <a:p>
            <a:pPr>
              <a:defRPr/>
            </a:pPr>
            <a:endParaRPr lang="en-US" dirty="0"/>
          </a:p>
        </p:txBody>
      </p:sp>
      <p:sp>
        <p:nvSpPr>
          <p:cNvPr id="6" name="Footer Placeholder 5"/>
          <p:cNvSpPr>
            <a:spLocks noGrp="1"/>
          </p:cNvSpPr>
          <p:nvPr>
            <p:ph type="ftr" sz="quarter" idx="11"/>
          </p:nvPr>
        </p:nvSpPr>
        <p:spPr/>
        <p:txBody>
          <a:bodyPr/>
          <a:lstStyle>
            <a:lvl1pPr fontAlgn="base">
              <a:spcBef>
                <a:spcPct val="0"/>
              </a:spcBef>
              <a:spcAft>
                <a:spcPct val="0"/>
              </a:spcAft>
              <a:defRPr baseline="-25000">
                <a:latin typeface="Times New Roman" pitchFamily="18" charset="0"/>
              </a:defRPr>
            </a:lvl1pPr>
          </a:lstStyle>
          <a:p>
            <a:pPr>
              <a:defRPr/>
            </a:pPr>
            <a:r>
              <a:rPr lang="en-US" dirty="0"/>
              <a:t>CVSA In-Service FY 2015</a:t>
            </a:r>
          </a:p>
        </p:txBody>
      </p:sp>
      <p:sp>
        <p:nvSpPr>
          <p:cNvPr id="7" name="Slide Number Placeholder 6"/>
          <p:cNvSpPr>
            <a:spLocks noGrp="1"/>
          </p:cNvSpPr>
          <p:nvPr>
            <p:ph type="sldNum" sz="quarter" idx="12"/>
          </p:nvPr>
        </p:nvSpPr>
        <p:spPr/>
        <p:txBody>
          <a:bodyPr/>
          <a:lstStyle>
            <a:lvl1pPr fontAlgn="base">
              <a:spcBef>
                <a:spcPct val="0"/>
              </a:spcBef>
              <a:spcAft>
                <a:spcPct val="0"/>
              </a:spcAft>
              <a:defRPr baseline="-25000">
                <a:latin typeface="Times New Roman" pitchFamily="18" charset="0"/>
              </a:defRPr>
            </a:lvl1pPr>
          </a:lstStyle>
          <a:p>
            <a:pPr>
              <a:defRPr/>
            </a:pPr>
            <a:fld id="{CD25E330-1B55-4A43-BD78-EED787C76477}" type="slidenum">
              <a:rPr lang="en-US"/>
              <a:pPr>
                <a:defRPr/>
              </a:pPr>
              <a:t>‹#›</a:t>
            </a:fld>
            <a:endParaRPr lang="en-US" dirty="0"/>
          </a:p>
        </p:txBody>
      </p:sp>
    </p:spTree>
    <p:extLst>
      <p:ext uri="{BB962C8B-B14F-4D97-AF65-F5344CB8AC3E}">
        <p14:creationId xmlns:p14="http://schemas.microsoft.com/office/powerpoint/2010/main" val="2963781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1219200"/>
            <a:ext cx="8229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457200" y="2209800"/>
            <a:ext cx="8229600" cy="391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baseline="0">
                <a:solidFill>
                  <a:prstClr val="black">
                    <a:tint val="75000"/>
                  </a:prstClr>
                </a:solidFill>
                <a:latin typeface="Calibri"/>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baseline="0">
                <a:solidFill>
                  <a:prstClr val="black">
                    <a:tint val="75000"/>
                  </a:prstClr>
                </a:solidFill>
                <a:latin typeface="Calibri"/>
              </a:defRPr>
            </a:lvl1pPr>
          </a:lstStyle>
          <a:p>
            <a:pPr>
              <a:defRPr/>
            </a:pPr>
            <a:r>
              <a:rPr lang="en-US" dirty="0"/>
              <a:t>CVSA In-Service FY 2015</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baseline="0">
                <a:solidFill>
                  <a:prstClr val="black">
                    <a:tint val="75000"/>
                  </a:prstClr>
                </a:solidFill>
                <a:latin typeface="Calibri"/>
              </a:defRPr>
            </a:lvl1pPr>
          </a:lstStyle>
          <a:p>
            <a:pPr>
              <a:defRPr/>
            </a:pPr>
            <a:r>
              <a:rPr lang="en-US" dirty="0"/>
              <a:t>FY 2015</a:t>
            </a:r>
          </a:p>
        </p:txBody>
      </p:sp>
      <p:pic>
        <p:nvPicPr>
          <p:cNvPr id="2055" name="Picture 6"/>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6350"/>
            <a:ext cx="9144000" cy="1212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2"/>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162925" y="14288"/>
            <a:ext cx="981075" cy="9763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703767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470025"/>
          </a:xfrm>
        </p:spPr>
        <p:txBody>
          <a:bodyPr/>
          <a:lstStyle/>
          <a:p>
            <a:r>
              <a:rPr lang="en-US" b="1" dirty="0"/>
              <a:t>Optimizing </a:t>
            </a:r>
            <a:r>
              <a:rPr lang="en-US" b="1" dirty="0" smtClean="0"/>
              <a:t>What </a:t>
            </a:r>
            <a:r>
              <a:rPr lang="en-US" b="1" dirty="0"/>
              <a:t>W</a:t>
            </a:r>
            <a:r>
              <a:rPr lang="en-US" b="1" dirty="0" smtClean="0"/>
              <a:t>orks</a:t>
            </a:r>
            <a:endParaRPr lang="en-US" b="1" dirty="0"/>
          </a:p>
        </p:txBody>
      </p:sp>
      <p:sp>
        <p:nvSpPr>
          <p:cNvPr id="3" name="Subtitle 2"/>
          <p:cNvSpPr>
            <a:spLocks noGrp="1"/>
          </p:cNvSpPr>
          <p:nvPr>
            <p:ph type="subTitle" idx="1"/>
          </p:nvPr>
        </p:nvSpPr>
        <p:spPr>
          <a:xfrm>
            <a:off x="1447800" y="2590800"/>
            <a:ext cx="6400800" cy="3352800"/>
          </a:xfrm>
        </p:spPr>
        <p:txBody>
          <a:bodyPr/>
          <a:lstStyle/>
          <a:p>
            <a:r>
              <a:rPr lang="en-US" sz="3600" b="1" dirty="0">
                <a:solidFill>
                  <a:schemeClr val="tx1"/>
                </a:solidFill>
              </a:rPr>
              <a:t>Road to Zero Coalition</a:t>
            </a:r>
          </a:p>
          <a:p>
            <a:r>
              <a:rPr lang="en-US" sz="3600" b="1" dirty="0" smtClean="0">
                <a:solidFill>
                  <a:schemeClr val="tx1"/>
                </a:solidFill>
              </a:rPr>
              <a:t>March 2018</a:t>
            </a:r>
          </a:p>
          <a:p>
            <a:endParaRPr lang="en-US" dirty="0">
              <a:solidFill>
                <a:schemeClr val="tx1"/>
              </a:solidFill>
            </a:endParaRPr>
          </a:p>
          <a:p>
            <a:r>
              <a:rPr lang="en-US" dirty="0" smtClean="0">
                <a:solidFill>
                  <a:schemeClr val="tx1"/>
                </a:solidFill>
              </a:rPr>
              <a:t>Captain Christopher J. Turner</a:t>
            </a:r>
          </a:p>
          <a:p>
            <a:r>
              <a:rPr lang="en-US" dirty="0" smtClean="0">
                <a:solidFill>
                  <a:schemeClr val="tx1"/>
                </a:solidFill>
              </a:rPr>
              <a:t>Kansas Highway Patrol</a:t>
            </a:r>
          </a:p>
          <a:p>
            <a:r>
              <a:rPr lang="en-US" dirty="0" smtClean="0">
                <a:solidFill>
                  <a:schemeClr val="tx1"/>
                </a:solidFill>
              </a:rPr>
              <a:t>CVSA Board </a:t>
            </a:r>
            <a:r>
              <a:rPr lang="en-US" dirty="0">
                <a:solidFill>
                  <a:schemeClr val="tx1"/>
                </a:solidFill>
              </a:rPr>
              <a:t>of </a:t>
            </a:r>
            <a:r>
              <a:rPr lang="en-US" dirty="0" smtClean="0">
                <a:solidFill>
                  <a:schemeClr val="tx1"/>
                </a:solidFill>
              </a:rPr>
              <a:t>Directors President</a:t>
            </a:r>
          </a:p>
          <a:p>
            <a:endParaRPr lang="en-US" dirty="0" smtClean="0">
              <a:solidFill>
                <a:schemeClr val="tx1"/>
              </a:solidFill>
            </a:endParaRPr>
          </a:p>
          <a:p>
            <a:endParaRPr lang="en-US" dirty="0">
              <a:solidFill>
                <a:schemeClr val="tx1"/>
              </a:solidFill>
            </a:endParaRPr>
          </a:p>
          <a:p>
            <a:endParaRPr lang="en-US" dirty="0">
              <a:solidFill>
                <a:schemeClr val="tx1"/>
              </a:solidFill>
            </a:endParaRPr>
          </a:p>
        </p:txBody>
      </p:sp>
    </p:spTree>
    <p:extLst>
      <p:ext uri="{BB962C8B-B14F-4D97-AF65-F5344CB8AC3E}">
        <p14:creationId xmlns:p14="http://schemas.microsoft.com/office/powerpoint/2010/main" val="1290919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470025"/>
          </a:xfrm>
        </p:spPr>
        <p:txBody>
          <a:bodyPr/>
          <a:lstStyle/>
          <a:p>
            <a:r>
              <a:rPr lang="en-US" sz="3600" b="1" dirty="0"/>
              <a:t>Renewed focus on driver behavior</a:t>
            </a:r>
          </a:p>
        </p:txBody>
      </p:sp>
      <p:sp>
        <p:nvSpPr>
          <p:cNvPr id="3" name="Subtitle 2"/>
          <p:cNvSpPr>
            <a:spLocks noGrp="1"/>
          </p:cNvSpPr>
          <p:nvPr>
            <p:ph type="subTitle" idx="1"/>
          </p:nvPr>
        </p:nvSpPr>
        <p:spPr>
          <a:xfrm>
            <a:off x="304800" y="2286000"/>
            <a:ext cx="8534400" cy="1905000"/>
          </a:xfrm>
        </p:spPr>
        <p:txBody>
          <a:bodyPr/>
          <a:lstStyle/>
          <a:p>
            <a:r>
              <a:rPr lang="en-US" sz="2000" b="1" u="sng" dirty="0">
                <a:solidFill>
                  <a:schemeClr val="tx1"/>
                </a:solidFill>
              </a:rPr>
              <a:t>Distraction</a:t>
            </a:r>
          </a:p>
          <a:p>
            <a:pPr algn="l"/>
            <a:r>
              <a:rPr lang="en-US" sz="2400" dirty="0">
                <a:solidFill>
                  <a:schemeClr val="tx1"/>
                </a:solidFill>
              </a:rPr>
              <a:t>For CMV enforcement:</a:t>
            </a:r>
          </a:p>
          <a:p>
            <a:pPr marL="342900" indent="-342900" algn="l">
              <a:buFont typeface="Arial" panose="020B0604020202020204" pitchFamily="34" charset="0"/>
              <a:buChar char="•"/>
            </a:pPr>
            <a:r>
              <a:rPr lang="en-US" sz="2400" dirty="0">
                <a:solidFill>
                  <a:schemeClr val="tx1"/>
                </a:solidFill>
              </a:rPr>
              <a:t>C.F.R. § 392.80 No driver shall engage in texting while driving </a:t>
            </a:r>
          </a:p>
          <a:p>
            <a:pPr marL="342900" indent="-342900" algn="l">
              <a:buFont typeface="Arial" panose="020B0604020202020204" pitchFamily="34" charset="0"/>
              <a:buChar char="•"/>
            </a:pPr>
            <a:r>
              <a:rPr lang="en-US" sz="2400" dirty="0">
                <a:solidFill>
                  <a:schemeClr val="tx1"/>
                </a:solidFill>
              </a:rPr>
              <a:t>C.F.R. § 392.85 No driver shall use a hand-held mobile telephone while driving</a:t>
            </a:r>
          </a:p>
          <a:p>
            <a:pPr algn="l"/>
            <a:endParaRPr lang="en-US" sz="2400" dirty="0">
              <a:solidFill>
                <a:schemeClr val="tx1"/>
              </a:solidFill>
            </a:endParaRPr>
          </a:p>
          <a:p>
            <a:pPr algn="l"/>
            <a:r>
              <a:rPr lang="en-US" sz="2400" dirty="0">
                <a:solidFill>
                  <a:schemeClr val="tx1"/>
                </a:solidFill>
              </a:rPr>
              <a:t>Difficult to see but with diligent tactics can be effectively enforced. </a:t>
            </a:r>
          </a:p>
          <a:p>
            <a:pPr algn="l"/>
            <a:endParaRPr lang="en-US" sz="2000" dirty="0">
              <a:solidFill>
                <a:schemeClr val="tx1"/>
              </a:solidFill>
            </a:endParaRPr>
          </a:p>
          <a:p>
            <a:pPr algn="l"/>
            <a:endParaRPr lang="en-US" sz="2000" dirty="0">
              <a:solidFill>
                <a:schemeClr val="tx1"/>
              </a:solidFill>
            </a:endParaRPr>
          </a:p>
          <a:p>
            <a:pPr marL="457200" indent="-457200" algn="l">
              <a:buFont typeface="+mj-lt"/>
              <a:buAutoNum type="arabicPeriod"/>
            </a:pPr>
            <a:endParaRPr lang="en-US" sz="2000" dirty="0">
              <a:solidFill>
                <a:schemeClr val="tx1"/>
              </a:solidFill>
            </a:endParaRPr>
          </a:p>
          <a:p>
            <a:endParaRPr lang="en-US" sz="2000" dirty="0">
              <a:solidFill>
                <a:schemeClr val="tx1"/>
              </a:solidFill>
            </a:endParaRPr>
          </a:p>
        </p:txBody>
      </p:sp>
    </p:spTree>
    <p:extLst>
      <p:ext uri="{BB962C8B-B14F-4D97-AF65-F5344CB8AC3E}">
        <p14:creationId xmlns:p14="http://schemas.microsoft.com/office/powerpoint/2010/main" val="2874575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470025"/>
          </a:xfrm>
        </p:spPr>
        <p:txBody>
          <a:bodyPr/>
          <a:lstStyle/>
          <a:p>
            <a:r>
              <a:rPr lang="en-US" sz="3600" b="1" dirty="0"/>
              <a:t>Renewed focus on driver behavior</a:t>
            </a:r>
          </a:p>
        </p:txBody>
      </p:sp>
      <p:sp>
        <p:nvSpPr>
          <p:cNvPr id="3" name="Subtitle 2"/>
          <p:cNvSpPr>
            <a:spLocks noGrp="1"/>
          </p:cNvSpPr>
          <p:nvPr>
            <p:ph type="subTitle" idx="1"/>
          </p:nvPr>
        </p:nvSpPr>
        <p:spPr>
          <a:xfrm>
            <a:off x="304800" y="2286000"/>
            <a:ext cx="8534400" cy="1905000"/>
          </a:xfrm>
        </p:spPr>
        <p:txBody>
          <a:bodyPr/>
          <a:lstStyle/>
          <a:p>
            <a:r>
              <a:rPr lang="en-US" sz="2400" b="1" u="sng" dirty="0">
                <a:solidFill>
                  <a:schemeClr val="tx1"/>
                </a:solidFill>
              </a:rPr>
              <a:t>Distraction</a:t>
            </a:r>
          </a:p>
          <a:p>
            <a:pPr algn="l"/>
            <a:r>
              <a:rPr lang="en-US" sz="2400" dirty="0">
                <a:solidFill>
                  <a:schemeClr val="tx1"/>
                </a:solidFill>
              </a:rPr>
              <a:t>Passenger vehicles</a:t>
            </a:r>
          </a:p>
          <a:p>
            <a:pPr marL="342900" indent="-342900" algn="l">
              <a:buFont typeface="Arial" panose="020B0604020202020204" pitchFamily="34" charset="0"/>
              <a:buChar char="•"/>
            </a:pPr>
            <a:r>
              <a:rPr lang="en-US" sz="2400" dirty="0">
                <a:solidFill>
                  <a:schemeClr val="tx1"/>
                </a:solidFill>
              </a:rPr>
              <a:t>Law enforcement should be familiar with the distracted driving statutes in their jurisdiction.</a:t>
            </a:r>
          </a:p>
          <a:p>
            <a:pPr marL="342900" indent="-342900" algn="l">
              <a:buFont typeface="Arial" panose="020B0604020202020204" pitchFamily="34" charset="0"/>
              <a:buChar char="•"/>
            </a:pPr>
            <a:r>
              <a:rPr lang="en-US" sz="2400" dirty="0">
                <a:solidFill>
                  <a:schemeClr val="tx1"/>
                </a:solidFill>
              </a:rPr>
              <a:t>Variances, loopholes, and exceptions create difficulty for officers.  Officers have two (general) ways to enforce these statutes.</a:t>
            </a:r>
          </a:p>
          <a:p>
            <a:pPr marL="914400" indent="-342900" algn="l">
              <a:buFont typeface="+mj-lt"/>
              <a:buAutoNum type="arabicPeriod"/>
            </a:pPr>
            <a:r>
              <a:rPr lang="en-US" sz="2400" dirty="0">
                <a:solidFill>
                  <a:schemeClr val="tx1"/>
                </a:solidFill>
              </a:rPr>
              <a:t>Seeing the driver violate the statute</a:t>
            </a:r>
          </a:p>
          <a:p>
            <a:pPr marL="914400" indent="-342900" algn="l">
              <a:buFont typeface="+mj-lt"/>
              <a:buAutoNum type="arabicPeriod"/>
            </a:pPr>
            <a:r>
              <a:rPr lang="en-US" sz="2400" dirty="0">
                <a:solidFill>
                  <a:schemeClr val="tx1"/>
                </a:solidFill>
              </a:rPr>
              <a:t>Using vehicle in motion clues consistent with DUI vehicle in motion clues.</a:t>
            </a:r>
            <a:r>
              <a:rPr lang="en-US" sz="2400" baseline="30000" dirty="0">
                <a:solidFill>
                  <a:schemeClr val="tx1"/>
                </a:solidFill>
              </a:rPr>
              <a:t>138</a:t>
            </a:r>
            <a:endParaRPr lang="en-US" sz="2400" dirty="0">
              <a:solidFill>
                <a:schemeClr val="tx1"/>
              </a:solidFill>
            </a:endParaRPr>
          </a:p>
          <a:p>
            <a:pPr algn="l"/>
            <a:endParaRPr lang="en-US" sz="2400" dirty="0">
              <a:solidFill>
                <a:schemeClr val="tx1"/>
              </a:solidFill>
            </a:endParaRPr>
          </a:p>
          <a:p>
            <a:pPr algn="l"/>
            <a:endParaRPr lang="en-US" sz="2400" dirty="0">
              <a:solidFill>
                <a:schemeClr val="tx1"/>
              </a:solidFill>
            </a:endParaRPr>
          </a:p>
          <a:p>
            <a:pPr algn="l"/>
            <a:endParaRPr lang="en-US" sz="2000" dirty="0">
              <a:solidFill>
                <a:schemeClr val="tx1"/>
              </a:solidFill>
            </a:endParaRPr>
          </a:p>
          <a:p>
            <a:pPr algn="l"/>
            <a:endParaRPr lang="en-US" sz="2000" dirty="0">
              <a:solidFill>
                <a:schemeClr val="tx1"/>
              </a:solidFill>
            </a:endParaRPr>
          </a:p>
          <a:p>
            <a:pPr marL="457200" indent="-457200" algn="l">
              <a:buFont typeface="+mj-lt"/>
              <a:buAutoNum type="arabicPeriod"/>
            </a:pPr>
            <a:endParaRPr lang="en-US" sz="2000" dirty="0">
              <a:solidFill>
                <a:schemeClr val="tx1"/>
              </a:solidFill>
            </a:endParaRPr>
          </a:p>
          <a:p>
            <a:endParaRPr lang="en-US" sz="2000" dirty="0">
              <a:solidFill>
                <a:schemeClr val="tx1"/>
              </a:solidFill>
            </a:endParaRPr>
          </a:p>
        </p:txBody>
      </p:sp>
    </p:spTree>
    <p:extLst>
      <p:ext uri="{BB962C8B-B14F-4D97-AF65-F5344CB8AC3E}">
        <p14:creationId xmlns:p14="http://schemas.microsoft.com/office/powerpoint/2010/main" val="21143564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470025"/>
          </a:xfrm>
        </p:spPr>
        <p:txBody>
          <a:bodyPr/>
          <a:lstStyle/>
          <a:p>
            <a:r>
              <a:rPr lang="en-US" sz="3600" b="1" dirty="0"/>
              <a:t>Renewed focus on driver behavior</a:t>
            </a:r>
          </a:p>
        </p:txBody>
      </p:sp>
      <p:sp>
        <p:nvSpPr>
          <p:cNvPr id="3" name="Subtitle 2"/>
          <p:cNvSpPr>
            <a:spLocks noGrp="1"/>
          </p:cNvSpPr>
          <p:nvPr>
            <p:ph type="subTitle" idx="1"/>
          </p:nvPr>
        </p:nvSpPr>
        <p:spPr>
          <a:xfrm>
            <a:off x="304800" y="2286000"/>
            <a:ext cx="8534400" cy="1905000"/>
          </a:xfrm>
        </p:spPr>
        <p:txBody>
          <a:bodyPr/>
          <a:lstStyle/>
          <a:p>
            <a:r>
              <a:rPr lang="en-US" sz="2400" b="1" u="sng" dirty="0">
                <a:solidFill>
                  <a:schemeClr val="tx1"/>
                </a:solidFill>
              </a:rPr>
              <a:t>Technology</a:t>
            </a:r>
          </a:p>
          <a:p>
            <a:pPr marL="342900" indent="-342900" algn="l">
              <a:buFont typeface="Arial" panose="020B0604020202020204" pitchFamily="34" charset="0"/>
              <a:buChar char="•"/>
            </a:pPr>
            <a:r>
              <a:rPr lang="en-US" sz="2400" dirty="0">
                <a:solidFill>
                  <a:schemeClr val="tx1"/>
                </a:solidFill>
              </a:rPr>
              <a:t>Can improve many of the issues for driver behavior for example.</a:t>
            </a:r>
          </a:p>
          <a:p>
            <a:pPr marL="800100" lvl="1" indent="-342900" algn="l">
              <a:buFont typeface="Arial" panose="020B0604020202020204" pitchFamily="34" charset="0"/>
              <a:buChar char="•"/>
            </a:pPr>
            <a:r>
              <a:rPr lang="en-US" sz="2400" dirty="0">
                <a:solidFill>
                  <a:schemeClr val="tx1"/>
                </a:solidFill>
              </a:rPr>
              <a:t>Limiting use of electronic devices in both a CMV or passenger vehicle</a:t>
            </a:r>
          </a:p>
          <a:p>
            <a:pPr marL="800100" lvl="1" indent="-342900" algn="l">
              <a:buFont typeface="Arial" panose="020B0604020202020204" pitchFamily="34" charset="0"/>
              <a:buChar char="•"/>
            </a:pPr>
            <a:r>
              <a:rPr lang="en-US" sz="2400" dirty="0">
                <a:solidFill>
                  <a:schemeClr val="tx1"/>
                </a:solidFill>
              </a:rPr>
              <a:t>Potential for eliminating violations of the rules of the road (or increasing notification to drivers when they depart a lane, or follow too closely)</a:t>
            </a:r>
          </a:p>
          <a:p>
            <a:pPr marL="457200" indent="-457200" algn="l">
              <a:buFont typeface="+mj-lt"/>
              <a:buAutoNum type="arabicPeriod"/>
            </a:pPr>
            <a:endParaRPr lang="en-US" sz="2000" dirty="0">
              <a:solidFill>
                <a:schemeClr val="tx1"/>
              </a:solidFill>
            </a:endParaRPr>
          </a:p>
          <a:p>
            <a:endParaRPr lang="en-US" sz="2000" dirty="0">
              <a:solidFill>
                <a:schemeClr val="tx1"/>
              </a:solidFill>
            </a:endParaRPr>
          </a:p>
        </p:txBody>
      </p:sp>
    </p:spTree>
    <p:extLst>
      <p:ext uri="{BB962C8B-B14F-4D97-AF65-F5344CB8AC3E}">
        <p14:creationId xmlns:p14="http://schemas.microsoft.com/office/powerpoint/2010/main" val="2141491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470025"/>
          </a:xfrm>
        </p:spPr>
        <p:txBody>
          <a:bodyPr/>
          <a:lstStyle/>
          <a:p>
            <a:r>
              <a:rPr lang="en-US" sz="3600" b="1" dirty="0"/>
              <a:t>Renewed focus on driver behavior</a:t>
            </a:r>
          </a:p>
        </p:txBody>
      </p:sp>
      <p:sp>
        <p:nvSpPr>
          <p:cNvPr id="3" name="Subtitle 2"/>
          <p:cNvSpPr>
            <a:spLocks noGrp="1"/>
          </p:cNvSpPr>
          <p:nvPr>
            <p:ph type="subTitle" idx="1"/>
          </p:nvPr>
        </p:nvSpPr>
        <p:spPr>
          <a:xfrm>
            <a:off x="304800" y="2286000"/>
            <a:ext cx="8534400" cy="1905000"/>
          </a:xfrm>
        </p:spPr>
        <p:txBody>
          <a:bodyPr/>
          <a:lstStyle/>
          <a:p>
            <a:r>
              <a:rPr lang="en-US" sz="2400" b="1" u="sng" dirty="0">
                <a:solidFill>
                  <a:schemeClr val="tx1"/>
                </a:solidFill>
              </a:rPr>
              <a:t>Conclusion</a:t>
            </a:r>
          </a:p>
          <a:p>
            <a:pPr algn="l"/>
            <a:r>
              <a:rPr lang="en-US" sz="2400" dirty="0">
                <a:solidFill>
                  <a:schemeClr val="tx1"/>
                </a:solidFill>
              </a:rPr>
              <a:t>Eliminating traffic fatalities will be a multifaceted effort.  </a:t>
            </a:r>
          </a:p>
          <a:p>
            <a:pPr marL="914400" indent="-457200" algn="l">
              <a:buFont typeface="+mj-lt"/>
              <a:buAutoNum type="arabicPeriod"/>
            </a:pPr>
            <a:r>
              <a:rPr lang="en-US" sz="2400" dirty="0">
                <a:solidFill>
                  <a:schemeClr val="tx1"/>
                </a:solidFill>
              </a:rPr>
              <a:t>Continuing to make sure the components of CMVs function within the federal regulations and state law are important</a:t>
            </a:r>
          </a:p>
          <a:p>
            <a:pPr marL="914400" indent="-457200" algn="l">
              <a:buFont typeface="+mj-lt"/>
              <a:buAutoNum type="arabicPeriod"/>
            </a:pPr>
            <a:r>
              <a:rPr lang="en-US" sz="2400" dirty="0">
                <a:solidFill>
                  <a:schemeClr val="tx1"/>
                </a:solidFill>
              </a:rPr>
              <a:t>A renewed focus on driver behavior is critical to furthering the road to zero.</a:t>
            </a:r>
          </a:p>
        </p:txBody>
      </p:sp>
    </p:spTree>
    <p:extLst>
      <p:ext uri="{BB962C8B-B14F-4D97-AF65-F5344CB8AC3E}">
        <p14:creationId xmlns:p14="http://schemas.microsoft.com/office/powerpoint/2010/main" val="2609206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1470025"/>
          </a:xfrm>
        </p:spPr>
        <p:txBody>
          <a:bodyPr/>
          <a:lstStyle/>
          <a:p>
            <a:r>
              <a:rPr lang="en-US" b="1" dirty="0"/>
              <a:t>Inspections work</a:t>
            </a:r>
          </a:p>
        </p:txBody>
      </p:sp>
      <p:sp>
        <p:nvSpPr>
          <p:cNvPr id="3" name="Subtitle 2"/>
          <p:cNvSpPr>
            <a:spLocks noGrp="1"/>
          </p:cNvSpPr>
          <p:nvPr>
            <p:ph type="subTitle" idx="1"/>
          </p:nvPr>
        </p:nvSpPr>
        <p:spPr>
          <a:xfrm>
            <a:off x="1371600" y="2895600"/>
            <a:ext cx="6400800" cy="1752600"/>
          </a:xfrm>
        </p:spPr>
        <p:txBody>
          <a:bodyPr/>
          <a:lstStyle/>
          <a:p>
            <a:r>
              <a:rPr lang="en-US" dirty="0">
                <a:solidFill>
                  <a:schemeClr val="tx1"/>
                </a:solidFill>
              </a:rPr>
              <a:t>Under the inspection procedure, what should the inspector focus on during an inspection?</a:t>
            </a:r>
          </a:p>
          <a:p>
            <a:endParaRPr lang="en-US" dirty="0"/>
          </a:p>
        </p:txBody>
      </p:sp>
    </p:spTree>
    <p:extLst>
      <p:ext uri="{BB962C8B-B14F-4D97-AF65-F5344CB8AC3E}">
        <p14:creationId xmlns:p14="http://schemas.microsoft.com/office/powerpoint/2010/main" val="1622709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470025"/>
          </a:xfrm>
        </p:spPr>
        <p:txBody>
          <a:bodyPr/>
          <a:lstStyle/>
          <a:p>
            <a:r>
              <a:rPr lang="en-US" b="1" dirty="0"/>
              <a:t>Vehicle equipment</a:t>
            </a:r>
          </a:p>
        </p:txBody>
      </p:sp>
      <p:sp>
        <p:nvSpPr>
          <p:cNvPr id="3" name="Subtitle 2"/>
          <p:cNvSpPr>
            <a:spLocks noGrp="1"/>
          </p:cNvSpPr>
          <p:nvPr>
            <p:ph type="subTitle" idx="1"/>
          </p:nvPr>
        </p:nvSpPr>
        <p:spPr>
          <a:xfrm>
            <a:off x="685800" y="2819400"/>
            <a:ext cx="7772400" cy="2819400"/>
          </a:xfrm>
        </p:spPr>
        <p:txBody>
          <a:bodyPr/>
          <a:lstStyle/>
          <a:p>
            <a:pPr marL="342900" indent="-342900" algn="l">
              <a:buFont typeface="Arial" panose="020B0604020202020204" pitchFamily="34" charset="0"/>
              <a:buChar char="•"/>
            </a:pPr>
            <a:r>
              <a:rPr lang="en-US" sz="2400" dirty="0">
                <a:solidFill>
                  <a:schemeClr val="tx1"/>
                </a:solidFill>
              </a:rPr>
              <a:t>Vehicle components and load securement should be a focus of all Level I and II inspections</a:t>
            </a:r>
          </a:p>
          <a:p>
            <a:pPr marL="342900" indent="-342900" algn="l">
              <a:buFont typeface="Arial" panose="020B0604020202020204" pitchFamily="34" charset="0"/>
              <a:buChar char="•"/>
            </a:pPr>
            <a:r>
              <a:rPr lang="en-US" sz="2400" dirty="0">
                <a:solidFill>
                  <a:schemeClr val="tx1"/>
                </a:solidFill>
              </a:rPr>
              <a:t>Maintain and further safety gains achieved since MCSAP began</a:t>
            </a:r>
          </a:p>
          <a:p>
            <a:pPr marL="342900" indent="-342900" algn="l">
              <a:buFont typeface="Arial" panose="020B0604020202020204" pitchFamily="34" charset="0"/>
              <a:buChar char="•"/>
            </a:pPr>
            <a:r>
              <a:rPr lang="en-US" sz="2400" dirty="0">
                <a:solidFill>
                  <a:schemeClr val="tx1"/>
                </a:solidFill>
              </a:rPr>
              <a:t>What else? </a:t>
            </a:r>
          </a:p>
          <a:p>
            <a:pPr algn="l"/>
            <a:endParaRPr lang="en-US" sz="2400" dirty="0">
              <a:solidFill>
                <a:schemeClr val="tx1"/>
              </a:solidFill>
            </a:endParaRPr>
          </a:p>
        </p:txBody>
      </p:sp>
    </p:spTree>
    <p:extLst>
      <p:ext uri="{BB962C8B-B14F-4D97-AF65-F5344CB8AC3E}">
        <p14:creationId xmlns:p14="http://schemas.microsoft.com/office/powerpoint/2010/main" val="656149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470025"/>
          </a:xfrm>
        </p:spPr>
        <p:txBody>
          <a:bodyPr/>
          <a:lstStyle/>
          <a:p>
            <a:r>
              <a:rPr lang="en-US" sz="3600" b="1" dirty="0"/>
              <a:t>Renewed focus on driver behavior</a:t>
            </a:r>
          </a:p>
        </p:txBody>
      </p:sp>
      <p:sp>
        <p:nvSpPr>
          <p:cNvPr id="3" name="Subtitle 2"/>
          <p:cNvSpPr>
            <a:spLocks noGrp="1"/>
          </p:cNvSpPr>
          <p:nvPr>
            <p:ph type="subTitle" idx="1"/>
          </p:nvPr>
        </p:nvSpPr>
        <p:spPr>
          <a:xfrm>
            <a:off x="304800" y="2133600"/>
            <a:ext cx="8534400" cy="1905000"/>
          </a:xfrm>
        </p:spPr>
        <p:txBody>
          <a:bodyPr/>
          <a:lstStyle/>
          <a:p>
            <a:pPr algn="l"/>
            <a:r>
              <a:rPr lang="en-US" sz="2400" dirty="0">
                <a:solidFill>
                  <a:schemeClr val="tx1"/>
                </a:solidFill>
              </a:rPr>
              <a:t>Most data shows over 90% of all crashes are attributed to driver behavior.  Inspections begin and end with our driver contact. </a:t>
            </a:r>
          </a:p>
          <a:p>
            <a:pPr algn="l"/>
            <a:r>
              <a:rPr lang="en-US" sz="2400" dirty="0">
                <a:solidFill>
                  <a:schemeClr val="tx1"/>
                </a:solidFill>
              </a:rPr>
              <a:t>What are driver “behaviors”?  The term encompasses any behavior a driver engages in which may increase the risk of a collision, such as:</a:t>
            </a:r>
          </a:p>
          <a:p>
            <a:pPr marL="914400" indent="-457200" algn="l">
              <a:buFont typeface="+mj-lt"/>
              <a:buAutoNum type="arabicPeriod"/>
            </a:pPr>
            <a:r>
              <a:rPr lang="en-US" sz="2400" dirty="0">
                <a:solidFill>
                  <a:schemeClr val="tx1"/>
                </a:solidFill>
              </a:rPr>
              <a:t>Rules of the road</a:t>
            </a:r>
          </a:p>
          <a:p>
            <a:pPr marL="914400" indent="-457200" algn="l">
              <a:buFont typeface="+mj-lt"/>
              <a:buAutoNum type="arabicPeriod"/>
            </a:pPr>
            <a:r>
              <a:rPr lang="en-US" sz="2400" dirty="0">
                <a:solidFill>
                  <a:schemeClr val="tx1"/>
                </a:solidFill>
              </a:rPr>
              <a:t>Impairment</a:t>
            </a:r>
          </a:p>
          <a:p>
            <a:pPr marL="914400" indent="-457200" algn="l">
              <a:buFont typeface="+mj-lt"/>
              <a:buAutoNum type="arabicPeriod"/>
            </a:pPr>
            <a:r>
              <a:rPr lang="en-US" sz="2400" dirty="0">
                <a:solidFill>
                  <a:schemeClr val="tx1"/>
                </a:solidFill>
              </a:rPr>
              <a:t>Fatigue</a:t>
            </a:r>
          </a:p>
          <a:p>
            <a:pPr marL="914400" indent="-457200" algn="l">
              <a:buFont typeface="+mj-lt"/>
              <a:buAutoNum type="arabicPeriod"/>
            </a:pPr>
            <a:r>
              <a:rPr lang="en-US" sz="2400" dirty="0">
                <a:solidFill>
                  <a:schemeClr val="tx1"/>
                </a:solidFill>
              </a:rPr>
              <a:t>Distraction</a:t>
            </a:r>
          </a:p>
          <a:p>
            <a:pPr algn="l"/>
            <a:r>
              <a:rPr lang="en-US" sz="2400" dirty="0">
                <a:solidFill>
                  <a:schemeClr val="tx1"/>
                </a:solidFill>
              </a:rPr>
              <a:t>Technology will increase safety by decreasing the risk of human error.  </a:t>
            </a:r>
          </a:p>
          <a:p>
            <a:pPr marL="457200" indent="-457200" algn="l">
              <a:buFont typeface="+mj-lt"/>
              <a:buAutoNum type="arabicPeriod"/>
            </a:pPr>
            <a:endParaRPr lang="en-US" sz="2000" dirty="0">
              <a:solidFill>
                <a:schemeClr val="tx1"/>
              </a:solidFill>
            </a:endParaRPr>
          </a:p>
          <a:p>
            <a:endParaRPr lang="en-US" sz="2000" dirty="0">
              <a:solidFill>
                <a:schemeClr val="tx1"/>
              </a:solidFill>
            </a:endParaRPr>
          </a:p>
        </p:txBody>
      </p:sp>
    </p:spTree>
    <p:extLst>
      <p:ext uri="{BB962C8B-B14F-4D97-AF65-F5344CB8AC3E}">
        <p14:creationId xmlns:p14="http://schemas.microsoft.com/office/powerpoint/2010/main" val="3817691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470025"/>
          </a:xfrm>
        </p:spPr>
        <p:txBody>
          <a:bodyPr/>
          <a:lstStyle/>
          <a:p>
            <a:r>
              <a:rPr lang="en-US" sz="3600" b="1" dirty="0"/>
              <a:t>Renewed focus on driver behavior</a:t>
            </a:r>
          </a:p>
        </p:txBody>
      </p:sp>
      <p:sp>
        <p:nvSpPr>
          <p:cNvPr id="3" name="Subtitle 2"/>
          <p:cNvSpPr>
            <a:spLocks noGrp="1"/>
          </p:cNvSpPr>
          <p:nvPr>
            <p:ph type="subTitle" idx="1"/>
          </p:nvPr>
        </p:nvSpPr>
        <p:spPr>
          <a:xfrm>
            <a:off x="304800" y="2286000"/>
            <a:ext cx="8534400" cy="1905000"/>
          </a:xfrm>
        </p:spPr>
        <p:txBody>
          <a:bodyPr/>
          <a:lstStyle/>
          <a:p>
            <a:r>
              <a:rPr lang="en-US" sz="2400" b="1" u="sng" dirty="0">
                <a:solidFill>
                  <a:schemeClr val="tx1"/>
                </a:solidFill>
              </a:rPr>
              <a:t>Rules of the road</a:t>
            </a:r>
          </a:p>
          <a:p>
            <a:pPr algn="l"/>
            <a:r>
              <a:rPr lang="en-US" sz="2400" dirty="0">
                <a:solidFill>
                  <a:schemeClr val="tx1"/>
                </a:solidFill>
              </a:rPr>
              <a:t>It is important to enforce state laws for rules of the road, especially violations which increase the risk of a collision. Examples:</a:t>
            </a:r>
          </a:p>
          <a:p>
            <a:pPr marL="914400" indent="-457200" algn="l">
              <a:buFont typeface="+mj-lt"/>
              <a:buAutoNum type="arabicPeriod"/>
            </a:pPr>
            <a:r>
              <a:rPr lang="en-US" sz="2400" dirty="0">
                <a:solidFill>
                  <a:schemeClr val="tx1"/>
                </a:solidFill>
              </a:rPr>
              <a:t>Speeding (increased risk of crash severity)</a:t>
            </a:r>
          </a:p>
          <a:p>
            <a:pPr marL="914400" indent="-457200" algn="l">
              <a:buFont typeface="+mj-lt"/>
              <a:buAutoNum type="arabicPeriod"/>
            </a:pPr>
            <a:r>
              <a:rPr lang="en-US" sz="2400" dirty="0">
                <a:solidFill>
                  <a:schemeClr val="tx1"/>
                </a:solidFill>
              </a:rPr>
              <a:t>Following too closely</a:t>
            </a:r>
          </a:p>
          <a:p>
            <a:pPr marL="914400" indent="-457200" algn="l">
              <a:buFont typeface="+mj-lt"/>
              <a:buAutoNum type="arabicPeriod"/>
            </a:pPr>
            <a:r>
              <a:rPr lang="en-US" sz="2400" dirty="0">
                <a:solidFill>
                  <a:schemeClr val="tx1"/>
                </a:solidFill>
              </a:rPr>
              <a:t>Failure to maintain lane</a:t>
            </a:r>
          </a:p>
          <a:p>
            <a:pPr marL="914400" indent="-457200" algn="l">
              <a:buFont typeface="+mj-lt"/>
              <a:buAutoNum type="arabicPeriod"/>
            </a:pPr>
            <a:r>
              <a:rPr lang="en-US" sz="2400" dirty="0">
                <a:solidFill>
                  <a:schemeClr val="tx1"/>
                </a:solidFill>
              </a:rPr>
              <a:t>Failure to signal</a:t>
            </a:r>
          </a:p>
          <a:p>
            <a:pPr marL="457200" indent="-457200" algn="l">
              <a:buFont typeface="+mj-lt"/>
              <a:buAutoNum type="arabicPeriod"/>
            </a:pPr>
            <a:endParaRPr lang="en-US" sz="2000" dirty="0">
              <a:solidFill>
                <a:schemeClr val="tx1"/>
              </a:solidFill>
            </a:endParaRPr>
          </a:p>
        </p:txBody>
      </p:sp>
    </p:spTree>
    <p:extLst>
      <p:ext uri="{BB962C8B-B14F-4D97-AF65-F5344CB8AC3E}">
        <p14:creationId xmlns:p14="http://schemas.microsoft.com/office/powerpoint/2010/main" val="2875865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470025"/>
          </a:xfrm>
        </p:spPr>
        <p:txBody>
          <a:bodyPr/>
          <a:lstStyle/>
          <a:p>
            <a:r>
              <a:rPr lang="en-US" sz="3600" b="1" dirty="0"/>
              <a:t>Renewed focus on driver behavior</a:t>
            </a:r>
          </a:p>
        </p:txBody>
      </p:sp>
      <p:sp>
        <p:nvSpPr>
          <p:cNvPr id="3" name="Subtitle 2"/>
          <p:cNvSpPr>
            <a:spLocks noGrp="1"/>
          </p:cNvSpPr>
          <p:nvPr>
            <p:ph type="subTitle" idx="1"/>
          </p:nvPr>
        </p:nvSpPr>
        <p:spPr>
          <a:xfrm>
            <a:off x="304800" y="2286000"/>
            <a:ext cx="8534400" cy="1905000"/>
          </a:xfrm>
        </p:spPr>
        <p:txBody>
          <a:bodyPr/>
          <a:lstStyle/>
          <a:p>
            <a:r>
              <a:rPr lang="en-US" sz="2400" b="1" u="sng" dirty="0">
                <a:solidFill>
                  <a:schemeClr val="tx1"/>
                </a:solidFill>
              </a:rPr>
              <a:t>Impairment</a:t>
            </a:r>
          </a:p>
          <a:p>
            <a:pPr algn="l"/>
            <a:r>
              <a:rPr lang="en-US" sz="2400" dirty="0">
                <a:solidFill>
                  <a:schemeClr val="tx1"/>
                </a:solidFill>
              </a:rPr>
              <a:t>Drug and alcohol impairment are major factors in crashes.</a:t>
            </a:r>
          </a:p>
          <a:p>
            <a:pPr algn="l"/>
            <a:r>
              <a:rPr lang="en-US" sz="2400" dirty="0">
                <a:solidFill>
                  <a:schemeClr val="tx1"/>
                </a:solidFill>
              </a:rPr>
              <a:t>Positive drug tests were found more often than alcohol among fatally injured drivers</a:t>
            </a:r>
            <a:r>
              <a:rPr lang="en-US" sz="2400" baseline="30000" dirty="0">
                <a:solidFill>
                  <a:schemeClr val="tx1"/>
                </a:solidFill>
              </a:rPr>
              <a:t>3. </a:t>
            </a:r>
            <a:r>
              <a:rPr lang="en-US" sz="2400" dirty="0">
                <a:solidFill>
                  <a:schemeClr val="tx1"/>
                </a:solidFill>
              </a:rPr>
              <a:t> Drug and alcohol use increase crash risk by over five times</a:t>
            </a:r>
            <a:r>
              <a:rPr lang="en-US" sz="2400" baseline="30000" dirty="0">
                <a:solidFill>
                  <a:schemeClr val="tx1"/>
                </a:solidFill>
              </a:rPr>
              <a:t>4. </a:t>
            </a:r>
            <a:r>
              <a:rPr lang="en-US" sz="2400" dirty="0">
                <a:solidFill>
                  <a:schemeClr val="tx1"/>
                </a:solidFill>
              </a:rPr>
              <a:t> Most common drugs by category:</a:t>
            </a:r>
          </a:p>
          <a:p>
            <a:pPr marL="914400" indent="-457200" algn="l">
              <a:spcBef>
                <a:spcPts val="200"/>
              </a:spcBef>
              <a:buFont typeface="+mj-lt"/>
              <a:buAutoNum type="arabicPeriod"/>
            </a:pPr>
            <a:r>
              <a:rPr lang="en-US" sz="2400" dirty="0">
                <a:solidFill>
                  <a:schemeClr val="tx1"/>
                </a:solidFill>
              </a:rPr>
              <a:t>THC (Marijuana)</a:t>
            </a:r>
          </a:p>
          <a:p>
            <a:pPr marL="914400" indent="-457200" algn="l">
              <a:spcBef>
                <a:spcPts val="200"/>
              </a:spcBef>
              <a:buFont typeface="+mj-lt"/>
              <a:buAutoNum type="arabicPeriod"/>
            </a:pPr>
            <a:r>
              <a:rPr lang="en-US" sz="2400" dirty="0">
                <a:solidFill>
                  <a:schemeClr val="tx1"/>
                </a:solidFill>
              </a:rPr>
              <a:t>Stimulants</a:t>
            </a:r>
          </a:p>
          <a:p>
            <a:pPr marL="914400" indent="-457200" algn="l">
              <a:spcBef>
                <a:spcPts val="200"/>
              </a:spcBef>
              <a:buFont typeface="+mj-lt"/>
              <a:buAutoNum type="arabicPeriod"/>
            </a:pPr>
            <a:r>
              <a:rPr lang="en-US" sz="2400" dirty="0">
                <a:solidFill>
                  <a:schemeClr val="tx1"/>
                </a:solidFill>
              </a:rPr>
              <a:t>Narcotic-Analgesics (Pain Control)</a:t>
            </a:r>
          </a:p>
          <a:p>
            <a:pPr marL="914400" indent="-457200" algn="l">
              <a:spcBef>
                <a:spcPts val="200"/>
              </a:spcBef>
              <a:buFont typeface="+mj-lt"/>
              <a:buAutoNum type="arabicPeriod"/>
            </a:pPr>
            <a:r>
              <a:rPr lang="en-US" sz="2400" dirty="0">
                <a:solidFill>
                  <a:schemeClr val="tx1"/>
                </a:solidFill>
              </a:rPr>
              <a:t>Sedatives</a:t>
            </a:r>
          </a:p>
          <a:p>
            <a:pPr marL="914400" indent="-457200" algn="l">
              <a:spcBef>
                <a:spcPts val="200"/>
              </a:spcBef>
              <a:buFont typeface="+mj-lt"/>
              <a:buAutoNum type="arabicPeriod"/>
            </a:pPr>
            <a:r>
              <a:rPr lang="en-US" sz="2400" dirty="0">
                <a:solidFill>
                  <a:schemeClr val="tx1"/>
                </a:solidFill>
              </a:rPr>
              <a:t>Antidepressants</a:t>
            </a:r>
          </a:p>
          <a:p>
            <a:pPr marL="914400" indent="-457200" algn="l">
              <a:spcBef>
                <a:spcPts val="200"/>
              </a:spcBef>
              <a:buFont typeface="+mj-lt"/>
              <a:buAutoNum type="arabicPeriod"/>
            </a:pPr>
            <a:r>
              <a:rPr lang="en-US" sz="2400" dirty="0">
                <a:solidFill>
                  <a:schemeClr val="tx1"/>
                </a:solidFill>
              </a:rPr>
              <a:t>Other</a:t>
            </a:r>
            <a:r>
              <a:rPr lang="en-US" sz="2400" baseline="30000" dirty="0">
                <a:solidFill>
                  <a:schemeClr val="tx1"/>
                </a:solidFill>
              </a:rPr>
              <a:t>5</a:t>
            </a:r>
            <a:endParaRPr lang="en-US" sz="2400" dirty="0">
              <a:solidFill>
                <a:schemeClr val="tx1"/>
              </a:solidFill>
            </a:endParaRPr>
          </a:p>
          <a:p>
            <a:pPr algn="l"/>
            <a:endParaRPr lang="en-US" sz="2000" dirty="0">
              <a:solidFill>
                <a:schemeClr val="tx1"/>
              </a:solidFill>
            </a:endParaRPr>
          </a:p>
          <a:p>
            <a:pPr marL="457200" indent="-457200" algn="l">
              <a:buFont typeface="+mj-lt"/>
              <a:buAutoNum type="arabicPeriod"/>
            </a:pPr>
            <a:endParaRPr lang="en-US" sz="2000" dirty="0">
              <a:solidFill>
                <a:schemeClr val="tx1"/>
              </a:solidFill>
            </a:endParaRPr>
          </a:p>
          <a:p>
            <a:endParaRPr lang="en-US" sz="2000" dirty="0">
              <a:solidFill>
                <a:schemeClr val="tx1"/>
              </a:solidFill>
            </a:endParaRPr>
          </a:p>
        </p:txBody>
      </p:sp>
    </p:spTree>
    <p:extLst>
      <p:ext uri="{BB962C8B-B14F-4D97-AF65-F5344CB8AC3E}">
        <p14:creationId xmlns:p14="http://schemas.microsoft.com/office/powerpoint/2010/main" val="28767983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470025"/>
          </a:xfrm>
        </p:spPr>
        <p:txBody>
          <a:bodyPr/>
          <a:lstStyle/>
          <a:p>
            <a:r>
              <a:rPr lang="en-US" sz="3600" b="1" dirty="0"/>
              <a:t>Renewed focus on driver behavior</a:t>
            </a:r>
          </a:p>
        </p:txBody>
      </p:sp>
      <p:sp>
        <p:nvSpPr>
          <p:cNvPr id="3" name="Subtitle 2"/>
          <p:cNvSpPr>
            <a:spLocks noGrp="1"/>
          </p:cNvSpPr>
          <p:nvPr>
            <p:ph type="subTitle" idx="1"/>
          </p:nvPr>
        </p:nvSpPr>
        <p:spPr>
          <a:xfrm>
            <a:off x="304800" y="2286000"/>
            <a:ext cx="8534400" cy="5181600"/>
          </a:xfrm>
        </p:spPr>
        <p:txBody>
          <a:bodyPr/>
          <a:lstStyle/>
          <a:p>
            <a:r>
              <a:rPr lang="en-US" sz="2800" b="1" u="sng" dirty="0">
                <a:solidFill>
                  <a:schemeClr val="tx1"/>
                </a:solidFill>
              </a:rPr>
              <a:t>Impairment</a:t>
            </a:r>
          </a:p>
          <a:p>
            <a:pPr algn="l"/>
            <a:r>
              <a:rPr lang="en-US" sz="2400" dirty="0">
                <a:solidFill>
                  <a:schemeClr val="tx1"/>
                </a:solidFill>
              </a:rPr>
              <a:t>Evaluate the driver on all stops, take the time to see signs and symptoms.</a:t>
            </a:r>
          </a:p>
          <a:p>
            <a:pPr marL="914400" indent="-457200" algn="l">
              <a:buFont typeface="+mj-lt"/>
              <a:buAutoNum type="arabicPeriod"/>
            </a:pPr>
            <a:r>
              <a:rPr lang="en-US" sz="2400" dirty="0">
                <a:solidFill>
                  <a:schemeClr val="tx1"/>
                </a:solidFill>
              </a:rPr>
              <a:t>Standardized Field Sobriety Testing for all officers</a:t>
            </a:r>
          </a:p>
          <a:p>
            <a:pPr marL="914400" indent="-457200" algn="l">
              <a:buFont typeface="+mj-lt"/>
              <a:buAutoNum type="arabicPeriod"/>
            </a:pPr>
            <a:r>
              <a:rPr lang="en-US" sz="2400" dirty="0">
                <a:solidFill>
                  <a:schemeClr val="tx1"/>
                </a:solidFill>
              </a:rPr>
              <a:t>Advanced Roadside Impaired Driving Enforcement (ARIDE) 12 hour course</a:t>
            </a:r>
          </a:p>
          <a:p>
            <a:pPr marL="1371600" lvl="1" indent="-457200" algn="l">
              <a:buFont typeface="Arial" panose="020B0604020202020204" pitchFamily="34" charset="0"/>
              <a:buChar char="•"/>
            </a:pPr>
            <a:r>
              <a:rPr lang="en-US" sz="2200" dirty="0">
                <a:solidFill>
                  <a:schemeClr val="tx1"/>
                </a:solidFill>
              </a:rPr>
              <a:t>Introduction and confidence to evaluate a driver who may exhibit signs and symptoms of impairment.</a:t>
            </a:r>
          </a:p>
          <a:p>
            <a:pPr marL="914400" indent="-457200" algn="l">
              <a:buFont typeface="+mj-lt"/>
              <a:buAutoNum type="arabicPeriod"/>
            </a:pPr>
            <a:r>
              <a:rPr lang="en-US" sz="2400" dirty="0">
                <a:solidFill>
                  <a:schemeClr val="tx1"/>
                </a:solidFill>
              </a:rPr>
              <a:t>Drug Recognition Program (DRE)</a:t>
            </a:r>
          </a:p>
          <a:p>
            <a:pPr marL="1371600" lvl="1" indent="-457200" algn="l">
              <a:buFont typeface="Arial" panose="020B0604020202020204" pitchFamily="34" charset="0"/>
              <a:buChar char="•"/>
            </a:pPr>
            <a:r>
              <a:rPr lang="en-US" sz="2200" dirty="0">
                <a:solidFill>
                  <a:schemeClr val="tx1"/>
                </a:solidFill>
              </a:rPr>
              <a:t>Advanced training designed to evaluate a driver and come to a conclusion about a drug category of impairment</a:t>
            </a:r>
          </a:p>
          <a:p>
            <a:endParaRPr lang="en-US" sz="2000" dirty="0">
              <a:solidFill>
                <a:schemeClr val="tx1"/>
              </a:solidFill>
            </a:endParaRPr>
          </a:p>
        </p:txBody>
      </p:sp>
    </p:spTree>
    <p:extLst>
      <p:ext uri="{BB962C8B-B14F-4D97-AF65-F5344CB8AC3E}">
        <p14:creationId xmlns:p14="http://schemas.microsoft.com/office/powerpoint/2010/main" val="3477822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470025"/>
          </a:xfrm>
        </p:spPr>
        <p:txBody>
          <a:bodyPr/>
          <a:lstStyle/>
          <a:p>
            <a:r>
              <a:rPr lang="en-US" sz="3600" b="1" dirty="0"/>
              <a:t>Renewed focus on driver behavior</a:t>
            </a:r>
          </a:p>
        </p:txBody>
      </p:sp>
      <p:sp>
        <p:nvSpPr>
          <p:cNvPr id="3" name="Subtitle 2"/>
          <p:cNvSpPr>
            <a:spLocks noGrp="1"/>
          </p:cNvSpPr>
          <p:nvPr>
            <p:ph type="subTitle" idx="1"/>
          </p:nvPr>
        </p:nvSpPr>
        <p:spPr>
          <a:xfrm>
            <a:off x="304800" y="2286000"/>
            <a:ext cx="8534400" cy="4419600"/>
          </a:xfrm>
        </p:spPr>
        <p:txBody>
          <a:bodyPr/>
          <a:lstStyle/>
          <a:p>
            <a:r>
              <a:rPr lang="en-US" sz="2400" b="1" u="sng" dirty="0">
                <a:solidFill>
                  <a:schemeClr val="tx1"/>
                </a:solidFill>
              </a:rPr>
              <a:t>Fatigue</a:t>
            </a:r>
          </a:p>
          <a:p>
            <a:pPr algn="l"/>
            <a:r>
              <a:rPr lang="en-US" sz="2400" dirty="0">
                <a:solidFill>
                  <a:schemeClr val="tx1"/>
                </a:solidFill>
              </a:rPr>
              <a:t>Fatigue often looks like impairment. Conversely impairment often looks like fatigue.</a:t>
            </a:r>
          </a:p>
          <a:p>
            <a:pPr algn="l"/>
            <a:endParaRPr lang="en-US" sz="1400" dirty="0">
              <a:solidFill>
                <a:schemeClr val="tx1"/>
              </a:solidFill>
            </a:endParaRPr>
          </a:p>
          <a:p>
            <a:pPr algn="l"/>
            <a:r>
              <a:rPr lang="en-US" sz="2400" dirty="0">
                <a:solidFill>
                  <a:schemeClr val="tx1"/>
                </a:solidFill>
              </a:rPr>
              <a:t>Hours of service </a:t>
            </a:r>
          </a:p>
          <a:p>
            <a:pPr marL="914400" lvl="1" indent="-457200" algn="l">
              <a:buFont typeface="+mj-lt"/>
              <a:buAutoNum type="arabicPeriod"/>
            </a:pPr>
            <a:r>
              <a:rPr lang="en-US" sz="2400" dirty="0">
                <a:solidFill>
                  <a:schemeClr val="tx1"/>
                </a:solidFill>
              </a:rPr>
              <a:t>Ensure checking log book thoroughly </a:t>
            </a:r>
          </a:p>
          <a:p>
            <a:pPr marL="914400" lvl="1" indent="-457200" algn="l">
              <a:buFont typeface="+mj-lt"/>
              <a:buAutoNum type="arabicPeriod"/>
            </a:pPr>
            <a:r>
              <a:rPr lang="en-US" sz="2400" dirty="0">
                <a:solidFill>
                  <a:schemeClr val="tx1"/>
                </a:solidFill>
              </a:rPr>
              <a:t>Evaluate all exemptions</a:t>
            </a:r>
          </a:p>
          <a:p>
            <a:pPr lvl="1" algn="l"/>
            <a:endParaRPr lang="en-US" sz="1600" dirty="0">
              <a:solidFill>
                <a:schemeClr val="tx1"/>
              </a:solidFill>
            </a:endParaRPr>
          </a:p>
          <a:p>
            <a:pPr algn="l"/>
            <a:r>
              <a:rPr lang="en-US" sz="2400" dirty="0">
                <a:solidFill>
                  <a:schemeClr val="tx1"/>
                </a:solidFill>
              </a:rPr>
              <a:t>Utilize SFST to evaluate a driver or call an officer certified in ARIDE or DRE</a:t>
            </a:r>
          </a:p>
          <a:p>
            <a:endParaRPr lang="en-US" sz="2000" dirty="0">
              <a:solidFill>
                <a:schemeClr val="tx1"/>
              </a:solidFill>
            </a:endParaRPr>
          </a:p>
        </p:txBody>
      </p:sp>
    </p:spTree>
    <p:extLst>
      <p:ext uri="{BB962C8B-B14F-4D97-AF65-F5344CB8AC3E}">
        <p14:creationId xmlns:p14="http://schemas.microsoft.com/office/powerpoint/2010/main" val="419161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772400" cy="1470025"/>
          </a:xfrm>
        </p:spPr>
        <p:txBody>
          <a:bodyPr/>
          <a:lstStyle/>
          <a:p>
            <a:r>
              <a:rPr lang="en-US" sz="3600" b="1" dirty="0"/>
              <a:t>Renewed focus on driver behavior</a:t>
            </a:r>
          </a:p>
        </p:txBody>
      </p:sp>
      <p:sp>
        <p:nvSpPr>
          <p:cNvPr id="3" name="Subtitle 2"/>
          <p:cNvSpPr>
            <a:spLocks noGrp="1"/>
          </p:cNvSpPr>
          <p:nvPr>
            <p:ph type="subTitle" idx="1"/>
          </p:nvPr>
        </p:nvSpPr>
        <p:spPr>
          <a:xfrm>
            <a:off x="304800" y="2286000"/>
            <a:ext cx="8534400" cy="1905000"/>
          </a:xfrm>
        </p:spPr>
        <p:txBody>
          <a:bodyPr/>
          <a:lstStyle/>
          <a:p>
            <a:r>
              <a:rPr lang="en-US" sz="2400" b="1" u="sng" dirty="0">
                <a:solidFill>
                  <a:schemeClr val="tx1"/>
                </a:solidFill>
              </a:rPr>
              <a:t>Distraction</a:t>
            </a:r>
          </a:p>
          <a:p>
            <a:pPr algn="l"/>
            <a:r>
              <a:rPr lang="en-US" sz="2000" b="1" dirty="0">
                <a:solidFill>
                  <a:schemeClr val="tx1"/>
                </a:solidFill>
              </a:rPr>
              <a:t>What is distracted driving?  </a:t>
            </a:r>
          </a:p>
          <a:p>
            <a:pPr algn="l"/>
            <a:r>
              <a:rPr lang="en-US" sz="2000" dirty="0">
                <a:solidFill>
                  <a:schemeClr val="tx1"/>
                </a:solidFill>
              </a:rPr>
              <a:t>NHTSA and the CDC have similar definitions – When a driver’s attention is diverted away from driving by a secondary task that requires focusing on an object, event, or person not related to the driving task</a:t>
            </a:r>
            <a:r>
              <a:rPr lang="en-US" sz="2000" baseline="30000" dirty="0">
                <a:solidFill>
                  <a:schemeClr val="tx1"/>
                </a:solidFill>
              </a:rPr>
              <a:t>21</a:t>
            </a:r>
            <a:r>
              <a:rPr lang="en-US" sz="2000" dirty="0">
                <a:solidFill>
                  <a:schemeClr val="tx1"/>
                </a:solidFill>
              </a:rPr>
              <a:t>.  </a:t>
            </a:r>
          </a:p>
          <a:p>
            <a:pPr algn="l"/>
            <a:endParaRPr lang="en-US" sz="2000" dirty="0">
              <a:solidFill>
                <a:schemeClr val="tx1"/>
              </a:solidFill>
            </a:endParaRPr>
          </a:p>
          <a:p>
            <a:pPr algn="l"/>
            <a:r>
              <a:rPr lang="en-US" sz="2000" b="1" dirty="0">
                <a:solidFill>
                  <a:schemeClr val="tx1"/>
                </a:solidFill>
              </a:rPr>
              <a:t>Risk:</a:t>
            </a:r>
          </a:p>
          <a:p>
            <a:pPr algn="l"/>
            <a:r>
              <a:rPr lang="en-US" sz="2000" dirty="0">
                <a:solidFill>
                  <a:schemeClr val="tx1"/>
                </a:solidFill>
              </a:rPr>
              <a:t>Between 2001 and 2007, texting while driving caused more than 16,000 highway deaths.</a:t>
            </a:r>
            <a:r>
              <a:rPr lang="en-US" sz="2000" baseline="30000" dirty="0">
                <a:solidFill>
                  <a:schemeClr val="tx1"/>
                </a:solidFill>
              </a:rPr>
              <a:t>12 </a:t>
            </a:r>
            <a:r>
              <a:rPr lang="en-US" sz="2000" dirty="0">
                <a:solidFill>
                  <a:schemeClr val="tx1"/>
                </a:solidFill>
              </a:rPr>
              <a:t>In 2012, the National Safety Council (NSC) estimated texting while driving accounted between 281,000 and 786,000 motor vehicle crashes.</a:t>
            </a:r>
            <a:r>
              <a:rPr lang="en-US" sz="2000" baseline="30000" dirty="0">
                <a:solidFill>
                  <a:schemeClr val="tx1"/>
                </a:solidFill>
              </a:rPr>
              <a:t>13</a:t>
            </a:r>
          </a:p>
          <a:p>
            <a:pPr algn="l"/>
            <a:r>
              <a:rPr lang="en-US" sz="2000" dirty="0">
                <a:solidFill>
                  <a:schemeClr val="tx1"/>
                </a:solidFill>
              </a:rPr>
              <a:t>Overall crash risk increases 3.6 times over model driving when a driver interacts with a handheld device.</a:t>
            </a:r>
            <a:r>
              <a:rPr lang="en-US" sz="2000" baseline="30000" dirty="0">
                <a:solidFill>
                  <a:schemeClr val="tx1"/>
                </a:solidFill>
              </a:rPr>
              <a:t> 144</a:t>
            </a:r>
            <a:endParaRPr lang="en-US" sz="2000" dirty="0">
              <a:solidFill>
                <a:schemeClr val="tx1"/>
              </a:solidFill>
            </a:endParaRPr>
          </a:p>
          <a:p>
            <a:pPr algn="l"/>
            <a:endParaRPr lang="en-US" sz="2000" dirty="0">
              <a:solidFill>
                <a:schemeClr val="tx1"/>
              </a:solidFill>
            </a:endParaRPr>
          </a:p>
          <a:p>
            <a:pPr algn="l"/>
            <a:endParaRPr lang="en-US" sz="2000" dirty="0">
              <a:solidFill>
                <a:schemeClr val="tx1"/>
              </a:solidFill>
            </a:endParaRPr>
          </a:p>
          <a:p>
            <a:pPr algn="l"/>
            <a:endParaRPr lang="en-US" sz="2000" dirty="0">
              <a:solidFill>
                <a:schemeClr val="tx1"/>
              </a:solidFill>
            </a:endParaRPr>
          </a:p>
          <a:p>
            <a:pPr marL="457200" indent="-457200" algn="l">
              <a:buFont typeface="+mj-lt"/>
              <a:buAutoNum type="arabicPeriod"/>
            </a:pPr>
            <a:endParaRPr lang="en-US" sz="2000" dirty="0">
              <a:solidFill>
                <a:schemeClr val="tx1"/>
              </a:solidFill>
            </a:endParaRPr>
          </a:p>
          <a:p>
            <a:endParaRPr lang="en-US" sz="2000" dirty="0">
              <a:solidFill>
                <a:schemeClr val="tx1"/>
              </a:solidFill>
            </a:endParaRPr>
          </a:p>
        </p:txBody>
      </p:sp>
    </p:spTree>
    <p:extLst>
      <p:ext uri="{BB962C8B-B14F-4D97-AF65-F5344CB8AC3E}">
        <p14:creationId xmlns:p14="http://schemas.microsoft.com/office/powerpoint/2010/main" val="334273958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3592</TotalTime>
  <Words>1026</Words>
  <Application>Microsoft Office PowerPoint</Application>
  <PresentationFormat>On-screen Show (4:3)</PresentationFormat>
  <Paragraphs>115</Paragraphs>
  <Slides>13</Slides>
  <Notes>5</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1_Office Theme</vt:lpstr>
      <vt:lpstr>Optimizing What Works</vt:lpstr>
      <vt:lpstr>Inspections work</vt:lpstr>
      <vt:lpstr>Vehicle equipment</vt:lpstr>
      <vt:lpstr>Renewed focus on driver behavior</vt:lpstr>
      <vt:lpstr>Renewed focus on driver behavior</vt:lpstr>
      <vt:lpstr>Renewed focus on driver behavior</vt:lpstr>
      <vt:lpstr>Renewed focus on driver behavior</vt:lpstr>
      <vt:lpstr>Renewed focus on driver behavior</vt:lpstr>
      <vt:lpstr>Renewed focus on driver behavior</vt:lpstr>
      <vt:lpstr>Renewed focus on driver behavior</vt:lpstr>
      <vt:lpstr>Renewed focus on driver behavior</vt:lpstr>
      <vt:lpstr>Renewed focus on driver behavior</vt:lpstr>
      <vt:lpstr>Renewed focus on driver behavior</vt:lpstr>
    </vt:vector>
  </TitlesOfParts>
  <Company>Kansas Highway Patrol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Rex C. Railsback</dc:creator>
  <cp:lastModifiedBy>Susan Crotty</cp:lastModifiedBy>
  <cp:revision>67</cp:revision>
  <dcterms:created xsi:type="dcterms:W3CDTF">2015-05-26T14:57:04Z</dcterms:created>
  <dcterms:modified xsi:type="dcterms:W3CDTF">2018-03-17T22:50:47Z</dcterms:modified>
</cp:coreProperties>
</file>