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877" r:id="rId2"/>
    <p:sldId id="898" r:id="rId3"/>
    <p:sldId id="899" r:id="rId4"/>
    <p:sldId id="901" r:id="rId5"/>
    <p:sldId id="908" r:id="rId6"/>
    <p:sldId id="916" r:id="rId7"/>
    <p:sldId id="918" r:id="rId8"/>
    <p:sldId id="919" r:id="rId9"/>
    <p:sldId id="931" r:id="rId10"/>
    <p:sldId id="923" r:id="rId11"/>
    <p:sldId id="924" r:id="rId12"/>
    <p:sldId id="925" r:id="rId13"/>
    <p:sldId id="932" r:id="rId14"/>
    <p:sldId id="933" r:id="rId15"/>
    <p:sldId id="934" r:id="rId16"/>
    <p:sldId id="926" r:id="rId17"/>
    <p:sldId id="927" r:id="rId18"/>
    <p:sldId id="935" r:id="rId19"/>
    <p:sldId id="929" r:id="rId20"/>
    <p:sldId id="902" r:id="rId21"/>
    <p:sldId id="906" r:id="rId22"/>
    <p:sldId id="903" r:id="rId23"/>
    <p:sldId id="905" r:id="rId24"/>
    <p:sldId id="907" r:id="rId2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528"/>
    <a:srgbClr val="ECC027"/>
    <a:srgbClr val="2A4687"/>
    <a:srgbClr val="0C172A"/>
    <a:srgbClr val="E0E0A4"/>
    <a:srgbClr val="C1D030"/>
    <a:srgbClr val="FAFF00"/>
    <a:srgbClr val="AFB9D3"/>
    <a:srgbClr val="8999C1"/>
    <a:srgbClr val="C9E3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86470" autoAdjust="0"/>
  </p:normalViewPr>
  <p:slideViewPr>
    <p:cSldViewPr>
      <p:cViewPr varScale="1">
        <p:scale>
          <a:sx n="86" d="100"/>
          <a:sy n="86" d="100"/>
        </p:scale>
        <p:origin x="87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0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984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files\UMTRI\GMLMV\IrcobiUpdatedinjurymodel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files\UMTRI\GMLMV\IrcobiUpdatedinjurymodelgraph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files\UMTRI\GMLMV\IrcobiUpdatedinjurymodelgraph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80043284063175"/>
          <c:y val="2.3889230091531741E-2"/>
          <c:w val="0.71921167748768233"/>
          <c:h val="0.82918242978248358"/>
        </c:manualLayout>
      </c:layout>
      <c:scatterChart>
        <c:scatterStyle val="smoothMarker"/>
        <c:varyColors val="0"/>
        <c:ser>
          <c:idx val="0"/>
          <c:order val="0"/>
          <c:tx>
            <c:v>Current near-side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'nearAIS2+'!$D$15:$D$134</c:f>
              <c:numCache>
                <c:formatCode>General</c:formatCode>
                <c:ptCount val="1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</c:numCache>
            </c:numRef>
          </c:xVal>
          <c:yVal>
            <c:numRef>
              <c:f>'nearAIS2+'!$F$15:$F$134</c:f>
              <c:numCache>
                <c:formatCode>General</c:formatCode>
                <c:ptCount val="120"/>
                <c:pt idx="0">
                  <c:v>5.8056570661246968E-8</c:v>
                </c:pt>
                <c:pt idx="1">
                  <c:v>4.0166412528208386E-5</c:v>
                </c:pt>
                <c:pt idx="2">
                  <c:v>7.7728834278038199E-4</c:v>
                </c:pt>
                <c:pt idx="3">
                  <c:v>4.0288000313346319E-3</c:v>
                </c:pt>
                <c:pt idx="4">
                  <c:v>1.0934213536281767E-2</c:v>
                </c:pt>
                <c:pt idx="5">
                  <c:v>2.0695339824762831E-2</c:v>
                </c:pt>
                <c:pt idx="6">
                  <c:v>3.1443491726980896E-2</c:v>
                </c:pt>
                <c:pt idx="7">
                  <c:v>4.1400375638070419E-2</c:v>
                </c:pt>
                <c:pt idx="8">
                  <c:v>4.9418105769035381E-2</c:v>
                </c:pt>
                <c:pt idx="9">
                  <c:v>5.5013076822199497E-2</c:v>
                </c:pt>
                <c:pt idx="10">
                  <c:v>5.8188872440485789E-2</c:v>
                </c:pt>
                <c:pt idx="11">
                  <c:v>5.9231878624376122E-2</c:v>
                </c:pt>
                <c:pt idx="12">
                  <c:v>5.8551438044527671E-2</c:v>
                </c:pt>
                <c:pt idx="13">
                  <c:v>5.6576742306636507E-2</c:v>
                </c:pt>
                <c:pt idx="14">
                  <c:v>5.3700152423429237E-2</c:v>
                </c:pt>
                <c:pt idx="15">
                  <c:v>5.0252168635729233E-2</c:v>
                </c:pt>
                <c:pt idx="16">
                  <c:v>4.6495479772363013E-2</c:v>
                </c:pt>
                <c:pt idx="17">
                  <c:v>4.262920760439326E-2</c:v>
                </c:pt>
                <c:pt idx="18">
                  <c:v>3.8797714573072795E-2</c:v>
                </c:pt>
                <c:pt idx="19">
                  <c:v>3.5100706535821091E-2</c:v>
                </c:pt>
                <c:pt idx="20">
                  <c:v>3.1602909406759805E-2</c:v>
                </c:pt>
                <c:pt idx="21">
                  <c:v>2.8342539033131886E-2</c:v>
                </c:pt>
                <c:pt idx="22">
                  <c:v>2.5338317472835881E-2</c:v>
                </c:pt>
                <c:pt idx="23">
                  <c:v>2.2595068018549824E-2</c:v>
                </c:pt>
                <c:pt idx="24">
                  <c:v>2.0108049608998035E-2</c:v>
                </c:pt>
                <c:pt idx="25">
                  <c:v>1.7866235036154698E-2</c:v>
                </c:pt>
                <c:pt idx="26">
                  <c:v>1.5854737025217558E-2</c:v>
                </c:pt>
                <c:pt idx="27">
                  <c:v>1.4056565406285637E-2</c:v>
                </c:pt>
                <c:pt idx="28">
                  <c:v>1.2453870318430926E-2</c:v>
                </c:pt>
                <c:pt idx="29">
                  <c:v>1.1028797528237599E-2</c:v>
                </c:pt>
                <c:pt idx="30">
                  <c:v>9.7640557287386187E-3</c:v>
                </c:pt>
                <c:pt idx="31">
                  <c:v>8.6432733317328703E-3</c:v>
                </c:pt>
                <c:pt idx="32">
                  <c:v>7.651203950174934E-3</c:v>
                </c:pt>
                <c:pt idx="33">
                  <c:v>6.773825161944913E-3</c:v>
                </c:pt>
                <c:pt idx="34">
                  <c:v>5.9983637295489833E-3</c:v>
                </c:pt>
                <c:pt idx="35">
                  <c:v>5.3132716620996057E-3</c:v>
                </c:pt>
                <c:pt idx="36">
                  <c:v>4.7081708250648058E-3</c:v>
                </c:pt>
                <c:pt idx="37">
                  <c:v>4.1737787784703606E-3</c:v>
                </c:pt>
                <c:pt idx="38">
                  <c:v>3.7018247814294414E-3</c:v>
                </c:pt>
                <c:pt idx="39">
                  <c:v>3.2849621387853745E-3</c:v>
                </c:pt>
                <c:pt idx="40">
                  <c:v>2.9166810465184323E-3</c:v>
                </c:pt>
                <c:pt idx="41">
                  <c:v>2.5912246315481502E-3</c:v>
                </c:pt>
                <c:pt idx="42">
                  <c:v>2.303509836575901E-3</c:v>
                </c:pt>
                <c:pt idx="43">
                  <c:v>2.0490540635403898E-3</c:v>
                </c:pt>
                <c:pt idx="44">
                  <c:v>1.8239079783503032E-3</c:v>
                </c:pt>
                <c:pt idx="45">
                  <c:v>1.6245945335081613E-3</c:v>
                </c:pt>
                <c:pt idx="46">
                  <c:v>1.4480540383022822E-3</c:v>
                </c:pt>
                <c:pt idx="47">
                  <c:v>1.2915949644960456E-3</c:v>
                </c:pt>
                <c:pt idx="48">
                  <c:v>1.1528500938672304E-3</c:v>
                </c:pt>
                <c:pt idx="49">
                  <c:v>1.0297375742490678E-3</c:v>
                </c:pt>
                <c:pt idx="50">
                  <c:v>9.2042643951262271E-4</c:v>
                </c:pt>
                <c:pt idx="51">
                  <c:v>8.2330615661729833E-4</c:v>
                </c:pt>
                <c:pt idx="52">
                  <c:v>7.3695978252485972E-4</c:v>
                </c:pt>
                <c:pt idx="53">
                  <c:v>6.6014034052908066E-4</c:v>
                </c:pt>
                <c:pt idx="54">
                  <c:v>5.9175005603262498E-4</c:v>
                </c:pt>
                <c:pt idx="55">
                  <c:v>5.3082212361488246E-4</c:v>
                </c:pt>
                <c:pt idx="56">
                  <c:v>4.7650470887805607E-4</c:v>
                </c:pt>
                <c:pt idx="57">
                  <c:v>4.2804691898612468E-4</c:v>
                </c:pt>
                <c:pt idx="58">
                  <c:v>3.847865044439569E-4</c:v>
                </c:pt>
                <c:pt idx="59">
                  <c:v>3.4613908115355141E-4</c:v>
                </c:pt>
                <c:pt idx="60">
                  <c:v>3.1158868599356904E-4</c:v>
                </c:pt>
                <c:pt idx="61">
                  <c:v>2.806795010898977E-4</c:v>
                </c:pt>
                <c:pt idx="62">
                  <c:v>2.5300860163046668E-4</c:v>
                </c:pt>
                <c:pt idx="63">
                  <c:v>2.2821959966867755E-4</c:v>
                </c:pt>
                <c:pt idx="64">
                  <c:v>2.0599707198831751E-4</c:v>
                </c:pt>
                <c:pt idx="65">
                  <c:v>1.8606167394363826E-4</c:v>
                </c:pt>
                <c:pt idx="66">
                  <c:v>1.6816585340106993E-4</c:v>
                </c:pt>
                <c:pt idx="67">
                  <c:v>1.5209008965899606E-4</c:v>
                </c:pt>
                <c:pt idx="68">
                  <c:v>1.3763959166901429E-4</c:v>
                </c:pt>
                <c:pt idx="69">
                  <c:v>1.2464139815948627E-4</c:v>
                </c:pt>
                <c:pt idx="70">
                  <c:v>1.129418295181539E-4</c:v>
                </c:pt>
                <c:pt idx="71">
                  <c:v>1.024042476266418E-4</c:v>
                </c:pt>
                <c:pt idx="72">
                  <c:v>9.2907085393889588E-5</c:v>
                </c:pt>
                <c:pt idx="73">
                  <c:v>8.4342112561808236E-5</c:v>
                </c:pt>
                <c:pt idx="74">
                  <c:v>7.6612908596951357E-5</c:v>
                </c:pt>
                <c:pt idx="75">
                  <c:v>6.9633517158163016E-5</c:v>
                </c:pt>
                <c:pt idx="76">
                  <c:v>6.3327259850476381E-5</c:v>
                </c:pt>
                <c:pt idx="77">
                  <c:v>5.7625689781737321E-5</c:v>
                </c:pt>
                <c:pt idx="78">
                  <c:v>5.2467667882583058E-5</c:v>
                </c:pt>
                <c:pt idx="79">
                  <c:v>4.7798547086252974E-5</c:v>
                </c:pt>
                <c:pt idx="80">
                  <c:v>4.3569451325109476E-5</c:v>
                </c:pt>
                <c:pt idx="81">
                  <c:v>3.9736637924892015E-5</c:v>
                </c:pt>
                <c:pt idx="82">
                  <c:v>3.6260933396814465E-5</c:v>
                </c:pt>
                <c:pt idx="83">
                  <c:v>3.3107233861406904E-5</c:v>
                </c:pt>
                <c:pt idx="84">
                  <c:v>3.0244062420359263E-5</c:v>
                </c:pt>
                <c:pt idx="85">
                  <c:v>2.7643176738645359E-5</c:v>
                </c:pt>
                <c:pt idx="86">
                  <c:v>2.5279220916663014E-5</c:v>
                </c:pt>
                <c:pt idx="87">
                  <c:v>2.3129416461875607E-5</c:v>
                </c:pt>
                <c:pt idx="88">
                  <c:v>2.1173287791720341E-5</c:v>
                </c:pt>
                <c:pt idx="89">
                  <c:v>1.9392418258878941E-5</c:v>
                </c:pt>
                <c:pt idx="90">
                  <c:v>1.7770233164959848E-5</c:v>
                </c:pt>
                <c:pt idx="91">
                  <c:v>1.6291806659407548E-5</c:v>
                </c:pt>
                <c:pt idx="92">
                  <c:v>1.4943689784496783E-5</c:v>
                </c:pt>
                <c:pt idx="93">
                  <c:v>1.3713757258448922E-5</c:v>
                </c:pt>
                <c:pt idx="94">
                  <c:v>1.25910708680399E-5</c:v>
                </c:pt>
                <c:pt idx="95">
                  <c:v>1.1565757595977111E-5</c:v>
                </c:pt>
                <c:pt idx="96">
                  <c:v>1.0628900828701937E-5</c:v>
                </c:pt>
                <c:pt idx="97">
                  <c:v>9.7724431794565803E-6</c:v>
                </c:pt>
                <c:pt idx="98">
                  <c:v>8.9890996365360465E-6</c:v>
                </c:pt>
                <c:pt idx="99">
                  <c:v>8.2722798911971651E-6</c:v>
                </c:pt>
                <c:pt idx="100">
                  <c:v>7.6160188352547564E-6</c:v>
                </c:pt>
                <c:pt idx="101">
                  <c:v>7.0149143311937223E-6</c:v>
                </c:pt>
                <c:pt idx="102">
                  <c:v>6.4640714623198647E-6</c:v>
                </c:pt>
                <c:pt idx="103">
                  <c:v>5.9590525579578113E-6</c:v>
                </c:pt>
                <c:pt idx="104">
                  <c:v>5.4958323711939983E-6</c:v>
                </c:pt>
                <c:pt idx="105">
                  <c:v>5.0707578530539976E-6</c:v>
                </c:pt>
                <c:pt idx="106">
                  <c:v>4.6805120327286787E-6</c:v>
                </c:pt>
                <c:pt idx="107">
                  <c:v>4.3220815668654211E-6</c:v>
                </c:pt>
                <c:pt idx="108">
                  <c:v>3.9927275661266748E-6</c:v>
                </c:pt>
                <c:pt idx="109">
                  <c:v>3.6899593582884194E-6</c:v>
                </c:pt>
                <c:pt idx="110">
                  <c:v>3.4115108744625644E-6</c:v>
                </c:pt>
                <c:pt idx="111">
                  <c:v>3.1553193877709163E-6</c:v>
                </c:pt>
                <c:pt idx="112">
                  <c:v>2.9195063592224457E-6</c:v>
                </c:pt>
                <c:pt idx="113">
                  <c:v>2.7023601719688983E-6</c:v>
                </c:pt>
                <c:pt idx="114">
                  <c:v>2.5023205596497178E-6</c:v>
                </c:pt>
                <c:pt idx="115">
                  <c:v>2.3179645569637586E-6</c:v>
                </c:pt>
                <c:pt idx="116">
                  <c:v>2.1479938145940736E-6</c:v>
                </c:pt>
                <c:pt idx="117">
                  <c:v>1.9912231409291437E-6</c:v>
                </c:pt>
                <c:pt idx="118">
                  <c:v>1.8465701486780617E-6</c:v>
                </c:pt>
                <c:pt idx="119">
                  <c:v>1.713045891693632E-6</c:v>
                </c:pt>
              </c:numCache>
            </c:numRef>
          </c:yVal>
          <c:smooth val="1"/>
        </c:ser>
        <c:ser>
          <c:idx val="1"/>
          <c:order val="1"/>
          <c:tx>
            <c:v>Add crash avoidance options</c:v>
          </c:tx>
          <c:spPr>
            <a:ln>
              <a:solidFill>
                <a:srgbClr val="0070C0"/>
              </a:solidFill>
              <a:prstDash val="sysDot"/>
            </a:ln>
          </c:spPr>
          <c:marker>
            <c:symbol val="none"/>
          </c:marker>
          <c:xVal>
            <c:numRef>
              <c:f>'nearAIS2+'!$D$15:$D$134</c:f>
              <c:numCache>
                <c:formatCode>General</c:formatCode>
                <c:ptCount val="1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</c:numCache>
            </c:numRef>
          </c:xVal>
          <c:yVal>
            <c:numRef>
              <c:f>'nearAIS2+'!$G$15:$G$134</c:f>
              <c:numCache>
                <c:formatCode>General</c:formatCode>
                <c:ptCount val="120"/>
                <c:pt idx="0">
                  <c:v>3.541450810336065E-8</c:v>
                </c:pt>
                <c:pt idx="1">
                  <c:v>2.4501511642207115E-5</c:v>
                </c:pt>
                <c:pt idx="2">
                  <c:v>4.74145889096033E-4</c:v>
                </c:pt>
                <c:pt idx="3">
                  <c:v>2.4575680191141255E-3</c:v>
                </c:pt>
                <c:pt idx="4">
                  <c:v>6.6698702571318779E-3</c:v>
                </c:pt>
                <c:pt idx="5">
                  <c:v>1.2624157293105327E-2</c:v>
                </c:pt>
                <c:pt idx="6">
                  <c:v>1.9180529953458345E-2</c:v>
                </c:pt>
                <c:pt idx="7">
                  <c:v>2.5254229139222956E-2</c:v>
                </c:pt>
                <c:pt idx="8">
                  <c:v>3.0145044519111583E-2</c:v>
                </c:pt>
                <c:pt idx="9">
                  <c:v>3.3557976861541695E-2</c:v>
                </c:pt>
                <c:pt idx="10">
                  <c:v>3.5495212188696328E-2</c:v>
                </c:pt>
                <c:pt idx="11">
                  <c:v>3.6131445960869431E-2</c:v>
                </c:pt>
                <c:pt idx="12">
                  <c:v>3.5716377207161878E-2</c:v>
                </c:pt>
                <c:pt idx="13">
                  <c:v>3.4511812807048271E-2</c:v>
                </c:pt>
                <c:pt idx="14">
                  <c:v>3.2757092978291831E-2</c:v>
                </c:pt>
                <c:pt idx="15">
                  <c:v>3.065382286779483E-2</c:v>
                </c:pt>
                <c:pt idx="16">
                  <c:v>2.8362242661141436E-2</c:v>
                </c:pt>
                <c:pt idx="17">
                  <c:v>2.6003816638679889E-2</c:v>
                </c:pt>
                <c:pt idx="18">
                  <c:v>2.3666605889574404E-2</c:v>
                </c:pt>
                <c:pt idx="19">
                  <c:v>2.1411430986850864E-2</c:v>
                </c:pt>
                <c:pt idx="20">
                  <c:v>1.927777473812348E-2</c:v>
                </c:pt>
                <c:pt idx="21">
                  <c:v>1.7288948810210449E-2</c:v>
                </c:pt>
                <c:pt idx="22">
                  <c:v>1.5456373658429888E-2</c:v>
                </c:pt>
                <c:pt idx="23">
                  <c:v>1.3782991491315393E-2</c:v>
                </c:pt>
                <c:pt idx="24">
                  <c:v>1.2265910261488801E-2</c:v>
                </c:pt>
                <c:pt idx="25">
                  <c:v>1.0898403372054366E-2</c:v>
                </c:pt>
                <c:pt idx="26">
                  <c:v>9.67138958538271E-3</c:v>
                </c:pt>
                <c:pt idx="27">
                  <c:v>8.5745048978342377E-3</c:v>
                </c:pt>
                <c:pt idx="28">
                  <c:v>7.5968608942428651E-3</c:v>
                </c:pt>
                <c:pt idx="29">
                  <c:v>6.7275664922249352E-3</c:v>
                </c:pt>
                <c:pt idx="30">
                  <c:v>5.956073994530557E-3</c:v>
                </c:pt>
                <c:pt idx="31">
                  <c:v>5.2723967323570504E-3</c:v>
                </c:pt>
                <c:pt idx="32">
                  <c:v>4.6672344096067098E-3</c:v>
                </c:pt>
                <c:pt idx="33">
                  <c:v>4.1320333487863967E-3</c:v>
                </c:pt>
                <c:pt idx="34">
                  <c:v>3.6590018750248796E-3</c:v>
                </c:pt>
                <c:pt idx="35">
                  <c:v>3.2410957138807595E-3</c:v>
                </c:pt>
                <c:pt idx="36">
                  <c:v>2.8719842032895316E-3</c:v>
                </c:pt>
                <c:pt idx="37">
                  <c:v>2.5460050548669201E-3</c:v>
                </c:pt>
                <c:pt idx="38">
                  <c:v>2.2581131166719594E-3</c:v>
                </c:pt>
                <c:pt idx="39">
                  <c:v>2.0038269046590783E-3</c:v>
                </c:pt>
                <c:pt idx="40">
                  <c:v>1.7791754383762438E-3</c:v>
                </c:pt>
                <c:pt idx="41">
                  <c:v>1.5806470252443716E-3</c:v>
                </c:pt>
                <c:pt idx="42">
                  <c:v>1.4051410003112995E-3</c:v>
                </c:pt>
                <c:pt idx="43">
                  <c:v>1.2499229787596377E-3</c:v>
                </c:pt>
                <c:pt idx="44">
                  <c:v>1.1125838667936849E-3</c:v>
                </c:pt>
                <c:pt idx="45">
                  <c:v>9.9100266543997845E-4</c:v>
                </c:pt>
                <c:pt idx="46">
                  <c:v>8.8331296336439209E-4</c:v>
                </c:pt>
                <c:pt idx="47">
                  <c:v>7.8787292834258782E-4</c:v>
                </c:pt>
                <c:pt idx="48">
                  <c:v>7.0323855725901055E-4</c:v>
                </c:pt>
                <c:pt idx="49">
                  <c:v>6.2813992029193131E-4</c:v>
                </c:pt>
                <c:pt idx="50">
                  <c:v>5.6146012810269984E-4</c:v>
                </c:pt>
                <c:pt idx="51">
                  <c:v>5.0221675553655193E-4</c:v>
                </c:pt>
                <c:pt idx="52">
                  <c:v>4.4954546734016443E-4</c:v>
                </c:pt>
                <c:pt idx="53">
                  <c:v>4.0268560772273917E-4</c:v>
                </c:pt>
                <c:pt idx="54">
                  <c:v>3.6096753417990123E-4</c:v>
                </c:pt>
                <c:pt idx="55">
                  <c:v>3.2380149540507831E-4</c:v>
                </c:pt>
                <c:pt idx="56">
                  <c:v>2.9066787241561418E-4</c:v>
                </c:pt>
                <c:pt idx="57">
                  <c:v>2.6110862058153605E-4</c:v>
                </c:pt>
                <c:pt idx="58">
                  <c:v>2.3471976771081372E-4</c:v>
                </c:pt>
                <c:pt idx="59">
                  <c:v>2.1114483950366637E-4</c:v>
                </c:pt>
                <c:pt idx="60">
                  <c:v>1.900690984560771E-4</c:v>
                </c:pt>
                <c:pt idx="61">
                  <c:v>1.7121449566483759E-4</c:v>
                </c:pt>
                <c:pt idx="62">
                  <c:v>1.5433524699458466E-4</c:v>
                </c:pt>
                <c:pt idx="63">
                  <c:v>1.3921395579789332E-4</c:v>
                </c:pt>
                <c:pt idx="64">
                  <c:v>1.2565821391287367E-4</c:v>
                </c:pt>
                <c:pt idx="65">
                  <c:v>1.1349762110561934E-4</c:v>
                </c:pt>
                <c:pt idx="66">
                  <c:v>1.0258117057465265E-4</c:v>
                </c:pt>
                <c:pt idx="67">
                  <c:v>9.2774954691987591E-5</c:v>
                </c:pt>
                <c:pt idx="68">
                  <c:v>8.3960150918098713E-5</c:v>
                </c:pt>
                <c:pt idx="69">
                  <c:v>7.603125287728662E-5</c:v>
                </c:pt>
                <c:pt idx="70">
                  <c:v>6.8894516006073883E-5</c:v>
                </c:pt>
                <c:pt idx="71">
                  <c:v>6.2466591052251489E-5</c:v>
                </c:pt>
                <c:pt idx="72">
                  <c:v>5.667332209027265E-5</c:v>
                </c:pt>
                <c:pt idx="73">
                  <c:v>5.1448688662703021E-5</c:v>
                </c:pt>
                <c:pt idx="74">
                  <c:v>4.6733874244140325E-5</c:v>
                </c:pt>
                <c:pt idx="75">
                  <c:v>4.2476445466479437E-5</c:v>
                </c:pt>
                <c:pt idx="76">
                  <c:v>3.8629628508790591E-5</c:v>
                </c:pt>
                <c:pt idx="77">
                  <c:v>3.5151670766859763E-5</c:v>
                </c:pt>
                <c:pt idx="78">
                  <c:v>3.2005277408375665E-5</c:v>
                </c:pt>
                <c:pt idx="79">
                  <c:v>2.9157113722614312E-5</c:v>
                </c:pt>
                <c:pt idx="80">
                  <c:v>2.6577365308316779E-5</c:v>
                </c:pt>
                <c:pt idx="81">
                  <c:v>2.4239349134184128E-5</c:v>
                </c:pt>
                <c:pt idx="82">
                  <c:v>2.2119169372056822E-5</c:v>
                </c:pt>
                <c:pt idx="83">
                  <c:v>2.0195412655458211E-5</c:v>
                </c:pt>
                <c:pt idx="84">
                  <c:v>1.8448878076419152E-5</c:v>
                </c:pt>
                <c:pt idx="85">
                  <c:v>1.6862337810573668E-5</c:v>
                </c:pt>
                <c:pt idx="86">
                  <c:v>1.5420324759164437E-5</c:v>
                </c:pt>
                <c:pt idx="87">
                  <c:v>1.410894404174412E-5</c:v>
                </c:pt>
                <c:pt idx="88">
                  <c:v>1.2915705552949408E-5</c:v>
                </c:pt>
                <c:pt idx="89">
                  <c:v>1.1829375137916153E-5</c:v>
                </c:pt>
                <c:pt idx="90">
                  <c:v>1.0839842230625507E-5</c:v>
                </c:pt>
                <c:pt idx="91">
                  <c:v>9.9380020622386046E-6</c:v>
                </c:pt>
                <c:pt idx="92">
                  <c:v>9.115650768543037E-6</c:v>
                </c:pt>
                <c:pt idx="93">
                  <c:v>8.365391927653843E-6</c:v>
                </c:pt>
                <c:pt idx="94">
                  <c:v>7.6805532295043381E-6</c:v>
                </c:pt>
                <c:pt idx="95">
                  <c:v>7.0551121335460375E-6</c:v>
                </c:pt>
                <c:pt idx="96">
                  <c:v>6.4836295055081815E-6</c:v>
                </c:pt>
                <c:pt idx="97">
                  <c:v>5.9611903394685138E-6</c:v>
                </c:pt>
                <c:pt idx="98">
                  <c:v>5.4833507782869882E-6</c:v>
                </c:pt>
                <c:pt idx="99">
                  <c:v>5.0460907336302704E-6</c:v>
                </c:pt>
                <c:pt idx="100">
                  <c:v>4.6457714895054016E-6</c:v>
                </c:pt>
                <c:pt idx="101">
                  <c:v>4.2790977420281705E-6</c:v>
                </c:pt>
                <c:pt idx="102">
                  <c:v>3.9430835920151172E-6</c:v>
                </c:pt>
                <c:pt idx="103">
                  <c:v>3.6350220603542647E-6</c:v>
                </c:pt>
                <c:pt idx="104">
                  <c:v>3.352457746428339E-6</c:v>
                </c:pt>
                <c:pt idx="105">
                  <c:v>3.0931622903629385E-6</c:v>
                </c:pt>
                <c:pt idx="106">
                  <c:v>2.8551123399644939E-6</c:v>
                </c:pt>
                <c:pt idx="107">
                  <c:v>2.6364697557879068E-6</c:v>
                </c:pt>
                <c:pt idx="108">
                  <c:v>2.4355638153372717E-6</c:v>
                </c:pt>
                <c:pt idx="109">
                  <c:v>2.2508752085559359E-6</c:v>
                </c:pt>
                <c:pt idx="110">
                  <c:v>2.0810216334221643E-6</c:v>
                </c:pt>
                <c:pt idx="111">
                  <c:v>1.9247448265402589E-6</c:v>
                </c:pt>
                <c:pt idx="112">
                  <c:v>1.7808988791256919E-6</c:v>
                </c:pt>
                <c:pt idx="113">
                  <c:v>1.6484397049010279E-6</c:v>
                </c:pt>
                <c:pt idx="114">
                  <c:v>1.5264155413863278E-6</c:v>
                </c:pt>
                <c:pt idx="115">
                  <c:v>1.4139583797478927E-6</c:v>
                </c:pt>
                <c:pt idx="116">
                  <c:v>1.3102762269023848E-6</c:v>
                </c:pt>
                <c:pt idx="117">
                  <c:v>1.2146461159667777E-6</c:v>
                </c:pt>
                <c:pt idx="118">
                  <c:v>1.1264077906936175E-6</c:v>
                </c:pt>
                <c:pt idx="119">
                  <c:v>1.0449579939331156E-6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1520704"/>
        <c:axId val="391516784"/>
      </c:scatterChart>
      <c:valAx>
        <c:axId val="391520704"/>
        <c:scaling>
          <c:orientation val="minMax"/>
          <c:max val="100"/>
        </c:scaling>
        <c:delete val="0"/>
        <c:axPos val="b"/>
        <c:numFmt formatCode="General" sourceLinked="1"/>
        <c:majorTickMark val="out"/>
        <c:minorTickMark val="none"/>
        <c:tickLblPos val="nextTo"/>
        <c:crossAx val="391516784"/>
        <c:crosses val="autoZero"/>
        <c:crossBetween val="midCat"/>
      </c:valAx>
      <c:valAx>
        <c:axId val="391516784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Risk</a:t>
                </a:r>
                <a:r>
                  <a:rPr lang="en-US" baseline="0"/>
                  <a:t> of near-side crash</a:t>
                </a:r>
                <a:endParaRPr lang="en-US"/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3915207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9444288213973244"/>
          <c:y val="5.496062992125985E-2"/>
          <c:w val="0.55912042244719418"/>
          <c:h val="0.19452005999250091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1421697287839"/>
          <c:y val="2.3889230091531741E-2"/>
          <c:w val="0.71586989126359202"/>
          <c:h val="0.75279363517060371"/>
        </c:manualLayout>
      </c:layout>
      <c:scatterChart>
        <c:scatterStyle val="smoothMarker"/>
        <c:varyColors val="0"/>
        <c:ser>
          <c:idx val="0"/>
          <c:order val="0"/>
          <c:tx>
            <c:v>Near-side current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'nearAIS3+'!$D$15:$D$134</c:f>
              <c:numCache>
                <c:formatCode>General</c:formatCode>
                <c:ptCount val="1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</c:numCache>
            </c:numRef>
          </c:xVal>
          <c:yVal>
            <c:numRef>
              <c:f>'nearAIS3+'!$M$15:$M$134</c:f>
              <c:numCache>
                <c:formatCode>General</c:formatCode>
                <c:ptCount val="120"/>
                <c:pt idx="0">
                  <c:v>8.7952420731172111E-5</c:v>
                </c:pt>
                <c:pt idx="1">
                  <c:v>7.2028594399822551E-2</c:v>
                </c:pt>
                <c:pt idx="2">
                  <c:v>1.649900960261985</c:v>
                </c:pt>
                <c:pt idx="3">
                  <c:v>10.12211968474764</c:v>
                </c:pt>
                <c:pt idx="4">
                  <c:v>32.51524450833319</c:v>
                </c:pt>
                <c:pt idx="5">
                  <c:v>72.837736607400956</c:v>
                </c:pt>
                <c:pt idx="6">
                  <c:v>130.97132050151859</c:v>
                </c:pt>
                <c:pt idx="7">
                  <c:v>204.07238913349559</c:v>
                </c:pt>
                <c:pt idx="8">
                  <c:v>288.24953491093891</c:v>
                </c:pt>
                <c:pt idx="9">
                  <c:v>379.67603953043152</c:v>
                </c:pt>
                <c:pt idx="10">
                  <c:v>475.12426391615827</c:v>
                </c:pt>
                <c:pt idx="11">
                  <c:v>572.12366620841033</c:v>
                </c:pt>
                <c:pt idx="12">
                  <c:v>668.92374262903354</c:v>
                </c:pt>
                <c:pt idx="13">
                  <c:v>764.37727838271485</c:v>
                </c:pt>
                <c:pt idx="14">
                  <c:v>857.80564106218424</c:v>
                </c:pt>
                <c:pt idx="15">
                  <c:v>948.8743902032918</c:v>
                </c:pt>
                <c:pt idx="16">
                  <c:v>1037.489267300364</c:v>
                </c:pt>
                <c:pt idx="17">
                  <c:v>1123.7137563266238</c:v>
                </c:pt>
                <c:pt idx="18">
                  <c:v>1207.7056514090914</c:v>
                </c:pt>
                <c:pt idx="19">
                  <c:v>1289.6688981144027</c:v>
                </c:pt>
                <c:pt idx="20">
                  <c:v>1369.8169924562974</c:v>
                </c:pt>
                <c:pt idx="21">
                  <c:v>1448.3447112532485</c:v>
                </c:pt>
                <c:pt idx="22">
                  <c:v>1525.4055682876726</c:v>
                </c:pt>
                <c:pt idx="23">
                  <c:v>1601.0929994163143</c:v>
                </c:pt>
                <c:pt idx="24">
                  <c:v>1675.4238318150783</c:v>
                </c:pt>
                <c:pt idx="25">
                  <c:v>1748.3230902691389</c:v>
                </c:pt>
                <c:pt idx="26">
                  <c:v>1819.6096591339681</c:v>
                </c:pt>
                <c:pt idx="27">
                  <c:v>1888.982780101546</c:v>
                </c:pt>
                <c:pt idx="28">
                  <c:v>1956.0098474524589</c:v>
                </c:pt>
                <c:pt idx="29">
                  <c:v>2020.116476955217</c:v>
                </c:pt>
                <c:pt idx="30">
                  <c:v>2080.5803647802563</c:v>
                </c:pt>
                <c:pt idx="31">
                  <c:v>2136.5309812823893</c:v>
                </c:pt>
                <c:pt idx="32">
                  <c:v>2186.9575833185972</c:v>
                </c:pt>
                <c:pt idx="33">
                  <c:v>2230.728253073763</c:v>
                </c:pt>
                <c:pt idx="34">
                  <c:v>2266.6225137318661</c:v>
                </c:pt>
                <c:pt idx="35">
                  <c:v>2293.3793465645253</c:v>
                </c:pt>
                <c:pt idx="36">
                  <c:v>2309.7609864443803</c:v>
                </c:pt>
                <c:pt idx="37">
                  <c:v>2314.6306613608963</c:v>
                </c:pt>
                <c:pt idx="38">
                  <c:v>2307.0396275099833</c:v>
                </c:pt>
                <c:pt idx="39">
                  <c:v>2286.3158675217405</c:v>
                </c:pt>
                <c:pt idx="40">
                  <c:v>2252.1443607184719</c:v>
                </c:pt>
                <c:pt idx="41">
                  <c:v>2204.6277276348324</c:v>
                </c:pt>
                <c:pt idx="42">
                  <c:v>2144.3169968036577</c:v>
                </c:pt>
                <c:pt idx="43">
                  <c:v>2072.2055017594143</c:v>
                </c:pt>
                <c:pt idx="44">
                  <c:v>1989.6840854677387</c:v>
                </c:pt>
                <c:pt idx="45">
                  <c:v>1898.4617992750293</c:v>
                </c:pt>
                <c:pt idx="46">
                  <c:v>1800.4616921962393</c:v>
                </c:pt>
                <c:pt idx="47">
                  <c:v>1697.7047641868178</c:v>
                </c:pt>
                <c:pt idx="48">
                  <c:v>1592.1959513393106</c:v>
                </c:pt>
                <c:pt idx="49">
                  <c:v>1485.8241745902108</c:v>
                </c:pt>
                <c:pt idx="50">
                  <c:v>1380.2847757900897</c:v>
                </c:pt>
                <c:pt idx="51">
                  <c:v>1277.0282053422375</c:v>
                </c:pt>
                <c:pt idx="52">
                  <c:v>1177.2346854352077</c:v>
                </c:pt>
                <c:pt idx="53">
                  <c:v>1081.8114807388733</c:v>
                </c:pt>
                <c:pt idx="54">
                  <c:v>991.40764855238103</c:v>
                </c:pt>
                <c:pt idx="55">
                  <c:v>906.44061967832886</c:v>
                </c:pt>
                <c:pt idx="56">
                  <c:v>827.12936328298804</c:v>
                </c:pt>
                <c:pt idx="57">
                  <c:v>753.52983081998889</c:v>
                </c:pt>
                <c:pt idx="58">
                  <c:v>685.56951793271628</c:v>
                </c:pt>
                <c:pt idx="59">
                  <c:v>623.07908894826676</c:v>
                </c:pt>
                <c:pt idx="60">
                  <c:v>565.81994011198765</c:v>
                </c:pt>
                <c:pt idx="61">
                  <c:v>513.50728334107475</c:v>
                </c:pt>
                <c:pt idx="62">
                  <c:v>465.82881603339325</c:v>
                </c:pt>
                <c:pt idx="63">
                  <c:v>422.4593381664061</c:v>
                </c:pt>
                <c:pt idx="64">
                  <c:v>383.07182986286307</c:v>
                </c:pt>
                <c:pt idx="65">
                  <c:v>347.34555400135599</c:v>
                </c:pt>
                <c:pt idx="66">
                  <c:v>314.97173561535499</c:v>
                </c:pt>
                <c:pt idx="67">
                  <c:v>285.65732041642258</c:v>
                </c:pt>
                <c:pt idx="68">
                  <c:v>259.12724824831724</c:v>
                </c:pt>
                <c:pt idx="69">
                  <c:v>235.12560626772128</c:v>
                </c:pt>
                <c:pt idx="70">
                  <c:v>213.41595873260778</c:v>
                </c:pt>
                <c:pt idx="71">
                  <c:v>193.78108939215934</c:v>
                </c:pt>
                <c:pt idx="72">
                  <c:v>176.02234028566787</c:v>
                </c:pt>
                <c:pt idx="73">
                  <c:v>159.95868737317224</c:v>
                </c:pt>
                <c:pt idx="74">
                  <c:v>145.42565832809183</c:v>
                </c:pt>
                <c:pt idx="75">
                  <c:v>132.27416992331715</c:v>
                </c:pt>
                <c:pt idx="76">
                  <c:v>120.36934069920879</c:v>
                </c:pt>
                <c:pt idx="77">
                  <c:v>109.58931789382518</c:v>
                </c:pt>
                <c:pt idx="78">
                  <c:v>99.824144958635344</c:v>
                </c:pt>
                <c:pt idx="79">
                  <c:v>90.974686544002168</c:v>
                </c:pt>
                <c:pt idx="80">
                  <c:v>82.951620896467844</c:v>
                </c:pt>
                <c:pt idx="81">
                  <c:v>75.674504595812095</c:v>
                </c:pt>
                <c:pt idx="82">
                  <c:v>69.070911014325048</c:v>
                </c:pt>
                <c:pt idx="83">
                  <c:v>63.075641427590583</c:v>
                </c:pt>
                <c:pt idx="84">
                  <c:v>57.630006083144394</c:v>
                </c:pt>
                <c:pt idx="85">
                  <c:v>52.681171513527822</c:v>
                </c:pt>
                <c:pt idx="86">
                  <c:v>48.181569779031754</c:v>
                </c:pt>
                <c:pt idx="87">
                  <c:v>44.088365066256202</c:v>
                </c:pt>
                <c:pt idx="88">
                  <c:v>40.362972994670628</c:v>
                </c:pt>
                <c:pt idx="89">
                  <c:v>36.970628087774102</c:v>
                </c:pt>
                <c:pt idx="90">
                  <c:v>33.879995036998388</c:v>
                </c:pt>
                <c:pt idx="91">
                  <c:v>31.062819647847494</c:v>
                </c:pt>
                <c:pt idx="92">
                  <c:v>28.493615624719148</c:v>
                </c:pt>
                <c:pt idx="93">
                  <c:v>26.14938365644398</c:v>
                </c:pt>
                <c:pt idx="94">
                  <c:v>24.009359548561136</c:v>
                </c:pt>
                <c:pt idx="95">
                  <c:v>22.054788442752301</c:v>
                </c:pt>
                <c:pt idx="96">
                  <c:v>20.268722439240285</c:v>
                </c:pt>
                <c:pt idx="97">
                  <c:v>18.635839188101325</c:v>
                </c:pt>
                <c:pt idx="98">
                  <c:v>17.142279264818999</c:v>
                </c:pt>
                <c:pt idx="99">
                  <c:v>15.775500356494362</c:v>
                </c:pt>
                <c:pt idx="100">
                  <c:v>14.52414649427333</c:v>
                </c:pt>
                <c:pt idx="101">
                  <c:v>13.377930744906749</c:v>
                </c:pt>
                <c:pt idx="102">
                  <c:v>12.327529945123727</c:v>
                </c:pt>
                <c:pt idx="103">
                  <c:v>11.36449020722136</c:v>
                </c:pt>
                <c:pt idx="104">
                  <c:v>10.481142064646551</c:v>
                </c:pt>
                <c:pt idx="105">
                  <c:v>9.6705242399771922</c:v>
                </c:pt>
                <c:pt idx="106">
                  <c:v>8.9263151331003794</c:v>
                </c:pt>
                <c:pt idx="107">
                  <c:v>8.2427712215925375</c:v>
                </c:pt>
                <c:pt idx="108">
                  <c:v>7.6146716456207102</c:v>
                </c:pt>
                <c:pt idx="109">
                  <c:v>7.0372683425813287</c:v>
                </c:pt>
                <c:pt idx="110">
                  <c:v>6.5062411453216082</c:v>
                </c:pt>
                <c:pt idx="111">
                  <c:v>6.0176573366486403</c:v>
                </c:pt>
                <c:pt idx="112">
                  <c:v>5.567935199274392</c:v>
                </c:pt>
                <c:pt idx="113">
                  <c:v>5.1538111491648149</c:v>
                </c:pt>
                <c:pt idx="114">
                  <c:v>4.7723100858439107</c:v>
                </c:pt>
                <c:pt idx="115">
                  <c:v>4.4207186350414132</c:v>
                </c:pt>
                <c:pt idx="116">
                  <c:v>4.096560985032645</c:v>
                </c:pt>
                <c:pt idx="117">
                  <c:v>3.797577056212551</c:v>
                </c:pt>
                <c:pt idx="118">
                  <c:v>3.5217027728731884</c:v>
                </c:pt>
                <c:pt idx="119">
                  <c:v>3.2670522195867866</c:v>
                </c:pt>
              </c:numCache>
            </c:numRef>
          </c:yVal>
          <c:smooth val="1"/>
        </c:ser>
        <c:ser>
          <c:idx val="1"/>
          <c:order val="1"/>
          <c:tx>
            <c:v>Add crash avoidance options</c:v>
          </c:tx>
          <c:spPr>
            <a:ln>
              <a:solidFill>
                <a:srgbClr val="0070C0"/>
              </a:solidFill>
              <a:prstDash val="sysDot"/>
            </a:ln>
          </c:spPr>
          <c:marker>
            <c:symbol val="none"/>
          </c:marker>
          <c:xVal>
            <c:numRef>
              <c:f>'nearAIS3+'!$D$15:$D$135</c:f>
              <c:numCache>
                <c:formatCode>General</c:formatCode>
                <c:ptCount val="1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</c:numCache>
            </c:numRef>
          </c:xVal>
          <c:yVal>
            <c:numRef>
              <c:f>'nearAIS3+'!$N$15:$N$134</c:f>
              <c:numCache>
                <c:formatCode>General</c:formatCode>
                <c:ptCount val="120"/>
                <c:pt idx="0">
                  <c:v>5.3650976646014993E-5</c:v>
                </c:pt>
                <c:pt idx="1">
                  <c:v>4.3937442583891755E-2</c:v>
                </c:pt>
                <c:pt idx="2">
                  <c:v>1.0064395857598107</c:v>
                </c:pt>
                <c:pt idx="3">
                  <c:v>6.1744930076960598</c:v>
                </c:pt>
                <c:pt idx="4">
                  <c:v>19.834299150083243</c:v>
                </c:pt>
                <c:pt idx="5">
                  <c:v>44.431019330514573</c:v>
                </c:pt>
                <c:pt idx="6">
                  <c:v>79.892505505926337</c:v>
                </c:pt>
                <c:pt idx="7">
                  <c:v>124.4841573714323</c:v>
                </c:pt>
                <c:pt idx="8">
                  <c:v>175.83221629567274</c:v>
                </c:pt>
                <c:pt idx="9">
                  <c:v>231.60238411356326</c:v>
                </c:pt>
                <c:pt idx="10">
                  <c:v>289.82580098885649</c:v>
                </c:pt>
                <c:pt idx="11">
                  <c:v>348.99543638713027</c:v>
                </c:pt>
                <c:pt idx="12">
                  <c:v>408.04348300371043</c:v>
                </c:pt>
                <c:pt idx="13">
                  <c:v>466.27013981345607</c:v>
                </c:pt>
                <c:pt idx="14">
                  <c:v>523.26144104793229</c:v>
                </c:pt>
                <c:pt idx="15">
                  <c:v>578.81337802400787</c:v>
                </c:pt>
                <c:pt idx="16">
                  <c:v>632.86845305322186</c:v>
                </c:pt>
                <c:pt idx="17">
                  <c:v>685.46539135924047</c:v>
                </c:pt>
                <c:pt idx="18">
                  <c:v>736.70044735954582</c:v>
                </c:pt>
                <c:pt idx="19">
                  <c:v>786.6980278497856</c:v>
                </c:pt>
                <c:pt idx="20">
                  <c:v>835.58836539834135</c:v>
                </c:pt>
                <c:pt idx="21">
                  <c:v>883.49027386448154</c:v>
                </c:pt>
                <c:pt idx="22">
                  <c:v>930.49739665548032</c:v>
                </c:pt>
                <c:pt idx="23">
                  <c:v>976.66672964395184</c:v>
                </c:pt>
                <c:pt idx="24">
                  <c:v>1022.0085374071977</c:v>
                </c:pt>
                <c:pt idx="25">
                  <c:v>1066.4770850641746</c:v>
                </c:pt>
                <c:pt idx="26">
                  <c:v>1109.9618920717205</c:v>
                </c:pt>
                <c:pt idx="27">
                  <c:v>1152.2794958619429</c:v>
                </c:pt>
                <c:pt idx="28">
                  <c:v>1193.1660069459999</c:v>
                </c:pt>
                <c:pt idx="29">
                  <c:v>1232.2710509426825</c:v>
                </c:pt>
                <c:pt idx="30">
                  <c:v>1269.1540225159565</c:v>
                </c:pt>
                <c:pt idx="31">
                  <c:v>1303.2838985822575</c:v>
                </c:pt>
                <c:pt idx="32">
                  <c:v>1334.0441258243445</c:v>
                </c:pt>
                <c:pt idx="33">
                  <c:v>1360.7442343749954</c:v>
                </c:pt>
                <c:pt idx="34">
                  <c:v>1382.6397333764385</c:v>
                </c:pt>
                <c:pt idx="35">
                  <c:v>1398.9614014043605</c:v>
                </c:pt>
                <c:pt idx="36">
                  <c:v>1408.9542017310721</c:v>
                </c:pt>
                <c:pt idx="37">
                  <c:v>1411.9247034301468</c:v>
                </c:pt>
                <c:pt idx="38">
                  <c:v>1407.2941727810901</c:v>
                </c:pt>
                <c:pt idx="39">
                  <c:v>1394.6526791882618</c:v>
                </c:pt>
                <c:pt idx="40">
                  <c:v>1373.808060038268</c:v>
                </c:pt>
                <c:pt idx="41">
                  <c:v>1344.8229138572476</c:v>
                </c:pt>
                <c:pt idx="42">
                  <c:v>1308.033368050231</c:v>
                </c:pt>
                <c:pt idx="43">
                  <c:v>1264.0453560732426</c:v>
                </c:pt>
                <c:pt idx="44">
                  <c:v>1213.7072921353206</c:v>
                </c:pt>
                <c:pt idx="45">
                  <c:v>1158.061697557768</c:v>
                </c:pt>
                <c:pt idx="46">
                  <c:v>1098.2816322397057</c:v>
                </c:pt>
                <c:pt idx="47">
                  <c:v>1035.5999061539587</c:v>
                </c:pt>
                <c:pt idx="48">
                  <c:v>971.23953031697943</c:v>
                </c:pt>
                <c:pt idx="49">
                  <c:v>906.35274650002839</c:v>
                </c:pt>
                <c:pt idx="50">
                  <c:v>841.97371323195478</c:v>
                </c:pt>
                <c:pt idx="51">
                  <c:v>778.98720525876479</c:v>
                </c:pt>
                <c:pt idx="52">
                  <c:v>718.11315811547672</c:v>
                </c:pt>
                <c:pt idx="53">
                  <c:v>659.90500325071264</c:v>
                </c:pt>
                <c:pt idx="54">
                  <c:v>604.75866561695238</c:v>
                </c:pt>
                <c:pt idx="55">
                  <c:v>552.92877800378062</c:v>
                </c:pt>
                <c:pt idx="56">
                  <c:v>504.54891160262264</c:v>
                </c:pt>
                <c:pt idx="57">
                  <c:v>459.6531968001932</c:v>
                </c:pt>
                <c:pt idx="58">
                  <c:v>418.19740593895693</c:v>
                </c:pt>
                <c:pt idx="59">
                  <c:v>380.07824425844274</c:v>
                </c:pt>
                <c:pt idx="60">
                  <c:v>345.15016346831243</c:v>
                </c:pt>
                <c:pt idx="61">
                  <c:v>313.2394428380556</c:v>
                </c:pt>
                <c:pt idx="62">
                  <c:v>284.15557778036987</c:v>
                </c:pt>
                <c:pt idx="63">
                  <c:v>257.70019628150771</c:v>
                </c:pt>
                <c:pt idx="64">
                  <c:v>233.67381621634647</c:v>
                </c:pt>
                <c:pt idx="65">
                  <c:v>211.88078794082716</c:v>
                </c:pt>
                <c:pt idx="66">
                  <c:v>192.13275872536656</c:v>
                </c:pt>
                <c:pt idx="67">
                  <c:v>174.25096545401775</c:v>
                </c:pt>
                <c:pt idx="68">
                  <c:v>158.06762143147353</c:v>
                </c:pt>
                <c:pt idx="69">
                  <c:v>143.42661982330998</c:v>
                </c:pt>
                <c:pt idx="70">
                  <c:v>130.18373482689074</c:v>
                </c:pt>
                <c:pt idx="71">
                  <c:v>118.20646452921717</c:v>
                </c:pt>
                <c:pt idx="72">
                  <c:v>107.37362757425738</c:v>
                </c:pt>
                <c:pt idx="73">
                  <c:v>97.574799297635067</c:v>
                </c:pt>
                <c:pt idx="74">
                  <c:v>88.709651580136011</c:v>
                </c:pt>
                <c:pt idx="75">
                  <c:v>80.687243653223447</c:v>
                </c:pt>
                <c:pt idx="76">
                  <c:v>73.425297826517365</c:v>
                </c:pt>
                <c:pt idx="77">
                  <c:v>66.849483915233364</c:v>
                </c:pt>
                <c:pt idx="78">
                  <c:v>60.892728424767562</c:v>
                </c:pt>
                <c:pt idx="79">
                  <c:v>55.494558791841314</c:v>
                </c:pt>
                <c:pt idx="80">
                  <c:v>50.600488746845379</c:v>
                </c:pt>
                <c:pt idx="81">
                  <c:v>46.161447803445377</c:v>
                </c:pt>
                <c:pt idx="82">
                  <c:v>42.133255718738276</c:v>
                </c:pt>
                <c:pt idx="83">
                  <c:v>38.476141270830247</c:v>
                </c:pt>
                <c:pt idx="84">
                  <c:v>35.154303710718089</c:v>
                </c:pt>
                <c:pt idx="85">
                  <c:v>32.135514623251971</c:v>
                </c:pt>
                <c:pt idx="86">
                  <c:v>29.390757565209366</c:v>
                </c:pt>
                <c:pt idx="87">
                  <c:v>26.893902690416283</c:v>
                </c:pt>
                <c:pt idx="88">
                  <c:v>24.621413526749084</c:v>
                </c:pt>
                <c:pt idx="89">
                  <c:v>22.552083133542197</c:v>
                </c:pt>
                <c:pt idx="90">
                  <c:v>20.666796972569017</c:v>
                </c:pt>
                <c:pt idx="91">
                  <c:v>18.948319985186973</c:v>
                </c:pt>
                <c:pt idx="92">
                  <c:v>17.381105531078678</c:v>
                </c:pt>
                <c:pt idx="93">
                  <c:v>15.951124030430829</c:v>
                </c:pt>
                <c:pt idx="94">
                  <c:v>14.645709324622292</c:v>
                </c:pt>
                <c:pt idx="95">
                  <c:v>13.453420950078904</c:v>
                </c:pt>
                <c:pt idx="96">
                  <c:v>12.363920687936572</c:v>
                </c:pt>
                <c:pt idx="97">
                  <c:v>11.367861904741808</c:v>
                </c:pt>
                <c:pt idx="98">
                  <c:v>10.456790351539588</c:v>
                </c:pt>
                <c:pt idx="99">
                  <c:v>9.6230552174615589</c:v>
                </c:pt>
                <c:pt idx="100">
                  <c:v>8.8597293615067301</c:v>
                </c:pt>
                <c:pt idx="101">
                  <c:v>8.1605377543931166</c:v>
                </c:pt>
                <c:pt idx="102">
                  <c:v>7.5197932665254736</c:v>
                </c:pt>
                <c:pt idx="103">
                  <c:v>6.9323390264050291</c:v>
                </c:pt>
                <c:pt idx="104">
                  <c:v>6.3934966594343967</c:v>
                </c:pt>
                <c:pt idx="105">
                  <c:v>5.8990197863860869</c:v>
                </c:pt>
                <c:pt idx="106">
                  <c:v>5.4450522311912311</c:v>
                </c:pt>
                <c:pt idx="107">
                  <c:v>5.028090445171447</c:v>
                </c:pt>
                <c:pt idx="108">
                  <c:v>4.644949703828634</c:v>
                </c:pt>
                <c:pt idx="109">
                  <c:v>4.2927336889746108</c:v>
                </c:pt>
                <c:pt idx="110">
                  <c:v>3.968807098646181</c:v>
                </c:pt>
                <c:pt idx="111">
                  <c:v>3.6707709753556705</c:v>
                </c:pt>
                <c:pt idx="112">
                  <c:v>3.3964404715573786</c:v>
                </c:pt>
                <c:pt idx="113">
                  <c:v>3.143824800990537</c:v>
                </c:pt>
                <c:pt idx="114">
                  <c:v>2.9111091523647854</c:v>
                </c:pt>
                <c:pt idx="115">
                  <c:v>2.6966383673752619</c:v>
                </c:pt>
                <c:pt idx="116">
                  <c:v>2.4989022008699133</c:v>
                </c:pt>
                <c:pt idx="117">
                  <c:v>2.3165220042896566</c:v>
                </c:pt>
                <c:pt idx="118">
                  <c:v>2.148238691452645</c:v>
                </c:pt>
                <c:pt idx="119">
                  <c:v>1.9929018539479397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1521488"/>
        <c:axId val="391521880"/>
      </c:scatterChart>
      <c:valAx>
        <c:axId val="391521488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Crash severity delta V (km/hr)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91521880"/>
        <c:crosses val="autoZero"/>
        <c:crossBetween val="midCat"/>
      </c:valAx>
      <c:valAx>
        <c:axId val="391521880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000" b="0" i="0" u="none" strike="noStrike" baseline="0">
                    <a:effectLst/>
                  </a:rPr>
                  <a:t>Annual number of AIS3+ injuries in near-side crashes</a:t>
                </a:r>
                <a:r>
                  <a:rPr lang="en-US" sz="1000" b="1" i="0" u="none" strike="noStrike" baseline="0">
                    <a:effectLst/>
                  </a:rPr>
                  <a:t> </a:t>
                </a:r>
                <a:endParaRPr lang="en-US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3915214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49197829074497151"/>
          <c:y val="3.1812429696287961E-2"/>
          <c:w val="0.5035648331802659"/>
          <c:h val="0.2342023913677457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12224821056123"/>
          <c:y val="2.3889230091531741E-2"/>
          <c:w val="0.71837921481346068"/>
          <c:h val="0.75279363517060371"/>
        </c:manualLayout>
      </c:layout>
      <c:scatterChart>
        <c:scatterStyle val="smoothMarker"/>
        <c:varyColors val="0"/>
        <c:ser>
          <c:idx val="0"/>
          <c:order val="0"/>
          <c:tx>
            <c:v>40-year-old, belted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'nearAIS3+'!$D$15:$D$134</c:f>
              <c:numCache>
                <c:formatCode>General</c:formatCode>
                <c:ptCount val="1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</c:numCache>
            </c:numRef>
          </c:xVal>
          <c:yVal>
            <c:numRef>
              <c:f>'nearAIS3+'!$J$15:$J$134</c:f>
              <c:numCache>
                <c:formatCode>General</c:formatCode>
                <c:ptCount val="120"/>
                <c:pt idx="0">
                  <c:v>7.9434342972843554E-4</c:v>
                </c:pt>
                <c:pt idx="1">
                  <c:v>9.4027260921400783E-4</c:v>
                </c:pt>
                <c:pt idx="2">
                  <c:v>1.1129806408967161E-3</c:v>
                </c:pt>
                <c:pt idx="3">
                  <c:v>1.317369625898309E-3</c:v>
                </c:pt>
                <c:pt idx="4">
                  <c:v>1.5592342383214035E-3</c:v>
                </c:pt>
                <c:pt idx="5">
                  <c:v>1.8454223213715804E-3</c:v>
                </c:pt>
                <c:pt idx="6">
                  <c:v>2.1840236070591397E-3</c:v>
                </c:pt>
                <c:pt idx="7">
                  <c:v>2.5845911732903077E-3</c:v>
                </c:pt>
                <c:pt idx="8">
                  <c:v>3.0584008815372067E-3</c:v>
                </c:pt>
                <c:pt idx="9">
                  <c:v>3.6187546986322953E-3</c:v>
                </c:pt>
                <c:pt idx="10">
                  <c:v>4.2813344712959046E-3</c:v>
                </c:pt>
                <c:pt idx="11">
                  <c:v>5.0646133491640309E-3</c:v>
                </c:pt>
                <c:pt idx="12">
                  <c:v>5.9903325755956442E-3</c:v>
                </c:pt>
                <c:pt idx="13">
                  <c:v>7.0840516874978712E-3</c:v>
                </c:pt>
                <c:pt idx="14">
                  <c:v>8.3757801439483803E-3</c:v>
                </c:pt>
                <c:pt idx="15">
                  <c:v>9.9006978376994809E-3</c:v>
                </c:pt>
                <c:pt idx="16">
                  <c:v>1.1699970555483868E-2</c:v>
                </c:pt>
                <c:pt idx="17">
                  <c:v>1.382166386506883E-2</c:v>
                </c:pt>
                <c:pt idx="18">
                  <c:v>1.6321754619051308E-2</c:v>
                </c:pt>
                <c:pt idx="19">
                  <c:v>1.9265232631591685E-2</c:v>
                </c:pt>
                <c:pt idx="20">
                  <c:v>2.2727275296912954E-2</c:v>
                </c:pt>
                <c:pt idx="21">
                  <c:v>2.6794464008578229E-2</c:v>
                </c:pt>
                <c:pt idx="22">
                  <c:v>3.1565992110900054E-2</c:v>
                </c:pt>
                <c:pt idx="23">
                  <c:v>3.7154788640722643E-2</c:v>
                </c:pt>
                <c:pt idx="24">
                  <c:v>4.3688449330450421E-2</c:v>
                </c:pt>
                <c:pt idx="25">
                  <c:v>5.1309825767216606E-2</c:v>
                </c:pt>
                <c:pt idx="26">
                  <c:v>6.0177075793247929E-2</c:v>
                </c:pt>
                <c:pt idx="27">
                  <c:v>7.0462925552506855E-2</c:v>
                </c:pt>
                <c:pt idx="28">
                  <c:v>8.2352841244112768E-2</c:v>
                </c:pt>
                <c:pt idx="29">
                  <c:v>9.6041765882087723E-2</c:v>
                </c:pt>
                <c:pt idx="30">
                  <c:v>0.111729057586579</c:v>
                </c:pt>
                <c:pt idx="31">
                  <c:v>0.12961129120125547</c:v>
                </c:pt>
                <c:pt idx="32">
                  <c:v>0.14987267908786003</c:v>
                </c:pt>
                <c:pt idx="33">
                  <c:v>0.17267305564209745</c:v>
                </c:pt>
                <c:pt idx="34">
                  <c:v>0.19813367305456195</c:v>
                </c:pt>
                <c:pt idx="35">
                  <c:v>0.22632147511228268</c:v>
                </c:pt>
                <c:pt idx="36">
                  <c:v>0.25723302159848138</c:v>
                </c:pt>
                <c:pt idx="37">
                  <c:v>0.2907797539895654</c:v>
                </c:pt>
                <c:pt idx="38">
                  <c:v>0.32677670209374354</c:v>
                </c:pt>
                <c:pt idx="39">
                  <c:v>0.36493687731304958</c:v>
                </c:pt>
                <c:pt idx="40">
                  <c:v>0.40487333503365247</c:v>
                </c:pt>
                <c:pt idx="41">
                  <c:v>0.44611013656846826</c:v>
                </c:pt>
                <c:pt idx="42">
                  <c:v>0.48810224636969457</c:v>
                </c:pt>
                <c:pt idx="43">
                  <c:v>0.53026296356749414</c:v>
                </c:pt>
                <c:pt idx="44">
                  <c:v>0.57199613293151863</c:v>
                </c:pt>
                <c:pt idx="45">
                  <c:v>0.61272946420652974</c:v>
                </c:pt>
                <c:pt idx="46">
                  <c:v>0.6519450705070553</c:v>
                </c:pt>
                <c:pt idx="47">
                  <c:v>0.68920388003203248</c:v>
                </c:pt>
                <c:pt idx="48">
                  <c:v>0.72416172286623193</c:v>
                </c:pt>
                <c:pt idx="49">
                  <c:v>0.75657632928908058</c:v>
                </c:pt>
                <c:pt idx="50">
                  <c:v>0.78630584130410763</c:v>
                </c:pt>
                <c:pt idx="51">
                  <c:v>0.81330045634504899</c:v>
                </c:pt>
                <c:pt idx="52">
                  <c:v>0.83758935813742941</c:v>
                </c:pt>
                <c:pt idx="53">
                  <c:v>0.85926515923180791</c:v>
                </c:pt>
                <c:pt idx="54">
                  <c:v>0.87846779943160269</c:v>
                </c:pt>
                <c:pt idx="55">
                  <c:v>0.89536937014481699</c:v>
                </c:pt>
                <c:pt idx="56">
                  <c:v>0.91016080968736535</c:v>
                </c:pt>
                <c:pt idx="57">
                  <c:v>0.92304094023182814</c:v>
                </c:pt>
                <c:pt idx="58">
                  <c:v>0.9342079470728849</c:v>
                </c:pt>
                <c:pt idx="59">
                  <c:v>0.94385314932559661</c:v>
                </c:pt>
                <c:pt idx="60">
                  <c:v>0.95215676674204408</c:v>
                </c:pt>
                <c:pt idx="61">
                  <c:v>0.95928532650279918</c:v>
                </c:pt>
                <c:pt idx="62">
                  <c:v>0.96539035058778511</c:v>
                </c:pt>
                <c:pt idx="63">
                  <c:v>0.9706079956982826</c:v>
                </c:pt>
                <c:pt idx="64">
                  <c:v>0.97505936608729993</c:v>
                </c:pt>
                <c:pt idx="65">
                  <c:v>0.97885127301714403</c:v>
                </c:pt>
                <c:pt idx="66">
                  <c:v>0.98207726556583541</c:v>
                </c:pt>
                <c:pt idx="67">
                  <c:v>0.98481880232286301</c:v>
                </c:pt>
                <c:pt idx="68">
                  <c:v>0.98714647068737915</c:v>
                </c:pt>
                <c:pt idx="69">
                  <c:v>0.98912118998292609</c:v>
                </c:pt>
                <c:pt idx="70">
                  <c:v>0.99079535717483791</c:v>
                </c:pt>
                <c:pt idx="71">
                  <c:v>0.99221391068919407</c:v>
                </c:pt>
                <c:pt idx="72">
                  <c:v>0.99341529981596155</c:v>
                </c:pt>
                <c:pt idx="73">
                  <c:v>0.99443235548135644</c:v>
                </c:pt>
                <c:pt idx="74">
                  <c:v>0.99529306369586956</c:v>
                </c:pt>
                <c:pt idx="75">
                  <c:v>0.9960212464607775</c:v>
                </c:pt>
                <c:pt idx="76">
                  <c:v>0.99663715692708199</c:v>
                </c:pt>
                <c:pt idx="77">
                  <c:v>0.99715799659034265</c:v>
                </c:pt>
                <c:pt idx="78">
                  <c:v>0.99759836260407764</c:v>
                </c:pt>
                <c:pt idx="79">
                  <c:v>0.99797063314529133</c:v>
                </c:pt>
                <c:pt idx="80">
                  <c:v>0.99828529834130608</c:v>
                </c:pt>
                <c:pt idx="81">
                  <c:v>0.99855124368845383</c:v>
                </c:pt>
                <c:pt idx="82">
                  <c:v>0.99877599224296643</c:v>
                </c:pt>
                <c:pt idx="83">
                  <c:v>0.99896591119724454</c:v>
                </c:pt>
                <c:pt idx="84">
                  <c:v>0.99912638780536966</c:v>
                </c:pt>
                <c:pt idx="85">
                  <c:v>0.99926197901105296</c:v>
                </c:pt>
                <c:pt idx="86">
                  <c:v>0.99937653857039888</c:v>
                </c:pt>
                <c:pt idx="87">
                  <c:v>0.9994733249556722</c:v>
                </c:pt>
                <c:pt idx="88">
                  <c:v>0.99955509287530242</c:v>
                </c:pt>
                <c:pt idx="89">
                  <c:v>0.99962417084761568</c:v>
                </c:pt>
                <c:pt idx="90">
                  <c:v>0.99968252691773307</c:v>
                </c:pt>
                <c:pt idx="91">
                  <c:v>0.99973182430440144</c:v>
                </c:pt>
                <c:pt idx="92">
                  <c:v>0.99977346850165294</c:v>
                </c:pt>
                <c:pt idx="93">
                  <c:v>0.99980864713452811</c:v>
                </c:pt>
                <c:pt idx="94">
                  <c:v>0.9998383636742999</c:v>
                </c:pt>
                <c:pt idx="95">
                  <c:v>0.9998634659526584</c:v>
                </c:pt>
                <c:pt idx="96">
                  <c:v>0.9998846702724844</c:v>
                </c:pt>
                <c:pt idx="97">
                  <c:v>0.99990258179186553</c:v>
                </c:pt>
                <c:pt idx="98">
                  <c:v>0.99991771175500344</c:v>
                </c:pt>
                <c:pt idx="99">
                  <c:v>0.99993049205604123</c:v>
                </c:pt>
                <c:pt idx="100">
                  <c:v>0.99994128754741418</c:v>
                </c:pt>
                <c:pt idx="101">
                  <c:v>0.99995040644116118</c:v>
                </c:pt>
                <c:pt idx="102">
                  <c:v>0.99995810909804728</c:v>
                </c:pt>
                <c:pt idx="103">
                  <c:v>0.99996461545394189</c:v>
                </c:pt>
                <c:pt idx="104">
                  <c:v>0.99997011129443258</c:v>
                </c:pt>
                <c:pt idx="105">
                  <c:v>0.99997475355607368</c:v>
                </c:pt>
                <c:pt idx="106">
                  <c:v>0.99997867480510638</c:v>
                </c:pt>
                <c:pt idx="107">
                  <c:v>0.99998198702115826</c:v>
                </c:pt>
                <c:pt idx="108">
                  <c:v>0.9999847847936939</c:v>
                </c:pt>
                <c:pt idx="109">
                  <c:v>0.9999871480223026</c:v>
                </c:pt>
                <c:pt idx="110">
                  <c:v>0.99998914419779927</c:v>
                </c:pt>
                <c:pt idx="111">
                  <c:v>0.9999908303291789</c:v>
                </c:pt>
                <c:pt idx="112">
                  <c:v>0.99999225457139029</c:v>
                </c:pt>
                <c:pt idx="113">
                  <c:v>0.9999934576003604</c:v>
                </c:pt>
                <c:pt idx="114">
                  <c:v>0.99999447377450568</c:v>
                </c:pt>
                <c:pt idx="115">
                  <c:v>0.99999533211587854</c:v>
                </c:pt>
                <c:pt idx="116">
                  <c:v>0.99999605713894812</c:v>
                </c:pt>
                <c:pt idx="117">
                  <c:v>0.99999666955067446</c:v>
                </c:pt>
                <c:pt idx="118">
                  <c:v>0.99999718684186201</c:v>
                </c:pt>
                <c:pt idx="119">
                  <c:v>0.99999762378667256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1522272"/>
        <c:axId val="391516392"/>
      </c:scatterChart>
      <c:valAx>
        <c:axId val="391522272"/>
        <c:scaling>
          <c:orientation val="minMax"/>
          <c:max val="100"/>
        </c:scaling>
        <c:delete val="0"/>
        <c:axPos val="b"/>
        <c:numFmt formatCode="General" sourceLinked="1"/>
        <c:majorTickMark val="out"/>
        <c:minorTickMark val="none"/>
        <c:tickLblPos val="nextTo"/>
        <c:crossAx val="391516392"/>
        <c:crosses val="autoZero"/>
        <c:crossBetween val="midCat"/>
      </c:valAx>
      <c:valAx>
        <c:axId val="391516392"/>
        <c:scaling>
          <c:orientation val="minMax"/>
          <c:max val="1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Risk of AIS3+  injury 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391522272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Sheet1!$P$5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Sheet1!$O$6:$O$25</c:f>
              <c:strCache>
                <c:ptCount val="20"/>
                <c:pt idx="0">
                  <c:v>Animal</c:v>
                </c:pt>
                <c:pt idx="1">
                  <c:v>Avoidance</c:v>
                </c:pt>
                <c:pt idx="2">
                  <c:v>Backing</c:v>
                </c:pt>
                <c:pt idx="3">
                  <c:v>Changing lanes</c:v>
                </c:pt>
                <c:pt idx="4">
                  <c:v>Ctl loss</c:v>
                </c:pt>
                <c:pt idx="5">
                  <c:v>Cyclist</c:v>
                </c:pt>
                <c:pt idx="6">
                  <c:v>Drifting</c:v>
                </c:pt>
                <c:pt idx="7">
                  <c:v>Non-collision</c:v>
                </c:pt>
                <c:pt idx="8">
                  <c:v>Object</c:v>
                </c:pt>
                <c:pt idx="9">
                  <c:v>Opp direction</c:v>
                </c:pt>
                <c:pt idx="10">
                  <c:v>other</c:v>
                </c:pt>
                <c:pt idx="11">
                  <c:v>Parking</c:v>
                </c:pt>
                <c:pt idx="12">
                  <c:v>Pedestrian</c:v>
                </c:pt>
                <c:pt idx="13">
                  <c:v>Rear end</c:v>
                </c:pt>
                <c:pt idx="14">
                  <c:v>Road departure</c:v>
                </c:pt>
                <c:pt idx="15">
                  <c:v>Run light/stop</c:v>
                </c:pt>
                <c:pt idx="16">
                  <c:v>Turning/same direction</c:v>
                </c:pt>
                <c:pt idx="17">
                  <c:v>vehicle failure</c:v>
                </c:pt>
                <c:pt idx="18">
                  <c:v>Xpaths@non-signal</c:v>
                </c:pt>
                <c:pt idx="19">
                  <c:v>Xpaths@signal</c:v>
                </c:pt>
              </c:strCache>
            </c:strRef>
          </c:cat>
          <c:val>
            <c:numRef>
              <c:f>Sheet1!$P$6:$P$25</c:f>
              <c:numCache>
                <c:formatCode>General</c:formatCode>
                <c:ptCount val="20"/>
                <c:pt idx="0">
                  <c:v>5.52</c:v>
                </c:pt>
                <c:pt idx="1">
                  <c:v>1.17</c:v>
                </c:pt>
                <c:pt idx="2">
                  <c:v>2.2000000000000002</c:v>
                </c:pt>
                <c:pt idx="3">
                  <c:v>5.69</c:v>
                </c:pt>
                <c:pt idx="4">
                  <c:v>10.63</c:v>
                </c:pt>
                <c:pt idx="5">
                  <c:v>0.72</c:v>
                </c:pt>
                <c:pt idx="6">
                  <c:v>1.65</c:v>
                </c:pt>
                <c:pt idx="7">
                  <c:v>0.77</c:v>
                </c:pt>
                <c:pt idx="8">
                  <c:v>1.4300000000000002</c:v>
                </c:pt>
                <c:pt idx="9">
                  <c:v>2.34</c:v>
                </c:pt>
                <c:pt idx="10">
                  <c:v>0.6</c:v>
                </c:pt>
                <c:pt idx="11">
                  <c:v>0.81</c:v>
                </c:pt>
                <c:pt idx="12">
                  <c:v>0.95</c:v>
                </c:pt>
                <c:pt idx="13">
                  <c:v>28.900000000000002</c:v>
                </c:pt>
                <c:pt idx="14">
                  <c:v>7.87</c:v>
                </c:pt>
                <c:pt idx="15">
                  <c:v>5.08</c:v>
                </c:pt>
                <c:pt idx="16">
                  <c:v>3.73</c:v>
                </c:pt>
                <c:pt idx="17">
                  <c:v>0.71</c:v>
                </c:pt>
                <c:pt idx="18">
                  <c:v>14.950000000000001</c:v>
                </c:pt>
                <c:pt idx="19">
                  <c:v>4.3</c:v>
                </c:pt>
              </c:numCache>
            </c:numRef>
          </c:val>
        </c:ser>
        <c:ser>
          <c:idx val="1"/>
          <c:order val="1"/>
          <c:tx>
            <c:strRef>
              <c:f>Sheet1!$Q$5</c:f>
              <c:strCache>
                <c:ptCount val="1"/>
                <c:pt idx="0">
                  <c:v>Fatal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Sheet1!$O$6:$O$25</c:f>
              <c:strCache>
                <c:ptCount val="20"/>
                <c:pt idx="0">
                  <c:v>Animal</c:v>
                </c:pt>
                <c:pt idx="1">
                  <c:v>Avoidance</c:v>
                </c:pt>
                <c:pt idx="2">
                  <c:v>Backing</c:v>
                </c:pt>
                <c:pt idx="3">
                  <c:v>Changing lanes</c:v>
                </c:pt>
                <c:pt idx="4">
                  <c:v>Ctl loss</c:v>
                </c:pt>
                <c:pt idx="5">
                  <c:v>Cyclist</c:v>
                </c:pt>
                <c:pt idx="6">
                  <c:v>Drifting</c:v>
                </c:pt>
                <c:pt idx="7">
                  <c:v>Non-collision</c:v>
                </c:pt>
                <c:pt idx="8">
                  <c:v>Object</c:v>
                </c:pt>
                <c:pt idx="9">
                  <c:v>Opp direction</c:v>
                </c:pt>
                <c:pt idx="10">
                  <c:v>other</c:v>
                </c:pt>
                <c:pt idx="11">
                  <c:v>Parking</c:v>
                </c:pt>
                <c:pt idx="12">
                  <c:v>Pedestrian</c:v>
                </c:pt>
                <c:pt idx="13">
                  <c:v>Rear end</c:v>
                </c:pt>
                <c:pt idx="14">
                  <c:v>Road departure</c:v>
                </c:pt>
                <c:pt idx="15">
                  <c:v>Run light/stop</c:v>
                </c:pt>
                <c:pt idx="16">
                  <c:v>Turning/same direction</c:v>
                </c:pt>
                <c:pt idx="17">
                  <c:v>vehicle failure</c:v>
                </c:pt>
                <c:pt idx="18">
                  <c:v>Xpaths@non-signal</c:v>
                </c:pt>
                <c:pt idx="19">
                  <c:v>Xpaths@signal</c:v>
                </c:pt>
              </c:strCache>
            </c:strRef>
          </c:cat>
          <c:val>
            <c:numRef>
              <c:f>Sheet1!$Q$6:$Q$25</c:f>
              <c:numCache>
                <c:formatCode>###0.0</c:formatCode>
                <c:ptCount val="20"/>
                <c:pt idx="0">
                  <c:v>0.60036233321431876</c:v>
                </c:pt>
                <c:pt idx="1">
                  <c:v>2.1598938566447592E-2</c:v>
                </c:pt>
                <c:pt idx="2">
                  <c:v>0.26006885212661385</c:v>
                </c:pt>
                <c:pt idx="3">
                  <c:v>2.1435844540537681</c:v>
                </c:pt>
                <c:pt idx="4">
                  <c:v>14.1437784037062</c:v>
                </c:pt>
                <c:pt idx="5">
                  <c:v>1.546307683491799</c:v>
                </c:pt>
                <c:pt idx="6">
                  <c:v>1.2002838717640161</c:v>
                </c:pt>
                <c:pt idx="7">
                  <c:v>0.55936842940453058</c:v>
                </c:pt>
                <c:pt idx="8">
                  <c:v>0.46591996050479806</c:v>
                </c:pt>
                <c:pt idx="9">
                  <c:v>16.011425397706986</c:v>
                </c:pt>
                <c:pt idx="10">
                  <c:v>2.3137311945976204</c:v>
                </c:pt>
                <c:pt idx="11">
                  <c:v>0.54746697345975326</c:v>
                </c:pt>
                <c:pt idx="12">
                  <c:v>10.211008405954255</c:v>
                </c:pt>
                <c:pt idx="13" formatCode="###0">
                  <c:v>9.6005077954536429</c:v>
                </c:pt>
                <c:pt idx="14">
                  <c:v>17.883480338353984</c:v>
                </c:pt>
                <c:pt idx="15">
                  <c:v>3.3923557389261361</c:v>
                </c:pt>
                <c:pt idx="16">
                  <c:v>1.1826520851791609</c:v>
                </c:pt>
                <c:pt idx="17">
                  <c:v>0.78241052970294844</c:v>
                </c:pt>
                <c:pt idx="18">
                  <c:v>14.175956414223561</c:v>
                </c:pt>
                <c:pt idx="19">
                  <c:v>2.609063619893945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95028024"/>
        <c:axId val="395028808"/>
      </c:barChart>
      <c:catAx>
        <c:axId val="3950280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Crash event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028808"/>
        <c:crosses val="autoZero"/>
        <c:auto val="1"/>
        <c:lblAlgn val="ctr"/>
        <c:lblOffset val="100"/>
        <c:noMultiLvlLbl val="0"/>
      </c:catAx>
      <c:valAx>
        <c:axId val="395028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Percentage of crashes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028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 baseline="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  <a:ea typeface="ヒラギノ角ゴ Pro W3" pitchFamily="5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  <a:ea typeface="ヒラギノ角ゴ Pro W3" pitchFamily="5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5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  <a:ea typeface="ヒラギノ角ゴ Pro W3" pitchFamily="5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5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  <a:ea typeface="ヒラギノ角ゴ Pro W3" pitchFamily="52" charset="-128"/>
                <a:cs typeface="+mn-cs"/>
              </a:defRPr>
            </a:lvl1pPr>
          </a:lstStyle>
          <a:p>
            <a:pPr>
              <a:defRPr/>
            </a:pPr>
            <a:fld id="{E02F6EAA-B866-4843-9865-D108EDF98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97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  <a:ea typeface="ヒラギノ角ゴ Pro W3" pitchFamily="5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  <a:ea typeface="ヒラギノ角ゴ Pro W3" pitchFamily="5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  <a:ea typeface="ヒラギノ角ゴ Pro W3" pitchFamily="5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  <a:ea typeface="ヒラギノ角ゴ Pro W3" pitchFamily="52" charset="-128"/>
                <a:cs typeface="+mn-cs"/>
              </a:defRPr>
            </a:lvl1pPr>
          </a:lstStyle>
          <a:p>
            <a:pPr>
              <a:defRPr/>
            </a:pPr>
            <a:fld id="{A43EDE31-B9B0-4397-A84E-8E7D2844B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25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52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52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52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52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52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ECC02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ヒラギノ角ゴ Pro W3" pitchFamily="52" charset="-128"/>
              <a:cs typeface="+mn-cs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1905000"/>
            <a:ext cx="7772400" cy="1143000"/>
          </a:xfrm>
        </p:spPr>
        <p:txBody>
          <a:bodyPr/>
          <a:lstStyle>
            <a:lvl1pPr>
              <a:defRPr>
                <a:solidFill>
                  <a:srgbClr val="0C172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A1528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00" y="5827718"/>
            <a:ext cx="7467600" cy="99418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9D142-436D-4EDC-BC3F-EDFA27B3E62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ECC02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ヒラギノ角ゴ Pro W3" pitchFamily="52" charset="-128"/>
              <a:cs typeface="+mn-cs"/>
            </a:endParaRPr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AF216-B3D7-4003-8C18-A45B9197B28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ECC02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ヒラギノ角ゴ Pro W3" pitchFamily="52" charset="-128"/>
              <a:cs typeface="+mn-cs"/>
            </a:endParaRPr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95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429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429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6AB1B-3931-4852-94F9-985F42C9D87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429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663A6-4D49-49BA-9AA8-50F9C68DB3C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98637-3D58-4D02-BC83-63DCDAB7361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45907-4D75-4F01-965A-51AAEF6591C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>
            <a:lvl1pPr>
              <a:defRPr sz="3600" b="1">
                <a:solidFill>
                  <a:srgbClr val="0A152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A1528"/>
                </a:solidFill>
              </a:defRPr>
            </a:lvl1pPr>
            <a:lvl2pPr>
              <a:defRPr>
                <a:solidFill>
                  <a:srgbClr val="0A1528"/>
                </a:solidFill>
              </a:defRPr>
            </a:lvl2pPr>
            <a:lvl3pPr>
              <a:defRPr>
                <a:solidFill>
                  <a:srgbClr val="0A1528"/>
                </a:solidFill>
              </a:defRPr>
            </a:lvl3pPr>
            <a:lvl4pPr>
              <a:defRPr>
                <a:solidFill>
                  <a:srgbClr val="0A1528"/>
                </a:solidFill>
              </a:defRPr>
            </a:lvl4pPr>
            <a:lvl5pPr>
              <a:defRPr>
                <a:solidFill>
                  <a:srgbClr val="0A1528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ECC02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ヒラギノ角ゴ Pro W3" pitchFamily="52" charset="-128"/>
              <a:cs typeface="+mn-cs"/>
            </a:endParaRPr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F225F-66D9-4B60-897E-B20A2673FB1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ECC02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ヒラギノ角ゴ Pro W3" pitchFamily="52" charset="-128"/>
              <a:cs typeface="+mn-cs"/>
            </a:endParaRPr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A152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114800"/>
          </a:xfrm>
        </p:spPr>
        <p:txBody>
          <a:bodyPr/>
          <a:lstStyle>
            <a:lvl1pPr>
              <a:defRPr sz="2800">
                <a:solidFill>
                  <a:srgbClr val="0A1528"/>
                </a:solidFill>
              </a:defRPr>
            </a:lvl1pPr>
            <a:lvl2pPr>
              <a:defRPr sz="2400">
                <a:solidFill>
                  <a:srgbClr val="0A1528"/>
                </a:solidFill>
              </a:defRPr>
            </a:lvl2pPr>
            <a:lvl3pPr>
              <a:defRPr sz="2000">
                <a:solidFill>
                  <a:srgbClr val="0A1528"/>
                </a:solidFill>
              </a:defRPr>
            </a:lvl3pPr>
            <a:lvl4pPr>
              <a:defRPr sz="1800">
                <a:solidFill>
                  <a:srgbClr val="0A1528"/>
                </a:solidFill>
              </a:defRPr>
            </a:lvl4pPr>
            <a:lvl5pPr>
              <a:defRPr sz="1800">
                <a:solidFill>
                  <a:srgbClr val="0A15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114800"/>
          </a:xfrm>
        </p:spPr>
        <p:txBody>
          <a:bodyPr/>
          <a:lstStyle>
            <a:lvl1pPr>
              <a:defRPr sz="2800">
                <a:solidFill>
                  <a:srgbClr val="0A1528"/>
                </a:solidFill>
              </a:defRPr>
            </a:lvl1pPr>
            <a:lvl2pPr>
              <a:defRPr sz="2400">
                <a:solidFill>
                  <a:srgbClr val="0A1528"/>
                </a:solidFill>
              </a:defRPr>
            </a:lvl2pPr>
            <a:lvl3pPr>
              <a:defRPr sz="2000">
                <a:solidFill>
                  <a:srgbClr val="0A1528"/>
                </a:solidFill>
              </a:defRPr>
            </a:lvl3pPr>
            <a:lvl4pPr>
              <a:defRPr sz="1800">
                <a:solidFill>
                  <a:srgbClr val="0A1528"/>
                </a:solidFill>
              </a:defRPr>
            </a:lvl4pPr>
            <a:lvl5pPr>
              <a:defRPr sz="1800">
                <a:solidFill>
                  <a:srgbClr val="0A152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ECC02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ヒラギノ角ゴ Pro W3" pitchFamily="52" charset="-128"/>
              <a:cs typeface="+mn-cs"/>
            </a:endParaRPr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9FC6A-58AB-489D-9982-86F07C3C233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ECC02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ヒラギノ角ゴ Pro W3" pitchFamily="52" charset="-128"/>
              <a:cs typeface="+mn-cs"/>
            </a:endParaRPr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3999" cy="762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ECC02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ヒラギノ角ゴ Pro W3" pitchFamily="52" charset="-128"/>
              <a:cs typeface="+mn-cs"/>
            </a:endParaRPr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ECC02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ヒラギノ角ゴ Pro W3" pitchFamily="52" charset="-128"/>
              <a:cs typeface="+mn-cs"/>
            </a:endParaRPr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A5C4E-BA3B-4ED5-9ABE-D7FD81BA507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ECC02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ヒラギノ角ゴ Pro W3" pitchFamily="52" charset="-128"/>
              <a:cs typeface="+mn-cs"/>
            </a:endParaRPr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95D69-AE77-49A1-A870-D4CD510CF5C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ECC02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ヒラギノ角ゴ Pro W3" pitchFamily="52" charset="-128"/>
              <a:cs typeface="+mn-cs"/>
            </a:endParaRPr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F8AC1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ヒラギノ角ゴ Pro W3" pitchFamily="52" charset="-128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itchFamily="34" charset="0"/>
                <a:ea typeface="ヒラギノ角ゴ Pro W3" pitchFamily="52" charset="-128"/>
                <a:cs typeface="+mn-cs"/>
              </a:defRPr>
            </a:lvl1pPr>
          </a:lstStyle>
          <a:p>
            <a:pPr>
              <a:defRPr/>
            </a:pPr>
            <a:fld id="{151EEBA3-CADB-4081-85C9-8186A6BEE07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52400" y="6248400"/>
            <a:ext cx="1524000" cy="4922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46" r:id="rId1"/>
    <p:sldLayoutId id="2147484347" r:id="rId2"/>
    <p:sldLayoutId id="2147484333" r:id="rId3"/>
    <p:sldLayoutId id="2147484334" r:id="rId4"/>
    <p:sldLayoutId id="2147484335" r:id="rId5"/>
    <p:sldLayoutId id="2147484336" r:id="rId6"/>
    <p:sldLayoutId id="2147484337" r:id="rId7"/>
    <p:sldLayoutId id="2147484338" r:id="rId8"/>
    <p:sldLayoutId id="2147484339" r:id="rId9"/>
    <p:sldLayoutId id="2147484340" r:id="rId10"/>
    <p:sldLayoutId id="2147484341" r:id="rId11"/>
    <p:sldLayoutId id="2147484342" r:id="rId12"/>
    <p:sldLayoutId id="2147484343" r:id="rId13"/>
    <p:sldLayoutId id="2147484344" r:id="rId14"/>
    <p:sldLayoutId id="2147484345" r:id="rId15"/>
  </p:sldLayoutIdLst>
  <p:transition>
    <p:sndAc>
      <p:stSnd>
        <p:snd r:embed="rId17" name="camera.wav"/>
      </p:stSnd>
    </p:sndAc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A4687"/>
          </a:solidFill>
          <a:latin typeface="+mj-lt"/>
          <a:ea typeface="+mj-ea"/>
          <a:cs typeface="ヒラギノ角ゴ Pro W3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A4687"/>
          </a:solidFill>
          <a:latin typeface="Arial" charset="0"/>
          <a:ea typeface="ヒラギノ角ゴ Pro W3" pitchFamily="52" charset="-128"/>
          <a:cs typeface="ヒラギノ角ゴ Pro W3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A4687"/>
          </a:solidFill>
          <a:latin typeface="Arial" charset="0"/>
          <a:ea typeface="ヒラギノ角ゴ Pro W3" pitchFamily="52" charset="-128"/>
          <a:cs typeface="ヒラギノ角ゴ Pro W3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A4687"/>
          </a:solidFill>
          <a:latin typeface="Arial" charset="0"/>
          <a:ea typeface="ヒラギノ角ゴ Pro W3" pitchFamily="52" charset="-128"/>
          <a:cs typeface="ヒラギノ角ゴ Pro W3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A4687"/>
          </a:solidFill>
          <a:latin typeface="Arial" charset="0"/>
          <a:ea typeface="ヒラギノ角ゴ Pro W3" pitchFamily="52" charset="-128"/>
          <a:cs typeface="ヒラギノ角ゴ Pro W3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A4687"/>
          </a:solidFill>
          <a:latin typeface="Arial" charset="0"/>
          <a:ea typeface="ヒラギノ角ゴ Pro W3" pitchFamily="5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A4687"/>
          </a:solidFill>
          <a:latin typeface="Arial" charset="0"/>
          <a:ea typeface="ヒラギノ角ゴ Pro W3" pitchFamily="5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A4687"/>
          </a:solidFill>
          <a:latin typeface="Arial" charset="0"/>
          <a:ea typeface="ヒラギノ角ゴ Pro W3" pitchFamily="5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A4687"/>
          </a:solidFill>
          <a:latin typeface="Arial" charset="0"/>
          <a:ea typeface="ヒラギノ角ゴ Pro W3" pitchFamily="52" charset="-128"/>
        </a:defRPr>
      </a:lvl9pPr>
    </p:titleStyle>
    <p:bodyStyle>
      <a:lvl1pPr marL="342900" indent="-342900" algn="l" rtl="0" eaLnBrk="1" fontAlgn="base" hangingPunct="1">
        <a:spcBef>
          <a:spcPct val="10000"/>
        </a:spcBef>
        <a:spcAft>
          <a:spcPct val="10000"/>
        </a:spcAft>
        <a:buChar char="•"/>
        <a:defRPr sz="3200">
          <a:solidFill>
            <a:srgbClr val="2A4687"/>
          </a:solidFill>
          <a:latin typeface="+mn-lt"/>
          <a:ea typeface="+mn-ea"/>
          <a:cs typeface="ヒラギノ角ゴ Pro W3"/>
        </a:defRPr>
      </a:lvl1pPr>
      <a:lvl2pPr marL="742950" indent="-285750" algn="l" rtl="0" eaLnBrk="1" fontAlgn="base" hangingPunct="1">
        <a:spcBef>
          <a:spcPct val="10000"/>
        </a:spcBef>
        <a:spcAft>
          <a:spcPct val="10000"/>
        </a:spcAft>
        <a:buChar char="–"/>
        <a:defRPr sz="2800">
          <a:solidFill>
            <a:srgbClr val="2A4687"/>
          </a:solidFill>
          <a:latin typeface="+mn-lt"/>
          <a:ea typeface="+mn-ea"/>
          <a:cs typeface="ヒラギノ角ゴ Pro W3"/>
        </a:defRPr>
      </a:lvl2pPr>
      <a:lvl3pPr marL="1143000" indent="-228600" algn="l" rtl="0" eaLnBrk="1" fontAlgn="base" hangingPunct="1">
        <a:spcBef>
          <a:spcPct val="10000"/>
        </a:spcBef>
        <a:spcAft>
          <a:spcPct val="10000"/>
        </a:spcAft>
        <a:buChar char="•"/>
        <a:defRPr sz="2400">
          <a:solidFill>
            <a:srgbClr val="2A4687"/>
          </a:solidFill>
          <a:latin typeface="+mn-lt"/>
          <a:ea typeface="+mn-ea"/>
          <a:cs typeface="ヒラギノ角ゴ Pro W3"/>
        </a:defRPr>
      </a:lvl3pPr>
      <a:lvl4pPr marL="1600200" indent="-228600" algn="l" rtl="0" eaLnBrk="1" fontAlgn="base" hangingPunct="1">
        <a:spcBef>
          <a:spcPct val="10000"/>
        </a:spcBef>
        <a:spcAft>
          <a:spcPct val="10000"/>
        </a:spcAft>
        <a:buChar char="–"/>
        <a:defRPr sz="2000">
          <a:solidFill>
            <a:srgbClr val="2A4687"/>
          </a:solidFill>
          <a:latin typeface="+mn-lt"/>
          <a:ea typeface="+mn-ea"/>
          <a:cs typeface="ヒラギノ角ゴ Pro W3"/>
        </a:defRPr>
      </a:lvl4pPr>
      <a:lvl5pPr marL="2057400" indent="-228600" algn="l" rtl="0" eaLnBrk="1" fontAlgn="base" hangingPunct="1">
        <a:spcBef>
          <a:spcPct val="10000"/>
        </a:spcBef>
        <a:spcAft>
          <a:spcPct val="10000"/>
        </a:spcAft>
        <a:buChar char="»"/>
        <a:defRPr sz="2000">
          <a:solidFill>
            <a:srgbClr val="2A4687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har char="»"/>
        <a:defRPr sz="2000">
          <a:solidFill>
            <a:srgbClr val="2A4687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har char="»"/>
        <a:defRPr sz="2000">
          <a:solidFill>
            <a:srgbClr val="2A4687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har char="»"/>
        <a:defRPr sz="2000">
          <a:solidFill>
            <a:srgbClr val="2A4687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har char="»"/>
        <a:defRPr sz="2000">
          <a:solidFill>
            <a:srgbClr val="2A4687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cacf@umich.edu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kklinich@umich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828800"/>
            <a:ext cx="9067800" cy="1143000"/>
          </a:xfrm>
        </p:spPr>
        <p:txBody>
          <a:bodyPr/>
          <a:lstStyle/>
          <a:p>
            <a:r>
              <a:rPr lang="en-US" sz="3200" b="1" dirty="0" smtClean="0"/>
              <a:t>UTMOST </a:t>
            </a:r>
            <a:br>
              <a:rPr lang="en-US" sz="3200" b="1" dirty="0" smtClean="0"/>
            </a:br>
            <a:r>
              <a:rPr lang="en-US" sz="3200" b="1" dirty="0" smtClean="0"/>
              <a:t>Crash Countermeasure </a:t>
            </a:r>
            <a:br>
              <a:rPr lang="en-US" sz="3200" b="1" dirty="0" smtClean="0"/>
            </a:br>
            <a:r>
              <a:rPr lang="en-US" sz="3200" b="1" dirty="0" smtClean="0"/>
              <a:t>Visualization Tool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57600"/>
            <a:ext cx="6400800" cy="1066800"/>
          </a:xfrm>
        </p:spPr>
        <p:txBody>
          <a:bodyPr/>
          <a:lstStyle/>
          <a:p>
            <a:r>
              <a:rPr lang="en-US" sz="2800" dirty="0" smtClean="0"/>
              <a:t>Carol </a:t>
            </a:r>
            <a:r>
              <a:rPr lang="en-US" sz="2800" dirty="0"/>
              <a:t>A.C. </a:t>
            </a:r>
            <a:r>
              <a:rPr lang="en-US" sz="2800" dirty="0" err="1"/>
              <a:t>Flannagan</a:t>
            </a:r>
            <a:r>
              <a:rPr lang="en-US" sz="2800" dirty="0"/>
              <a:t>, </a:t>
            </a:r>
            <a:endParaRPr lang="en-US" sz="2800" dirty="0" smtClean="0"/>
          </a:p>
          <a:p>
            <a:r>
              <a:rPr lang="en-US" sz="2800" dirty="0"/>
              <a:t>Kathleen D. </a:t>
            </a:r>
            <a:r>
              <a:rPr lang="en-US" sz="2800" dirty="0" err="1" smtClean="0"/>
              <a:t>Klinich</a:t>
            </a:r>
            <a:r>
              <a:rPr lang="en-US" sz="2800" dirty="0" smtClean="0"/>
              <a:t>*, </a:t>
            </a:r>
            <a:endParaRPr lang="en-US" sz="2800" dirty="0"/>
          </a:p>
          <a:p>
            <a:r>
              <a:rPr lang="en-US" sz="2800" dirty="0" smtClean="0"/>
              <a:t>Jared </a:t>
            </a:r>
            <a:r>
              <a:rPr lang="en-US" sz="2800" dirty="0" err="1" smtClean="0"/>
              <a:t>Karlow</a:t>
            </a:r>
            <a:r>
              <a:rPr lang="en-US" sz="2800" dirty="0" smtClean="0"/>
              <a:t>, </a:t>
            </a:r>
            <a:r>
              <a:rPr lang="en-US" sz="2800" dirty="0" err="1" smtClean="0"/>
              <a:t>Jingwen</a:t>
            </a:r>
            <a:r>
              <a:rPr lang="en-US" sz="2800" dirty="0" smtClean="0"/>
              <a:t> Hu</a:t>
            </a:r>
          </a:p>
          <a:p>
            <a:endParaRPr lang="en-US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4400" y="3276600"/>
            <a:ext cx="7086600" cy="76200"/>
          </a:xfrm>
          <a:prstGeom prst="rect">
            <a:avLst/>
          </a:prstGeom>
          <a:solidFill>
            <a:srgbClr val="ECC027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2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countermeasures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33400" y="1295400"/>
            <a:ext cx="831434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81883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LDW &amp; FCW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152183"/>
            <a:ext cx="7315200" cy="22006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496017"/>
            <a:ext cx="7315200" cy="22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95021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762000"/>
          </a:xfrm>
        </p:spPr>
        <p:txBody>
          <a:bodyPr/>
          <a:lstStyle/>
          <a:p>
            <a:r>
              <a:rPr lang="en-US" dirty="0" smtClean="0"/>
              <a:t>Fatal crashes: all current CA technologies in all vehicles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0" y="1442181"/>
            <a:ext cx="7772400" cy="38212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8400" y="5263419"/>
            <a:ext cx="4969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N: 33,292 -&gt;22,232: 33% reduction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46615" y="5725084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(Top 5: ESC, Lane Keeping Assistance,</a:t>
            </a:r>
          </a:p>
          <a:p>
            <a:pPr algn="ctr"/>
            <a:r>
              <a:rPr lang="en-US" dirty="0" smtClean="0"/>
              <a:t> Lane Centering, AEB, FCW)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886836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Fatal crashes: no alcohol crashes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0" y="1430758"/>
            <a:ext cx="7772400" cy="38440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5263419"/>
            <a:ext cx="4969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N: 33,292 -&gt;24,489: 26% reduction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78102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Fatal crashes: 100% Proper Restraint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0" y="1372892"/>
            <a:ext cx="7772400" cy="39598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5263419"/>
            <a:ext cx="4969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N: 33,292 -&gt;24,216: 27% reduction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997731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Fatal crashes: all three countermeasures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0" y="1434441"/>
            <a:ext cx="7772400" cy="3836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5484167"/>
            <a:ext cx="5150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N=33,292 -&gt;12,943: 61% reduction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996188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alternate chart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1002241"/>
            <a:ext cx="3657600" cy="1926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150" y="977476"/>
            <a:ext cx="3657600" cy="1962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2940049"/>
            <a:ext cx="3657600" cy="1962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881100"/>
            <a:ext cx="3657600" cy="19134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4909925"/>
            <a:ext cx="3657600" cy="19134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896167"/>
            <a:ext cx="3657600" cy="204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04067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 subset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0"/>
          <a:stretch/>
        </p:blipFill>
        <p:spPr bwMode="auto">
          <a:xfrm>
            <a:off x="152400" y="990600"/>
            <a:ext cx="2714625" cy="2095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667000"/>
            <a:ext cx="7772400" cy="411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08451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4724400" cy="4114800"/>
          </a:xfrm>
        </p:spPr>
        <p:txBody>
          <a:bodyPr/>
          <a:lstStyle/>
          <a:p>
            <a:r>
              <a:rPr lang="en-US" sz="2400" dirty="0" smtClean="0"/>
              <a:t>UTMOST.UMTRI.UMICH.EDU</a:t>
            </a:r>
          </a:p>
          <a:p>
            <a:r>
              <a:rPr lang="en-US" sz="2400" dirty="0" smtClean="0"/>
              <a:t>Online tool to explore effects of countermeasures on motor-vehicle crashes, injuries, and fatalities</a:t>
            </a:r>
          </a:p>
          <a:p>
            <a:r>
              <a:rPr lang="en-US" sz="2400" dirty="0" smtClean="0"/>
              <a:t>Continuing Road to Zero project will add options to view by race/ethnicity and income level</a:t>
            </a:r>
            <a:endParaRPr lang="en-US" sz="2400" dirty="0"/>
          </a:p>
        </p:txBody>
      </p:sp>
      <p:pic>
        <p:nvPicPr>
          <p:cNvPr id="1030" name="Picture 6" descr="Image result for mc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19500"/>
            <a:ext cx="3624580" cy="175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umt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81124"/>
            <a:ext cx="3631580" cy="204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861428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your attention.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3962400"/>
            <a:ext cx="8686800" cy="1066800"/>
          </a:xfrm>
        </p:spPr>
        <p:txBody>
          <a:bodyPr/>
          <a:lstStyle/>
          <a:p>
            <a:r>
              <a:rPr lang="en-US" dirty="0" smtClean="0"/>
              <a:t>Contact: Carol </a:t>
            </a:r>
            <a:r>
              <a:rPr lang="en-US" dirty="0" err="1" smtClean="0"/>
              <a:t>Flannagan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cacf@umich.edu</a:t>
            </a:r>
            <a:r>
              <a:rPr lang="en-US" dirty="0" smtClean="0"/>
              <a:t> </a:t>
            </a:r>
          </a:p>
          <a:p>
            <a:r>
              <a:rPr lang="en-US" dirty="0" smtClean="0"/>
              <a:t>or Kathy </a:t>
            </a:r>
            <a:r>
              <a:rPr lang="en-US" dirty="0" err="1" smtClean="0"/>
              <a:t>Klinich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kklinich@umich.edu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298144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UTMOST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4876800" cy="4114800"/>
          </a:xfrm>
        </p:spPr>
        <p:txBody>
          <a:bodyPr/>
          <a:lstStyle/>
          <a:p>
            <a:r>
              <a:rPr lang="en-US" sz="2400" dirty="0" smtClean="0"/>
              <a:t>Unified Theory for Mapping Opportunities in Safety Technology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llow </a:t>
            </a:r>
            <a:r>
              <a:rPr lang="en-US" sz="2400" dirty="0"/>
              <a:t>visualization of the benefits of multiple safety countermeasures </a:t>
            </a:r>
            <a:endParaRPr lang="en-US" sz="2400" dirty="0" smtClean="0"/>
          </a:p>
          <a:p>
            <a:r>
              <a:rPr lang="en-US" sz="2400" dirty="0"/>
              <a:t>U</a:t>
            </a:r>
            <a:r>
              <a:rPr lang="en-US" sz="2400" dirty="0" smtClean="0"/>
              <a:t>nderstand </a:t>
            </a:r>
            <a:r>
              <a:rPr lang="en-US" sz="2400" dirty="0"/>
              <a:t>how combinations of those countermeasures might influence the crash </a:t>
            </a:r>
            <a:r>
              <a:rPr lang="en-US" sz="2400" dirty="0" smtClean="0"/>
              <a:t>population</a:t>
            </a:r>
            <a:endParaRPr lang="en-US" sz="2400" dirty="0"/>
          </a:p>
          <a:p>
            <a:r>
              <a:rPr lang="en-US" sz="2400" dirty="0" smtClean="0"/>
              <a:t>UTMOST.UMTRI.UMICH.EDU</a:t>
            </a:r>
          </a:p>
          <a:p>
            <a:endParaRPr lang="en-US" sz="28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219200"/>
            <a:ext cx="3251200" cy="2438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546" y="3863898"/>
            <a:ext cx="326219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95107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/>
              <a:t>Overall crash direction (front, near-side, far-side, rear, rollover, pedestrian, </a:t>
            </a:r>
            <a:r>
              <a:rPr lang="en-US" sz="2000" dirty="0" err="1"/>
              <a:t>pedalcyclist</a:t>
            </a:r>
            <a:r>
              <a:rPr lang="en-US" sz="2000" dirty="0"/>
              <a:t>, motorcyclist, and other)</a:t>
            </a:r>
          </a:p>
          <a:p>
            <a:pPr lvl="0"/>
            <a:r>
              <a:rPr lang="en-US" sz="2000" dirty="0"/>
              <a:t>Crash type or mechanism (run-off-road, backing, etc.)</a:t>
            </a:r>
          </a:p>
          <a:p>
            <a:pPr lvl="0"/>
            <a:r>
              <a:rPr lang="en-US" sz="2000" dirty="0"/>
              <a:t>Occupant age group: (0-1,2-4,5-7,8-10,11-13,14-15,16-17,16-20,21-65,66+)</a:t>
            </a:r>
          </a:p>
          <a:p>
            <a:pPr lvl="0"/>
            <a:r>
              <a:rPr lang="en-US" sz="2000" dirty="0"/>
              <a:t>Occupant gender (Male, Female)</a:t>
            </a:r>
          </a:p>
          <a:p>
            <a:pPr lvl="0"/>
            <a:r>
              <a:rPr lang="en-US" sz="2000" dirty="0"/>
              <a:t>Driver age group (&lt;16,16-17,18-20,21-25,25-65,66+)</a:t>
            </a:r>
          </a:p>
          <a:p>
            <a:pPr lvl="0"/>
            <a:r>
              <a:rPr lang="en-US" sz="2000" dirty="0"/>
              <a:t>Driver gender (Male, Female)</a:t>
            </a:r>
          </a:p>
          <a:p>
            <a:pPr lvl="0"/>
            <a:r>
              <a:rPr lang="en-US" sz="2000" dirty="0"/>
              <a:t>Driver alcohol involvement (Yes, No)</a:t>
            </a:r>
          </a:p>
          <a:p>
            <a:pPr lvl="0"/>
            <a:r>
              <a:rPr lang="en-US" sz="2000" dirty="0"/>
              <a:t>Light condition (light [includes dusk and dawn], dark, dark but lighted, other/unknown)</a:t>
            </a:r>
          </a:p>
          <a:p>
            <a:pPr lvl="0"/>
            <a:r>
              <a:rPr lang="en-US" sz="2000" dirty="0"/>
              <a:t>Pedestrian alcohol involvement (Yes, No for pedestrians only)</a:t>
            </a:r>
          </a:p>
          <a:p>
            <a:pPr lvl="0"/>
            <a:r>
              <a:rPr lang="en-US" sz="2000" dirty="0"/>
              <a:t>Vehicle type (Passenger car, SUV, Van, Pickup, </a:t>
            </a:r>
            <a:r>
              <a:rPr lang="en-US" sz="2000" dirty="0" err="1"/>
              <a:t>Pedalcyclist</a:t>
            </a:r>
            <a:r>
              <a:rPr lang="en-US" sz="2000" dirty="0"/>
              <a:t>, Motorcyclist, Pedestrian, Other)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49539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Injury risk: restraint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 14+ in vehicles: effect of belt use estimated from NASS-CDS</a:t>
            </a:r>
          </a:p>
          <a:p>
            <a:r>
              <a:rPr lang="en-US" dirty="0" smtClean="0"/>
              <a:t>Motorcyclists: helmet effectiveness estimated from NASS-GES</a:t>
            </a:r>
          </a:p>
          <a:p>
            <a:r>
              <a:rPr lang="en-US" dirty="0" smtClean="0"/>
              <a:t>Children: restraint effectiveness estimates from NASS-GES for age groups 0-1, 2-4, 5-10, 11-13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010433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Injury/fatality risk variables for planar crashes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 smtClean="0"/>
              <a:t>Impact direction (frontal, nearside, </a:t>
            </a:r>
            <a:r>
              <a:rPr lang="en-US" sz="2800" dirty="0" err="1" smtClean="0"/>
              <a:t>farside</a:t>
            </a:r>
            <a:r>
              <a:rPr lang="en-US" sz="2800" dirty="0" smtClean="0"/>
              <a:t>, rear)</a:t>
            </a:r>
          </a:p>
          <a:p>
            <a:pPr lvl="0"/>
            <a:r>
              <a:rPr lang="en-US" sz="2800" dirty="0" smtClean="0"/>
              <a:t>delta </a:t>
            </a:r>
            <a:r>
              <a:rPr lang="en-US" sz="2800" dirty="0"/>
              <a:t>V (expressed as ln [delta V])</a:t>
            </a:r>
          </a:p>
          <a:p>
            <a:pPr lvl="0"/>
            <a:r>
              <a:rPr lang="en-US" sz="2800" dirty="0"/>
              <a:t>Occupant age and gender</a:t>
            </a:r>
          </a:p>
          <a:p>
            <a:pPr lvl="0"/>
            <a:r>
              <a:rPr lang="en-US" sz="2800" dirty="0"/>
              <a:t>Belt restraint (yes/no)</a:t>
            </a:r>
          </a:p>
          <a:p>
            <a:pPr lvl="0"/>
            <a:r>
              <a:rPr lang="en-US" sz="2800" dirty="0"/>
              <a:t>Vehicle type (passenger car vs. other)</a:t>
            </a:r>
          </a:p>
          <a:p>
            <a:pPr lvl="0"/>
            <a:r>
              <a:rPr lang="en-US" sz="2800" dirty="0"/>
              <a:t>Alcohol involvement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086898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Injury/Fatality risk for other crashes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Rollover: occupant age and belt use</a:t>
            </a:r>
          </a:p>
          <a:p>
            <a:r>
              <a:rPr lang="en-US" sz="2400" dirty="0" smtClean="0"/>
              <a:t>Pedestrian/cyclist:</a:t>
            </a:r>
          </a:p>
          <a:p>
            <a:pPr lvl="1"/>
            <a:r>
              <a:rPr lang="en-US" sz="2400" smtClean="0"/>
              <a:t>Pedestrian/cyclist </a:t>
            </a:r>
            <a:r>
              <a:rPr lang="en-US" sz="2400" dirty="0" smtClean="0"/>
              <a:t>age</a:t>
            </a:r>
          </a:p>
          <a:p>
            <a:pPr lvl="1"/>
            <a:r>
              <a:rPr lang="en-US" sz="2400" dirty="0" smtClean="0"/>
              <a:t>Light level</a:t>
            </a:r>
          </a:p>
          <a:p>
            <a:pPr lvl="1"/>
            <a:r>
              <a:rPr lang="en-US" sz="2400" dirty="0" smtClean="0"/>
              <a:t>Striking vehicle type</a:t>
            </a:r>
          </a:p>
          <a:p>
            <a:pPr lvl="1"/>
            <a:r>
              <a:rPr lang="en-US" sz="2400" dirty="0" smtClean="0"/>
              <a:t>Pedestrian/cyclist alcohol use</a:t>
            </a:r>
          </a:p>
          <a:p>
            <a:r>
              <a:rPr lang="en-US" sz="2400" dirty="0" smtClean="0"/>
              <a:t>Motorcycle</a:t>
            </a:r>
          </a:p>
          <a:p>
            <a:pPr lvl="1"/>
            <a:r>
              <a:rPr lang="en-US" sz="2400" dirty="0" smtClean="0"/>
              <a:t>Age</a:t>
            </a:r>
          </a:p>
          <a:p>
            <a:pPr lvl="1"/>
            <a:r>
              <a:rPr lang="en-US" sz="2400" dirty="0" smtClean="0"/>
              <a:t>Light level</a:t>
            </a:r>
          </a:p>
          <a:p>
            <a:pPr lvl="1"/>
            <a:r>
              <a:rPr lang="en-US" sz="2400" dirty="0" smtClean="0"/>
              <a:t>Alcohol use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68605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 Technology and Relevant Crash Types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7833579"/>
              </p:ext>
            </p:extLst>
          </p:nvPr>
        </p:nvGraphicFramePr>
        <p:xfrm>
          <a:off x="266700" y="1524000"/>
          <a:ext cx="8610600" cy="4297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8067"/>
                <a:gridCol w="4622533"/>
              </a:tblGrid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Crash Avoidance technology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Relevant Crash Types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Lane departure warning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Head-on (from lane drift); Run-off-road 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Adaptive cruise control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Rear-end crashes 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Alcohol interlock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Alcohol involved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Electronic Stability Control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Single-vehicle run-off-road crashes rollovers 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Frontal collision warning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Rear-end crashes, object crashes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Intelligent lighting systems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Pedestrian/cyclist low-visibility crashes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Lane change warning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Drifting and lane change crashes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Lane keeping assistance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Head-on collisions from lane drift, sideswipe crashes, run-off-road crashes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Pedestrian detection system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Pedestrian crashes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Reverse collision warning system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Backing crashes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Road departure warning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Run-off-road crashes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675441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UTMOST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5181600" cy="4114800"/>
          </a:xfrm>
        </p:spPr>
        <p:txBody>
          <a:bodyPr/>
          <a:lstStyle/>
          <a:p>
            <a:r>
              <a:rPr lang="en-US" sz="2400" dirty="0"/>
              <a:t>Start with current distributions of crashes and </a:t>
            </a:r>
            <a:r>
              <a:rPr lang="en-US" sz="2400" dirty="0" smtClean="0"/>
              <a:t>injuries; Road to Zero project added fatalities</a:t>
            </a:r>
            <a:endParaRPr lang="en-US" sz="2400" dirty="0"/>
          </a:p>
          <a:p>
            <a:r>
              <a:rPr lang="en-US" sz="2400" dirty="0"/>
              <a:t>Explore what could happen if</a:t>
            </a:r>
          </a:p>
          <a:p>
            <a:pPr lvl="1"/>
            <a:r>
              <a:rPr lang="en-US" sz="2400" dirty="0"/>
              <a:t>Vehicles had advanced crash avoidance technologies</a:t>
            </a:r>
          </a:p>
          <a:p>
            <a:pPr lvl="1"/>
            <a:r>
              <a:rPr lang="en-US" sz="2400" dirty="0"/>
              <a:t>Everyone wore their seatbelts</a:t>
            </a:r>
          </a:p>
          <a:p>
            <a:pPr lvl="1"/>
            <a:r>
              <a:rPr lang="en-US" sz="2400" dirty="0"/>
              <a:t>All states had strong traffic safety </a:t>
            </a:r>
            <a:r>
              <a:rPr lang="en-US" sz="2400" dirty="0" smtClean="0"/>
              <a:t>laws</a:t>
            </a:r>
          </a:p>
          <a:p>
            <a:r>
              <a:rPr lang="en-US" sz="2400" dirty="0" smtClean="0"/>
              <a:t>Evaluate tradeoffs between safety benefits and implementation costs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3653" b="12501"/>
          <a:stretch/>
        </p:blipFill>
        <p:spPr>
          <a:xfrm>
            <a:off x="7255727" y="1582000"/>
            <a:ext cx="1878980" cy="10366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6448" y="3293327"/>
            <a:ext cx="987679" cy="11705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6271" y="4776528"/>
            <a:ext cx="1228035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2653" y="1327576"/>
            <a:ext cx="160020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40490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467600" cy="4114800"/>
          </a:xfrm>
        </p:spPr>
        <p:txBody>
          <a:bodyPr/>
          <a:lstStyle/>
          <a:p>
            <a:r>
              <a:rPr lang="en-US" sz="2400" dirty="0" smtClean="0"/>
              <a:t>Distribution of people in crashes generated from 2013-2015 </a:t>
            </a:r>
            <a:r>
              <a:rPr lang="en-US" sz="2400" dirty="0"/>
              <a:t>National Automotive Sampling System—General Estimates System (NASS-GES) </a:t>
            </a:r>
            <a:endParaRPr lang="en-US" sz="2400" dirty="0" smtClean="0"/>
          </a:p>
          <a:p>
            <a:r>
              <a:rPr lang="en-US" sz="2400" dirty="0" smtClean="0"/>
              <a:t>Distribution of crashes by severity estimated for each combination of crash variables using NASS-GES</a:t>
            </a:r>
          </a:p>
          <a:p>
            <a:r>
              <a:rPr lang="en-US" sz="2400" dirty="0"/>
              <a:t>Injury risk curves </a:t>
            </a:r>
            <a:r>
              <a:rPr lang="en-US" sz="2400" dirty="0" smtClean="0"/>
              <a:t>modeled </a:t>
            </a:r>
            <a:r>
              <a:rPr lang="en-US" sz="2400" dirty="0"/>
              <a:t>using the 2010-2015 National Automotive Sampling System—Crashworthiness Data System (NASS-CDS) </a:t>
            </a:r>
            <a:r>
              <a:rPr lang="en-US" sz="2400" dirty="0" smtClean="0"/>
              <a:t>dataset</a:t>
            </a:r>
          </a:p>
          <a:p>
            <a:r>
              <a:rPr lang="en-US" sz="2400" dirty="0" smtClean="0"/>
              <a:t>Fatality risk and delta v distribution based NASS-CDS and corrected based on 2011-2016 FARS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1248143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Doing the math</a:t>
            </a:r>
            <a:endParaRPr lang="en-US" dirty="0"/>
          </a:p>
        </p:txBody>
      </p:sp>
      <p:sp>
        <p:nvSpPr>
          <p:cNvPr id="4" name="Content Placeholder 26"/>
          <p:cNvSpPr txBox="1">
            <a:spLocks/>
          </p:cNvSpPr>
          <p:nvPr/>
        </p:nvSpPr>
        <p:spPr bwMode="auto">
          <a:xfrm>
            <a:off x="685800" y="1295400"/>
            <a:ext cx="3505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10000"/>
              </a:spcBef>
              <a:spcAft>
                <a:spcPct val="10000"/>
              </a:spcAft>
              <a:buChar char="•"/>
              <a:defRPr sz="3200">
                <a:solidFill>
                  <a:srgbClr val="0A1528"/>
                </a:solidFill>
                <a:latin typeface="+mn-lt"/>
                <a:ea typeface="+mn-ea"/>
                <a:cs typeface="ヒラギノ角ゴ Pro W3"/>
              </a:defRPr>
            </a:lvl1pPr>
            <a:lvl2pPr marL="742950" indent="-285750" algn="l" rtl="0" eaLnBrk="1" fontAlgn="base" hangingPunct="1">
              <a:spcBef>
                <a:spcPct val="10000"/>
              </a:spcBef>
              <a:spcAft>
                <a:spcPct val="10000"/>
              </a:spcAft>
              <a:buChar char="–"/>
              <a:defRPr sz="2800">
                <a:solidFill>
                  <a:srgbClr val="0A1528"/>
                </a:solidFill>
                <a:latin typeface="+mn-lt"/>
                <a:ea typeface="+mn-ea"/>
                <a:cs typeface="ヒラギノ角ゴ Pro W3"/>
              </a:defRPr>
            </a:lvl2pPr>
            <a:lvl3pPr marL="1143000" indent="-228600" algn="l" rtl="0" eaLnBrk="1" fontAlgn="base" hangingPunct="1">
              <a:spcBef>
                <a:spcPct val="10000"/>
              </a:spcBef>
              <a:spcAft>
                <a:spcPct val="10000"/>
              </a:spcAft>
              <a:buChar char="•"/>
              <a:defRPr sz="2400">
                <a:solidFill>
                  <a:srgbClr val="0A1528"/>
                </a:solidFill>
                <a:latin typeface="+mn-lt"/>
                <a:ea typeface="+mn-ea"/>
                <a:cs typeface="ヒラギノ角ゴ Pro W3"/>
              </a:defRPr>
            </a:lvl3pPr>
            <a:lvl4pPr marL="1600200" indent="-228600" algn="l" rtl="0" eaLnBrk="1" fontAlgn="base" hangingPunct="1">
              <a:spcBef>
                <a:spcPct val="10000"/>
              </a:spcBef>
              <a:spcAft>
                <a:spcPct val="10000"/>
              </a:spcAft>
              <a:buChar char="–"/>
              <a:defRPr sz="2000">
                <a:solidFill>
                  <a:srgbClr val="0A1528"/>
                </a:solidFill>
                <a:latin typeface="+mn-lt"/>
                <a:ea typeface="+mn-ea"/>
                <a:cs typeface="ヒラギノ角ゴ Pro W3"/>
              </a:defRPr>
            </a:lvl4pPr>
            <a:lvl5pPr marL="2057400" indent="-228600" algn="l" rtl="0" eaLnBrk="1" fontAlgn="base" hangingPunct="1">
              <a:spcBef>
                <a:spcPct val="10000"/>
              </a:spcBef>
              <a:spcAft>
                <a:spcPct val="10000"/>
              </a:spcAft>
              <a:buChar char="»"/>
              <a:defRPr sz="2000">
                <a:solidFill>
                  <a:srgbClr val="0A1528"/>
                </a:solidFill>
                <a:latin typeface="+mn-lt"/>
                <a:ea typeface="+mn-ea"/>
                <a:cs typeface="ヒラギノ角ゴ Pro W3"/>
              </a:defRPr>
            </a:lvl5pPr>
            <a:lvl6pPr marL="25146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2A4687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2A4687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2A4687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2A4687"/>
                </a:solidFill>
                <a:latin typeface="+mn-lt"/>
                <a:ea typeface="+mn-ea"/>
              </a:defRPr>
            </a:lvl9pPr>
          </a:lstStyle>
          <a:p>
            <a:r>
              <a:rPr lang="en-US" sz="2400" kern="0" dirty="0" smtClean="0"/>
              <a:t>Injury/fatality risk</a:t>
            </a:r>
          </a:p>
          <a:p>
            <a:r>
              <a:rPr lang="en-US" sz="2400" kern="0" dirty="0" smtClean="0"/>
              <a:t>Exposure: distribution of crashes by crash severity</a:t>
            </a:r>
          </a:p>
          <a:p>
            <a:r>
              <a:rPr lang="en-US" sz="2400" kern="0" dirty="0" smtClean="0"/>
              <a:t>Multiply together for injury distribution</a:t>
            </a:r>
          </a:p>
          <a:p>
            <a:r>
              <a:rPr lang="en-US" sz="2400" kern="0" dirty="0" smtClean="0"/>
              <a:t>Integrate for counts</a:t>
            </a:r>
          </a:p>
          <a:p>
            <a:endParaRPr lang="en-US" sz="2400" kern="0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0407415"/>
              </p:ext>
            </p:extLst>
          </p:nvPr>
        </p:nvGraphicFramePr>
        <p:xfrm>
          <a:off x="4495800" y="2590800"/>
          <a:ext cx="43434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7767581"/>
              </p:ext>
            </p:extLst>
          </p:nvPr>
        </p:nvGraphicFramePr>
        <p:xfrm>
          <a:off x="4495799" y="4724400"/>
          <a:ext cx="4343401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1957485"/>
              </p:ext>
            </p:extLst>
          </p:nvPr>
        </p:nvGraphicFramePr>
        <p:xfrm>
          <a:off x="4495800" y="990600"/>
          <a:ext cx="4343401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87154907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reducing crash severity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7060" y="1295400"/>
            <a:ext cx="700988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83218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screen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8534402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44270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crash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4419600" cy="4114800"/>
          </a:xfrm>
        </p:spPr>
        <p:txBody>
          <a:bodyPr/>
          <a:lstStyle/>
          <a:p>
            <a:r>
              <a:rPr lang="en-US" sz="2400" dirty="0" smtClean="0"/>
              <a:t>Outcomes</a:t>
            </a:r>
          </a:p>
          <a:p>
            <a:pPr lvl="1"/>
            <a:r>
              <a:rPr lang="en-US" sz="2000" dirty="0" smtClean="0"/>
              <a:t>People in crashes</a:t>
            </a:r>
          </a:p>
          <a:p>
            <a:pPr lvl="1"/>
            <a:r>
              <a:rPr lang="en-US" sz="2000" dirty="0" smtClean="0"/>
              <a:t>People injured in crashes </a:t>
            </a:r>
          </a:p>
          <a:p>
            <a:pPr lvl="1"/>
            <a:r>
              <a:rPr lang="en-US" sz="2000" dirty="0" smtClean="0"/>
              <a:t>People killed in crashes</a:t>
            </a:r>
          </a:p>
          <a:p>
            <a:r>
              <a:rPr lang="en-US" sz="2400" dirty="0" smtClean="0"/>
              <a:t>Configured by </a:t>
            </a:r>
          </a:p>
          <a:p>
            <a:pPr lvl="1"/>
            <a:r>
              <a:rPr lang="en-US" sz="2000" dirty="0" smtClean="0"/>
              <a:t>crash type</a:t>
            </a:r>
          </a:p>
          <a:p>
            <a:pPr lvl="1"/>
            <a:r>
              <a:rPr lang="en-US" sz="2000" dirty="0" smtClean="0"/>
              <a:t>crash direction</a:t>
            </a:r>
          </a:p>
          <a:p>
            <a:pPr lvl="1"/>
            <a:r>
              <a:rPr lang="en-US" sz="2000" dirty="0" smtClean="0"/>
              <a:t>vehicle type</a:t>
            </a:r>
          </a:p>
          <a:p>
            <a:pPr lvl="1"/>
            <a:r>
              <a:rPr lang="en-US" sz="2000" dirty="0" smtClean="0"/>
              <a:t>person age</a:t>
            </a:r>
          </a:p>
          <a:p>
            <a:pPr lvl="1"/>
            <a:r>
              <a:rPr lang="en-US" sz="2000" dirty="0" smtClean="0"/>
              <a:t>driver age</a:t>
            </a:r>
          </a:p>
          <a:p>
            <a:pPr lvl="1"/>
            <a:r>
              <a:rPr lang="en-US" sz="2000" dirty="0" smtClean="0"/>
              <a:t>Sex</a:t>
            </a:r>
          </a:p>
          <a:p>
            <a:pPr lvl="1"/>
            <a:r>
              <a:rPr lang="en-US" sz="2000" dirty="0" smtClean="0"/>
              <a:t>alcohol involvement</a:t>
            </a:r>
          </a:p>
          <a:p>
            <a:pPr lvl="1"/>
            <a:r>
              <a:rPr lang="en-US" sz="2000" dirty="0" smtClean="0"/>
              <a:t>light condition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198540"/>
            <a:ext cx="3429000" cy="324059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5181600" y="1143000"/>
            <a:ext cx="3594749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1376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type: Fatal vs. All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8289723"/>
              </p:ext>
            </p:extLst>
          </p:nvPr>
        </p:nvGraphicFramePr>
        <p:xfrm>
          <a:off x="685800" y="914400"/>
          <a:ext cx="77724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5-Point Star 7"/>
          <p:cNvSpPr/>
          <p:nvPr/>
        </p:nvSpPr>
        <p:spPr bwMode="auto">
          <a:xfrm>
            <a:off x="5715000" y="2133600"/>
            <a:ext cx="152400" cy="152400"/>
          </a:xfrm>
          <a:prstGeom prst="star5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52" charset="-128"/>
            </a:endParaRPr>
          </a:p>
        </p:txBody>
      </p:sp>
      <p:sp>
        <p:nvSpPr>
          <p:cNvPr id="9" name="5-Point Star 8"/>
          <p:cNvSpPr/>
          <p:nvPr/>
        </p:nvSpPr>
        <p:spPr bwMode="auto">
          <a:xfrm>
            <a:off x="5486400" y="3276600"/>
            <a:ext cx="152400" cy="152400"/>
          </a:xfrm>
          <a:prstGeom prst="star5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52" charset="-128"/>
            </a:endParaRPr>
          </a:p>
        </p:txBody>
      </p:sp>
      <p:sp>
        <p:nvSpPr>
          <p:cNvPr id="10" name="5-Point Star 9"/>
          <p:cNvSpPr/>
          <p:nvPr/>
        </p:nvSpPr>
        <p:spPr bwMode="auto">
          <a:xfrm>
            <a:off x="4648200" y="2590800"/>
            <a:ext cx="152400" cy="152400"/>
          </a:xfrm>
          <a:prstGeom prst="star5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52" charset="-128"/>
            </a:endParaRPr>
          </a:p>
        </p:txBody>
      </p:sp>
      <p:sp>
        <p:nvSpPr>
          <p:cNvPr id="11" name="5-Point Star 10"/>
          <p:cNvSpPr/>
          <p:nvPr/>
        </p:nvSpPr>
        <p:spPr bwMode="auto">
          <a:xfrm>
            <a:off x="5181600" y="4419600"/>
            <a:ext cx="152400" cy="152400"/>
          </a:xfrm>
          <a:prstGeom prst="star5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52" charset="-128"/>
            </a:endParaRPr>
          </a:p>
        </p:txBody>
      </p:sp>
      <p:sp>
        <p:nvSpPr>
          <p:cNvPr id="12" name="5-Point Star 11"/>
          <p:cNvSpPr/>
          <p:nvPr/>
        </p:nvSpPr>
        <p:spPr bwMode="auto">
          <a:xfrm>
            <a:off x="3962400" y="4648200"/>
            <a:ext cx="152400" cy="152400"/>
          </a:xfrm>
          <a:prstGeom prst="star5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52" charset="-128"/>
            </a:endParaRPr>
          </a:p>
        </p:txBody>
      </p:sp>
      <p:sp>
        <p:nvSpPr>
          <p:cNvPr id="13" name="5-Point Star 12"/>
          <p:cNvSpPr/>
          <p:nvPr/>
        </p:nvSpPr>
        <p:spPr bwMode="auto">
          <a:xfrm>
            <a:off x="3949390" y="5315415"/>
            <a:ext cx="152400" cy="152400"/>
          </a:xfrm>
          <a:prstGeom prst="star5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52" charset="-128"/>
            </a:endParaRPr>
          </a:p>
        </p:txBody>
      </p:sp>
      <p:sp>
        <p:nvSpPr>
          <p:cNvPr id="14" name="5-Point Star 13"/>
          <p:cNvSpPr/>
          <p:nvPr/>
        </p:nvSpPr>
        <p:spPr bwMode="auto">
          <a:xfrm>
            <a:off x="7391400" y="2438400"/>
            <a:ext cx="152400" cy="152400"/>
          </a:xfrm>
          <a:prstGeom prst="star5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52" charset="-128"/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3657600" y="1752600"/>
            <a:ext cx="152400" cy="152400"/>
          </a:xfrm>
          <a:prstGeom prst="star5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5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0456527"/>
      </p:ext>
    </p:extLst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5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5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IOverview112015" id="{821AD235-E6CB-4216-8EAD-1275ACC35239}" vid="{73A16C24-3C47-47A2-80BA-A22E4C7BE5A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DEIOverview112015</Template>
  <TotalTime>25152</TotalTime>
  <Words>721</Words>
  <Application>Microsoft Office PowerPoint</Application>
  <PresentationFormat>On-screen Show (4:3)</PresentationFormat>
  <Paragraphs>128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ヒラギノ角ゴ Pro W3</vt:lpstr>
      <vt:lpstr>Blank Presentation</vt:lpstr>
      <vt:lpstr>UTMOST  Crash Countermeasure  Visualization Tool</vt:lpstr>
      <vt:lpstr>UTMOST</vt:lpstr>
      <vt:lpstr>Using UTMOST</vt:lpstr>
      <vt:lpstr>Datasets</vt:lpstr>
      <vt:lpstr>Doing the math</vt:lpstr>
      <vt:lpstr>Effect of reducing crash severity</vt:lpstr>
      <vt:lpstr>Opening screen</vt:lpstr>
      <vt:lpstr>Configuring crash world</vt:lpstr>
      <vt:lpstr>Crash type: Fatal vs. All</vt:lpstr>
      <vt:lpstr>Applying countermeasures</vt:lpstr>
      <vt:lpstr>LDW &amp; FCW </vt:lpstr>
      <vt:lpstr>Fatal crashes: all current CA technologies in all vehicles</vt:lpstr>
      <vt:lpstr>Fatal crashes: no alcohol crashes</vt:lpstr>
      <vt:lpstr>Fatal crashes: 100% Proper Restraint</vt:lpstr>
      <vt:lpstr>Fatal crashes: all three countermeasures</vt:lpstr>
      <vt:lpstr>Choosing alternate chart variables</vt:lpstr>
      <vt:lpstr>Chart subset</vt:lpstr>
      <vt:lpstr>Overview</vt:lpstr>
      <vt:lpstr>Thank you for your attention.</vt:lpstr>
      <vt:lpstr>Crash variables</vt:lpstr>
      <vt:lpstr>Injury risk: restraint effect</vt:lpstr>
      <vt:lpstr>Injury/fatality risk variables for planar crashes</vt:lpstr>
      <vt:lpstr>Injury/Fatality risk for other crashes</vt:lpstr>
      <vt:lpstr>CA Technology and Relevant Crash Types</vt:lpstr>
    </vt:vector>
  </TitlesOfParts>
  <Company>University of Michigan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Diversity, Equity, and Inclusion at UMTRI</dc:title>
  <dc:creator>Klinich, Kathleen</dc:creator>
  <cp:lastModifiedBy>Klinich, Kathleen</cp:lastModifiedBy>
  <cp:revision>104</cp:revision>
  <cp:lastPrinted>2007-09-28T20:14:04Z</cp:lastPrinted>
  <dcterms:created xsi:type="dcterms:W3CDTF">2015-12-01T17:26:13Z</dcterms:created>
  <dcterms:modified xsi:type="dcterms:W3CDTF">2018-06-28T12:47:12Z</dcterms:modified>
</cp:coreProperties>
</file>