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3" r:id="rId10"/>
    <p:sldId id="257" r:id="rId11"/>
    <p:sldId id="326" r:id="rId12"/>
    <p:sldId id="315" r:id="rId13"/>
    <p:sldId id="311" r:id="rId14"/>
    <p:sldId id="312" r:id="rId15"/>
    <p:sldId id="314" r:id="rId16"/>
    <p:sldId id="316" r:id="rId17"/>
    <p:sldId id="318" r:id="rId18"/>
    <p:sldId id="319" r:id="rId19"/>
    <p:sldId id="322" r:id="rId20"/>
    <p:sldId id="328" r:id="rId21"/>
    <p:sldId id="329" r:id="rId22"/>
    <p:sldId id="324" r:id="rId23"/>
    <p:sldId id="327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27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13" autoAdjust="0"/>
    <p:restoredTop sz="94662" autoAdjust="0"/>
  </p:normalViewPr>
  <p:slideViewPr>
    <p:cSldViewPr>
      <p:cViewPr>
        <p:scale>
          <a:sx n="70" d="100"/>
          <a:sy n="70" d="100"/>
        </p:scale>
        <p:origin x="-12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9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E8964-320B-422E-982E-C606C786F2B3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9E9C5-CCCB-499F-BF78-843A0284B5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28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239000" y="0"/>
            <a:ext cx="1905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62000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Delaware Department of Transportation – Traffic Safety Section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4727448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2" y="5867400"/>
            <a:ext cx="16097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Delaware Department of Transportation – Traffic Safety Section</a:t>
            </a:r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A7E37C4-5D6A-46A9-B892-EB0093D73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2743200" cy="6019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11430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048000" y="533400"/>
            <a:ext cx="5715000" cy="5562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457200"/>
            <a:ext cx="2743200" cy="6019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9539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B0FCAA6-6DF0-4866-A23D-D934C28234BE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4648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Delaware Department of Transportation – Traffic Safety Section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295400"/>
            <a:ext cx="8534400" cy="48280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50" y="2362200"/>
            <a:ext cx="8401050" cy="1285875"/>
          </a:xfrm>
        </p:spPr>
        <p:txBody>
          <a:bodyPr>
            <a:normAutofit/>
          </a:bodyPr>
          <a:lstStyle/>
          <a:p>
            <a:r>
              <a:rPr lang="en-US" dirty="0" smtClean="0"/>
              <a:t>Road to zero coalition</a:t>
            </a:r>
          </a:p>
          <a:p>
            <a:r>
              <a:rPr lang="en-US" dirty="0" smtClean="0"/>
              <a:t>Infrastructure safety panel</a:t>
            </a:r>
          </a:p>
          <a:p>
            <a:r>
              <a:rPr lang="en-US" dirty="0" smtClean="0"/>
              <a:t>December 12,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549" y="200025"/>
            <a:ext cx="8734425" cy="1857375"/>
          </a:xfrm>
        </p:spPr>
        <p:txBody>
          <a:bodyPr anchor="ctr" anchorCtr="0"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Systemic Curve Improvements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47724" y="5591176"/>
            <a:ext cx="4105276" cy="8858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1000" b="1" i="0" u="none" strike="noStrike" kern="1200" cap="all" spc="25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Presented</a:t>
            </a:r>
            <a:r>
              <a:rPr kumimoji="0" lang="en-US" sz="1000" b="1" i="0" u="none" strike="noStrike" kern="1200" cap="all" spc="25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en-US" sz="1000" b="1" spc="250" baseline="0" dirty="0" smtClean="0">
                <a:solidFill>
                  <a:srgbClr val="002060"/>
                </a:solidFill>
              </a:rPr>
              <a:t>Adam</a:t>
            </a:r>
            <a:r>
              <a:rPr lang="en-US" sz="1000" b="1" spc="250" dirty="0" smtClean="0">
                <a:solidFill>
                  <a:srgbClr val="002060"/>
                </a:solidFill>
              </a:rPr>
              <a:t> Weiser, P.E. PTOE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1000" b="1" i="0" u="none" strike="noStrike" kern="1200" spc="25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Safety</a:t>
            </a:r>
            <a:r>
              <a:rPr kumimoji="0" lang="en-US" sz="1000" b="1" i="0" u="none" strike="noStrike" kern="1200" spc="25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Programs Manager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lang="en-US" sz="1000" b="1" spc="250" baseline="0" dirty="0" smtClean="0">
                <a:solidFill>
                  <a:srgbClr val="002060"/>
                </a:solidFill>
              </a:rPr>
              <a:t>Delaware</a:t>
            </a:r>
            <a:r>
              <a:rPr lang="en-US" sz="1000" b="1" spc="250" dirty="0" smtClean="0">
                <a:solidFill>
                  <a:srgbClr val="002060"/>
                </a:solidFill>
              </a:rPr>
              <a:t> Department of Transportation</a:t>
            </a:r>
            <a:endParaRPr kumimoji="0" lang="en-US" sz="1000" b="1" i="0" u="none" strike="noStrike" kern="1200" spc="25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DelDOT-logo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86" y="5733288"/>
            <a:ext cx="599514" cy="515112"/>
          </a:xfrm>
          <a:prstGeom prst="rect">
            <a:avLst/>
          </a:prstGeom>
        </p:spPr>
      </p:pic>
      <p:pic>
        <p:nvPicPr>
          <p:cNvPr id="7" name="Picture 6" descr="IMAG0331.jpg"/>
          <p:cNvPicPr>
            <a:picLocks noChangeAspect="1"/>
          </p:cNvPicPr>
          <p:nvPr/>
        </p:nvPicPr>
        <p:blipFill>
          <a:blip r:embed="rId3" cstate="print"/>
          <a:srcRect r="18894" b="19809"/>
          <a:stretch>
            <a:fillRect/>
          </a:stretch>
        </p:blipFill>
        <p:spPr>
          <a:xfrm rot="21372504">
            <a:off x="591946" y="3771366"/>
            <a:ext cx="3076345" cy="1719978"/>
          </a:xfrm>
          <a:prstGeom prst="rect">
            <a:avLst/>
          </a:prstGeom>
        </p:spPr>
      </p:pic>
      <p:pic>
        <p:nvPicPr>
          <p:cNvPr id="8" name="Picture 7" descr="SHS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6070" y="3531781"/>
            <a:ext cx="2144821" cy="2329831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684">
            <a:off x="6240027" y="3712004"/>
            <a:ext cx="2513391" cy="189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872985"/>
            <a:ext cx="1606730" cy="80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DelDOT’s</a:t>
            </a:r>
            <a:r>
              <a:rPr lang="en-US" dirty="0" smtClean="0"/>
              <a:t> Systemic Safety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5794248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High-Friction Surface Treatment</a:t>
            </a:r>
          </a:p>
          <a:p>
            <a:pPr lvl="1"/>
            <a:r>
              <a:rPr lang="en-US" dirty="0" smtClean="0"/>
              <a:t>Prioritize all roadways based on roadway departure crashes on wet pavements</a:t>
            </a:r>
          </a:p>
          <a:p>
            <a:pPr lvl="1"/>
            <a:r>
              <a:rPr lang="en-US" dirty="0" smtClean="0"/>
              <a:t>Focus on horizontal curves and high wet-weather crash locations</a:t>
            </a:r>
          </a:p>
          <a:p>
            <a:r>
              <a:rPr lang="en-US" dirty="0" smtClean="0"/>
              <a:t>Horizontal Curve Signing Improvements</a:t>
            </a:r>
          </a:p>
          <a:p>
            <a:pPr lvl="1"/>
            <a:r>
              <a:rPr lang="en-US" dirty="0" smtClean="0"/>
              <a:t>Address MUTCD Compliance</a:t>
            </a:r>
          </a:p>
          <a:p>
            <a:pPr lvl="1"/>
            <a:r>
              <a:rPr lang="en-US" dirty="0" smtClean="0"/>
              <a:t>Address Roadway Departure Emphasis Area</a:t>
            </a:r>
          </a:p>
          <a:p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Longitudinal rumble strips</a:t>
            </a:r>
          </a:p>
          <a:p>
            <a:pPr lvl="1"/>
            <a:r>
              <a:rPr lang="en-US" dirty="0" smtClean="0"/>
              <a:t>Freeway Median Barrier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28800"/>
            <a:ext cx="276744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962400" cy="838200"/>
          </a:xfrm>
        </p:spPr>
        <p:txBody>
          <a:bodyPr/>
          <a:lstStyle/>
          <a:p>
            <a:r>
              <a:rPr lang="en-US" dirty="0" smtClean="0"/>
              <a:t>High friction surface treatment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663">
            <a:off x="609600" y="3733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45">
            <a:off x="5024811" y="1573214"/>
            <a:ext cx="3585790" cy="4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High-Friction Surface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3" y="1371600"/>
            <a:ext cx="5492992" cy="472744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Skid resistant surface treatment</a:t>
            </a:r>
          </a:p>
          <a:p>
            <a:pPr lvl="1"/>
            <a:r>
              <a:rPr lang="en-US" dirty="0" smtClean="0"/>
              <a:t>Ultra-thin pavement overlay</a:t>
            </a:r>
          </a:p>
          <a:p>
            <a:pPr lvl="1"/>
            <a:r>
              <a:rPr lang="en-US" dirty="0" smtClean="0"/>
              <a:t>Addresses friction demand issues:</a:t>
            </a:r>
          </a:p>
          <a:p>
            <a:pPr lvl="2"/>
            <a:r>
              <a:rPr lang="en-US" dirty="0" smtClean="0"/>
              <a:t>Reduction of friction in wet pavement conditions</a:t>
            </a:r>
          </a:p>
          <a:p>
            <a:pPr lvl="2"/>
            <a:r>
              <a:rPr lang="en-US" dirty="0" smtClean="0"/>
              <a:t>High friction demand due to vehicle speed and/or geometrics</a:t>
            </a:r>
          </a:p>
          <a:p>
            <a:r>
              <a:rPr lang="en-US" dirty="0" smtClean="0"/>
              <a:t>Where to use</a:t>
            </a:r>
          </a:p>
          <a:p>
            <a:pPr lvl="1"/>
            <a:r>
              <a:rPr lang="en-US" dirty="0" smtClean="0"/>
              <a:t>Sharp horizontal curves</a:t>
            </a:r>
          </a:p>
          <a:p>
            <a:pPr lvl="1"/>
            <a:r>
              <a:rPr lang="en-US" dirty="0" smtClean="0"/>
              <a:t>Locations where vehicles brake excessively</a:t>
            </a:r>
          </a:p>
          <a:p>
            <a:pPr lvl="1"/>
            <a:r>
              <a:rPr lang="en-US" dirty="0" smtClean="0"/>
              <a:t>Surfaces where premature polishing has occurred</a:t>
            </a:r>
          </a:p>
          <a:p>
            <a:pPr lvl="1"/>
            <a:r>
              <a:rPr lang="en-US" dirty="0" smtClean="0"/>
              <a:t>High volume intersection approaches</a:t>
            </a:r>
          </a:p>
          <a:p>
            <a:pPr lvl="1"/>
            <a:r>
              <a:rPr lang="en-US" dirty="0" smtClean="0"/>
              <a:t>Interchange ramps</a:t>
            </a:r>
          </a:p>
          <a:p>
            <a:pPr lvl="1"/>
            <a:r>
              <a:rPr lang="en-US" dirty="0" smtClean="0"/>
              <a:t>Bridges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57" y="2371616"/>
            <a:ext cx="3067667" cy="25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58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Weather Crashes in Delaware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4621122" cy="4727448"/>
          </a:xfrm>
        </p:spPr>
        <p:txBody>
          <a:bodyPr/>
          <a:lstStyle/>
          <a:p>
            <a:r>
              <a:rPr lang="en-US" dirty="0" smtClean="0"/>
              <a:t>January 2010 – December 2012</a:t>
            </a:r>
          </a:p>
          <a:p>
            <a:pPr lvl="1"/>
            <a:r>
              <a:rPr lang="en-US" dirty="0" smtClean="0"/>
              <a:t>Initial data set for candidate selection</a:t>
            </a:r>
          </a:p>
          <a:p>
            <a:pPr lvl="1"/>
            <a:r>
              <a:rPr lang="en-US" dirty="0" smtClean="0"/>
              <a:t>3 years of data</a:t>
            </a:r>
          </a:p>
          <a:p>
            <a:pPr lvl="1"/>
            <a:r>
              <a:rPr lang="en-US" dirty="0" smtClean="0"/>
              <a:t>10,000 crashes</a:t>
            </a:r>
          </a:p>
          <a:p>
            <a:pPr lvl="1"/>
            <a:r>
              <a:rPr lang="en-US" dirty="0" smtClean="0"/>
              <a:t>43 fatalities</a:t>
            </a:r>
          </a:p>
          <a:p>
            <a:pPr lvl="2"/>
            <a:r>
              <a:rPr lang="en-US" dirty="0" smtClean="0"/>
              <a:t>20 fatalities involving DUI</a:t>
            </a:r>
          </a:p>
          <a:p>
            <a:pPr lvl="1"/>
            <a:r>
              <a:rPr lang="en-US" dirty="0" smtClean="0"/>
              <a:t>2,406 personal injuries</a:t>
            </a:r>
          </a:p>
          <a:p>
            <a:pPr lvl="1"/>
            <a:r>
              <a:rPr lang="en-US" dirty="0" smtClean="0"/>
              <a:t>22% involved careless or reckless driving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720" r="13710" b="7285"/>
          <a:stretch/>
        </p:blipFill>
        <p:spPr bwMode="auto">
          <a:xfrm>
            <a:off x="5560828" y="1382232"/>
            <a:ext cx="2690038" cy="518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87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1068" y="1371600"/>
            <a:ext cx="6081120" cy="4727448"/>
          </a:xfrm>
        </p:spPr>
        <p:txBody>
          <a:bodyPr>
            <a:normAutofit/>
          </a:bodyPr>
          <a:lstStyle/>
          <a:p>
            <a:r>
              <a:rPr lang="en-US" dirty="0" smtClean="0"/>
              <a:t>Systemic process</a:t>
            </a:r>
          </a:p>
          <a:p>
            <a:pPr lvl="1"/>
            <a:r>
              <a:rPr lang="en-US" dirty="0" smtClean="0"/>
              <a:t>Road Departure Crashes on wet roadways</a:t>
            </a:r>
          </a:p>
          <a:p>
            <a:pPr lvl="1"/>
            <a:r>
              <a:rPr lang="en-US" dirty="0" smtClean="0"/>
              <a:t>Focus on rural collectors and locals</a:t>
            </a:r>
          </a:p>
          <a:p>
            <a:pPr lvl="1"/>
            <a:r>
              <a:rPr lang="en-US" dirty="0" smtClean="0"/>
              <a:t>Horizontal curve locations</a:t>
            </a:r>
          </a:p>
          <a:p>
            <a:pPr lvl="1"/>
            <a:r>
              <a:rPr lang="en-US" dirty="0" smtClean="0"/>
              <a:t>Location not included in any paving program</a:t>
            </a:r>
          </a:p>
          <a:p>
            <a:pPr lvl="2"/>
            <a:r>
              <a:rPr lang="en-US" dirty="0" smtClean="0"/>
              <a:t>Pave &amp; Rehab</a:t>
            </a:r>
          </a:p>
          <a:p>
            <a:pPr lvl="2"/>
            <a:r>
              <a:rPr lang="en-US" dirty="0" err="1" smtClean="0"/>
              <a:t>Microsurfacing</a:t>
            </a:r>
            <a:endParaRPr lang="en-US" dirty="0" smtClean="0"/>
          </a:p>
          <a:p>
            <a:pPr lvl="1"/>
            <a:r>
              <a:rPr lang="en-US" dirty="0" smtClean="0"/>
              <a:t>Crash analysis</a:t>
            </a:r>
          </a:p>
          <a:p>
            <a:pPr lvl="2"/>
            <a:r>
              <a:rPr lang="en-US" dirty="0" smtClean="0"/>
              <a:t>Determine # wet weather crashes</a:t>
            </a:r>
          </a:p>
          <a:p>
            <a:pPr lvl="2"/>
            <a:r>
              <a:rPr lang="en-US" dirty="0" smtClean="0"/>
              <a:t>Calculate crash rate</a:t>
            </a:r>
          </a:p>
          <a:p>
            <a:pPr lvl="2"/>
            <a:r>
              <a:rPr lang="en-US" dirty="0" smtClean="0"/>
              <a:t>Rank by crash rate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Selection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17385" r="26313" b="4619"/>
          <a:stretch/>
        </p:blipFill>
        <p:spPr bwMode="auto">
          <a:xfrm>
            <a:off x="372138" y="1414130"/>
            <a:ext cx="8394499" cy="492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46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High-Friction Surface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5822601" cy="49228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Materials</a:t>
            </a:r>
          </a:p>
          <a:p>
            <a:pPr lvl="1"/>
            <a:r>
              <a:rPr lang="en-US" dirty="0" smtClean="0"/>
              <a:t>Polymer resin binder material</a:t>
            </a:r>
          </a:p>
          <a:p>
            <a:pPr lvl="1"/>
            <a:r>
              <a:rPr lang="en-US" dirty="0" smtClean="0"/>
              <a:t>High-quality aggregates</a:t>
            </a:r>
          </a:p>
          <a:p>
            <a:pPr lvl="2"/>
            <a:r>
              <a:rPr lang="en-US" dirty="0" smtClean="0"/>
              <a:t>Polish and abrasion resistant</a:t>
            </a:r>
          </a:p>
          <a:p>
            <a:pPr lvl="2"/>
            <a:r>
              <a:rPr lang="en-US" dirty="0" smtClean="0"/>
              <a:t>Reduce hydroplaning on wet</a:t>
            </a:r>
            <a:br>
              <a:rPr lang="en-US" dirty="0" smtClean="0"/>
            </a:br>
            <a:r>
              <a:rPr lang="en-US" dirty="0" smtClean="0"/>
              <a:t>surfaces</a:t>
            </a:r>
          </a:p>
          <a:p>
            <a:r>
              <a:rPr lang="en-US" dirty="0" smtClean="0"/>
              <a:t>Application methods</a:t>
            </a:r>
          </a:p>
          <a:p>
            <a:pPr lvl="1"/>
            <a:r>
              <a:rPr lang="en-US" dirty="0" smtClean="0"/>
              <a:t>Hand/manual application</a:t>
            </a:r>
          </a:p>
          <a:p>
            <a:pPr lvl="1"/>
            <a:r>
              <a:rPr lang="en-US" dirty="0" smtClean="0"/>
              <a:t>Truck mounted/mechanical</a:t>
            </a:r>
          </a:p>
          <a:p>
            <a:pPr lvl="1"/>
            <a:r>
              <a:rPr lang="en-US" dirty="0" smtClean="0"/>
              <a:t>application</a:t>
            </a:r>
          </a:p>
          <a:p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$25 to $50 per square yard</a:t>
            </a:r>
          </a:p>
          <a:p>
            <a:pPr lvl="1"/>
            <a:r>
              <a:rPr lang="en-US" dirty="0" smtClean="0"/>
              <a:t>depending upon aggregate</a:t>
            </a:r>
          </a:p>
          <a:p>
            <a:pPr lvl="1"/>
            <a:r>
              <a:rPr lang="en-US" dirty="0" smtClean="0"/>
              <a:t>10-year life cycle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17" y="2452245"/>
            <a:ext cx="3567113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7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Delaware’s HFST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5259076" cy="4837814"/>
          </a:xfrm>
        </p:spPr>
        <p:txBody>
          <a:bodyPr/>
          <a:lstStyle/>
          <a:p>
            <a:r>
              <a:rPr lang="en-US" dirty="0" smtClean="0"/>
              <a:t>Test location</a:t>
            </a:r>
          </a:p>
          <a:p>
            <a:pPr lvl="1"/>
            <a:r>
              <a:rPr lang="en-US" dirty="0" smtClean="0"/>
              <a:t>Pyle Center Road – Sussex County</a:t>
            </a:r>
          </a:p>
          <a:p>
            <a:pPr lvl="2"/>
            <a:r>
              <a:rPr lang="en-US" dirty="0" smtClean="0"/>
              <a:t>Horizontal curve</a:t>
            </a:r>
          </a:p>
          <a:p>
            <a:pPr lvl="2"/>
            <a:r>
              <a:rPr lang="en-US" dirty="0" smtClean="0"/>
              <a:t>Intersection in middle of curve</a:t>
            </a:r>
          </a:p>
          <a:p>
            <a:pPr lvl="2"/>
            <a:r>
              <a:rPr lang="en-US" dirty="0" smtClean="0"/>
              <a:t>Before data – 8 wet weather crashes per year</a:t>
            </a:r>
          </a:p>
          <a:p>
            <a:pPr lvl="2"/>
            <a:r>
              <a:rPr lang="en-US" dirty="0" smtClean="0"/>
              <a:t>HFST installed September, 2013</a:t>
            </a:r>
          </a:p>
          <a:p>
            <a:pPr lvl="3"/>
            <a:r>
              <a:rPr lang="en-US" dirty="0" smtClean="0"/>
              <a:t>Joint effort between DelDOT and </a:t>
            </a:r>
            <a:r>
              <a:rPr lang="en-US" dirty="0" err="1" smtClean="0"/>
              <a:t>DBi</a:t>
            </a:r>
            <a:r>
              <a:rPr lang="en-US" dirty="0" smtClean="0"/>
              <a:t> Services</a:t>
            </a:r>
          </a:p>
          <a:p>
            <a:pPr lvl="4"/>
            <a:r>
              <a:rPr lang="en-US" dirty="0" smtClean="0"/>
              <a:t>Cost sharing</a:t>
            </a:r>
          </a:p>
          <a:p>
            <a:pPr lvl="2"/>
            <a:r>
              <a:rPr lang="en-US" dirty="0" smtClean="0"/>
              <a:t>75% reduction in wet weather crashes (two years of data)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8"/>
          <a:stretch/>
        </p:blipFill>
        <p:spPr>
          <a:xfrm>
            <a:off x="6485861" y="2322874"/>
            <a:ext cx="2020185" cy="248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884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Delaware’s HFST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Contract development</a:t>
            </a:r>
          </a:p>
          <a:p>
            <a:pPr lvl="1"/>
            <a:r>
              <a:rPr lang="en-US" dirty="0" smtClean="0"/>
              <a:t>Three-year open-end location</a:t>
            </a:r>
          </a:p>
          <a:p>
            <a:pPr lvl="2"/>
            <a:r>
              <a:rPr lang="en-US" dirty="0" smtClean="0"/>
              <a:t>Statewide contract</a:t>
            </a:r>
          </a:p>
          <a:p>
            <a:pPr lvl="1"/>
            <a:r>
              <a:rPr lang="en-US" dirty="0" smtClean="0"/>
              <a:t>Identified 15 initial locations</a:t>
            </a:r>
          </a:p>
          <a:p>
            <a:pPr lvl="2"/>
            <a:r>
              <a:rPr lang="en-US" dirty="0" smtClean="0"/>
              <a:t>Included in contract documents</a:t>
            </a:r>
          </a:p>
          <a:p>
            <a:pPr lvl="1"/>
            <a:r>
              <a:rPr lang="en-US" dirty="0" smtClean="0"/>
              <a:t>Remaining locations identified throughout</a:t>
            </a:r>
            <a:br>
              <a:rPr lang="en-US" dirty="0" smtClean="0"/>
            </a:br>
            <a:r>
              <a:rPr lang="en-US" dirty="0" smtClean="0"/>
              <a:t>life of contract</a:t>
            </a:r>
          </a:p>
          <a:p>
            <a:pPr lvl="1"/>
            <a:r>
              <a:rPr lang="en-US" dirty="0" smtClean="0"/>
              <a:t>Award value = $1,178,645.32</a:t>
            </a:r>
          </a:p>
          <a:p>
            <a:pPr lvl="2"/>
            <a:r>
              <a:rPr lang="en-US" dirty="0" smtClean="0"/>
              <a:t>Funded with HSIP, HRRRP and</a:t>
            </a:r>
            <a:br>
              <a:rPr lang="en-US" dirty="0" smtClean="0"/>
            </a:br>
            <a:r>
              <a:rPr lang="en-US" dirty="0" smtClean="0"/>
              <a:t>Section 154 Penalty Transfer Funds</a:t>
            </a:r>
          </a:p>
          <a:p>
            <a:pPr lvl="2"/>
            <a:r>
              <a:rPr lang="en-US" dirty="0" smtClean="0"/>
              <a:t>Award Date: 5/6/2016</a:t>
            </a:r>
          </a:p>
          <a:p>
            <a:pPr lvl="1"/>
            <a:r>
              <a:rPr lang="en-US" dirty="0" smtClean="0"/>
              <a:t>Contractor: Poly-Carb, Inc.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6935" r="13310" b="13898"/>
          <a:stretch/>
        </p:blipFill>
        <p:spPr>
          <a:xfrm>
            <a:off x="6517758" y="1443319"/>
            <a:ext cx="2285090" cy="301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4" y="3955312"/>
            <a:ext cx="3016362" cy="226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25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Delaware’s HFST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1" y="1303359"/>
            <a:ext cx="6358355" cy="5261213"/>
          </a:xfrm>
        </p:spPr>
        <p:txBody>
          <a:bodyPr>
            <a:normAutofit/>
          </a:bodyPr>
          <a:lstStyle/>
          <a:p>
            <a:r>
              <a:rPr lang="en-US" dirty="0" smtClean="0"/>
              <a:t>Current status</a:t>
            </a:r>
          </a:p>
          <a:p>
            <a:pPr lvl="1"/>
            <a:r>
              <a:rPr lang="en-US" dirty="0" smtClean="0"/>
              <a:t>Completed 30 locations</a:t>
            </a:r>
          </a:p>
          <a:p>
            <a:pPr lvl="1"/>
            <a:r>
              <a:rPr lang="en-US" dirty="0" smtClean="0"/>
              <a:t>Additional locations to be</a:t>
            </a:r>
            <a:br>
              <a:rPr lang="en-US" dirty="0" smtClean="0"/>
            </a:br>
            <a:r>
              <a:rPr lang="en-US" dirty="0" smtClean="0"/>
              <a:t>handed off by spring</a:t>
            </a:r>
          </a:p>
          <a:p>
            <a:pPr lvl="1"/>
            <a:r>
              <a:rPr lang="en-US" dirty="0" smtClean="0"/>
              <a:t>Updated site selection process</a:t>
            </a:r>
            <a:br>
              <a:rPr lang="en-US" dirty="0" smtClean="0"/>
            </a:br>
            <a:r>
              <a:rPr lang="en-US" dirty="0" smtClean="0"/>
              <a:t>complete</a:t>
            </a:r>
            <a:endParaRPr lang="en-US" dirty="0"/>
          </a:p>
          <a:p>
            <a:r>
              <a:rPr lang="en-US" dirty="0" smtClean="0"/>
              <a:t>Future Plans</a:t>
            </a:r>
          </a:p>
          <a:p>
            <a:pPr lvl="1"/>
            <a:r>
              <a:rPr lang="en-US" dirty="0" smtClean="0"/>
              <a:t>Continue before/after studies</a:t>
            </a:r>
          </a:p>
          <a:p>
            <a:pPr lvl="1"/>
            <a:r>
              <a:rPr lang="en-US" dirty="0" smtClean="0"/>
              <a:t>New open-end contract</a:t>
            </a:r>
          </a:p>
          <a:p>
            <a:pPr lvl="1"/>
            <a:r>
              <a:rPr lang="en-US" dirty="0" smtClean="0"/>
              <a:t>Implementation on stop-controlled approaches at intersections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12" y="1937978"/>
            <a:ext cx="3962397" cy="297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24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 Roadway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6403848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13, 731 total lane miles in Delaware</a:t>
            </a:r>
          </a:p>
          <a:p>
            <a:pPr lvl="1"/>
            <a:r>
              <a:rPr lang="en-US" dirty="0" smtClean="0"/>
              <a:t>DelDOT is responsible for 89% of the lane miles</a:t>
            </a:r>
          </a:p>
          <a:p>
            <a:pPr lvl="2"/>
            <a:r>
              <a:rPr lang="en-US" dirty="0" smtClean="0"/>
              <a:t>Maintenance responsibilities range from Interstates to subdivision streets</a:t>
            </a:r>
          </a:p>
          <a:p>
            <a:pPr lvl="1"/>
            <a:r>
              <a:rPr lang="en-US" dirty="0" smtClean="0"/>
              <a:t>25% of Delaware’s roads qualify for federal funds for rehabilitation and reconstruction projects</a:t>
            </a:r>
          </a:p>
          <a:p>
            <a:r>
              <a:rPr lang="en-US" dirty="0" smtClean="0"/>
              <a:t>57 municipalities in Delaware</a:t>
            </a:r>
          </a:p>
          <a:p>
            <a:pPr lvl="1"/>
            <a:r>
              <a:rPr lang="en-US" dirty="0" smtClean="0"/>
              <a:t>12% of all crashes occurred on locally owned roadways (2009 – 2011)</a:t>
            </a:r>
          </a:p>
          <a:p>
            <a:pPr lvl="1"/>
            <a:r>
              <a:rPr lang="en-US" dirty="0" smtClean="0"/>
              <a:t>3% of all fatal crashes occurred on locally owned roadways</a:t>
            </a:r>
          </a:p>
          <a:p>
            <a:r>
              <a:rPr lang="en-US" dirty="0" smtClean="0"/>
              <a:t>Wilmington, Newark and Dover maintain the majority of the local roadway mileage not maintained by DelDOT</a:t>
            </a:r>
          </a:p>
        </p:txBody>
      </p:sp>
      <p:pic>
        <p:nvPicPr>
          <p:cNvPr id="4" name="Picture 3" descr="district_maps-small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1676400"/>
            <a:ext cx="211055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Delaware’s HFST Program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6615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8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2999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5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Delaware’s HFST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599"/>
            <a:ext cx="8503920" cy="51567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Current challenges</a:t>
            </a:r>
          </a:p>
          <a:p>
            <a:pPr lvl="1"/>
            <a:r>
              <a:rPr lang="en-US" dirty="0" smtClean="0"/>
              <a:t>How do we treat re-installation as part of other projects?</a:t>
            </a:r>
          </a:p>
          <a:p>
            <a:pPr lvl="1"/>
            <a:r>
              <a:rPr lang="en-US" dirty="0" smtClean="0"/>
              <a:t>Impacts of plowing</a:t>
            </a:r>
          </a:p>
          <a:p>
            <a:pPr lvl="2"/>
            <a:r>
              <a:rPr lang="en-US" dirty="0" smtClean="0"/>
              <a:t>Test location has experienced two winters and is holding up</a:t>
            </a:r>
          </a:p>
          <a:p>
            <a:pPr lvl="1"/>
            <a:r>
              <a:rPr lang="en-US" dirty="0" smtClean="0"/>
              <a:t>Aggregate types</a:t>
            </a:r>
          </a:p>
          <a:p>
            <a:pPr lvl="2"/>
            <a:r>
              <a:rPr lang="en-US" dirty="0" smtClean="0"/>
              <a:t>Calcined bauxite is most common but has to be shipped in from other locations</a:t>
            </a:r>
          </a:p>
          <a:p>
            <a:pPr lvl="2"/>
            <a:r>
              <a:rPr lang="en-US" dirty="0" smtClean="0"/>
              <a:t>NTPEP test bed of additional aggregates</a:t>
            </a:r>
          </a:p>
          <a:p>
            <a:pPr lvl="3"/>
            <a:r>
              <a:rPr lang="en-US" dirty="0" smtClean="0"/>
              <a:t>Waiting for additional results</a:t>
            </a:r>
          </a:p>
          <a:p>
            <a:pPr lvl="3"/>
            <a:r>
              <a:rPr lang="en-US" dirty="0" smtClean="0"/>
              <a:t>More local materials, lower costs (hopefully)</a:t>
            </a:r>
          </a:p>
          <a:p>
            <a:pPr lvl="1"/>
            <a:r>
              <a:rPr lang="en-US" dirty="0" smtClean="0"/>
              <a:t>Maintenance</a:t>
            </a:r>
          </a:p>
          <a:p>
            <a:pPr lvl="2"/>
            <a:r>
              <a:rPr lang="en-US" dirty="0" smtClean="0"/>
              <a:t>Potholes</a:t>
            </a:r>
          </a:p>
          <a:p>
            <a:pPr lvl="2"/>
            <a:r>
              <a:rPr lang="en-US" dirty="0" smtClean="0"/>
              <a:t>Cracking</a:t>
            </a:r>
          </a:p>
          <a:p>
            <a:pPr lvl="2"/>
            <a:r>
              <a:rPr lang="en-US" dirty="0" smtClean="0"/>
              <a:t>Poor adherence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147237" y="5263115"/>
            <a:ext cx="382772" cy="967563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42660" y="5516063"/>
            <a:ext cx="230726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Time will tell…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0295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Horizontal curve signing program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4380" r="10844" b="50576"/>
          <a:stretch/>
        </p:blipFill>
        <p:spPr>
          <a:xfrm>
            <a:off x="676274" y="3433482"/>
            <a:ext cx="8097557" cy="29033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0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5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8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-1"/>
            <a:ext cx="9148549" cy="679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0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"/>
            <a:ext cx="9144000" cy="683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59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9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07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84" y="152400"/>
            <a:ext cx="9167884" cy="67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4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 Strategic Highway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5269"/>
            <a:ext cx="5991447" cy="5273749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b="1" u="sng" dirty="0" smtClean="0"/>
              <a:t>Mission Statement</a:t>
            </a:r>
            <a:r>
              <a:rPr lang="en-US" sz="4500" dirty="0" smtClean="0"/>
              <a:t>: The </a:t>
            </a:r>
            <a:r>
              <a:rPr lang="en-US" sz="4500" i="1" dirty="0" smtClean="0"/>
              <a:t>Delaware Strategic Highway Safety Plan: Toward Zero Deaths</a:t>
            </a:r>
            <a:r>
              <a:rPr lang="en-US" sz="4500" dirty="0" smtClean="0"/>
              <a:t> aims to eliminate fatalities and serious injuries on Delaware’s roadways through a multi-agency approach that utilizes education, enforcement, engineering and</a:t>
            </a:r>
            <a:br>
              <a:rPr lang="en-US" sz="4500" dirty="0" smtClean="0"/>
            </a:br>
            <a:r>
              <a:rPr lang="en-US" sz="4500" dirty="0" smtClean="0"/>
              <a:t>emergency services strategies.</a:t>
            </a:r>
          </a:p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b="1" u="sng" dirty="0" smtClean="0"/>
              <a:t>Vision Statement:</a:t>
            </a:r>
            <a:r>
              <a:rPr lang="en-US" sz="4500" dirty="0" smtClean="0"/>
              <a:t>  The </a:t>
            </a:r>
            <a:r>
              <a:rPr lang="en-US" sz="4500" dirty="0"/>
              <a:t>goal of the Delaware Strategic Highway Safety Plan: Toward Zero Deaths is to achieve a reduction of at least 3 fatalities and 15 serious injuries annually and continue to reduce the total number of fatalities and serious injuries to achieve at least a 50 percent reduction by 2035.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04" y="2198281"/>
            <a:ext cx="2596886" cy="335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79" y="4827181"/>
            <a:ext cx="1249325" cy="124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02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180975"/>
            <a:ext cx="9130352" cy="67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5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57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0200" y="2362200"/>
            <a:ext cx="6227135" cy="3200400"/>
          </a:xfrm>
        </p:spPr>
        <p:txBody>
          <a:bodyPr>
            <a:normAutofit/>
          </a:bodyPr>
          <a:lstStyle/>
          <a:p>
            <a:pPr lvl="0" algn="ctr">
              <a:buNone/>
              <a:defRPr/>
            </a:pPr>
            <a:r>
              <a:rPr lang="en-US" sz="2000" dirty="0" smtClean="0"/>
              <a:t>Contact </a:t>
            </a:r>
            <a:r>
              <a:rPr lang="en-US" sz="2000" dirty="0"/>
              <a:t>Info:</a:t>
            </a:r>
          </a:p>
          <a:p>
            <a:pPr lvl="0" algn="ctr">
              <a:buNone/>
              <a:defRPr/>
            </a:pPr>
            <a:r>
              <a:rPr lang="en-US" sz="2000" dirty="0"/>
              <a:t>Adam Weiser, P.E., PTOE</a:t>
            </a:r>
          </a:p>
          <a:p>
            <a:pPr lvl="0" algn="ctr">
              <a:buNone/>
              <a:defRPr/>
            </a:pPr>
            <a:r>
              <a:rPr lang="en-US" sz="2000" dirty="0"/>
              <a:t>Safety Programs Manager</a:t>
            </a:r>
          </a:p>
          <a:p>
            <a:pPr lvl="0" algn="ctr">
              <a:buNone/>
              <a:defRPr/>
            </a:pPr>
            <a:r>
              <a:rPr lang="en-US" sz="2000" dirty="0"/>
              <a:t>Delaware Department of Transportation</a:t>
            </a:r>
          </a:p>
          <a:p>
            <a:pPr lvl="0" algn="ctr">
              <a:buNone/>
              <a:defRPr/>
            </a:pPr>
            <a:r>
              <a:rPr lang="en-US" sz="2000" dirty="0"/>
              <a:t>169 Brick Store Landing Road</a:t>
            </a:r>
          </a:p>
          <a:p>
            <a:pPr lvl="0" algn="ctr">
              <a:buNone/>
              <a:defRPr/>
            </a:pPr>
            <a:r>
              <a:rPr lang="en-US" sz="2000" dirty="0"/>
              <a:t>Smyrna, DE 19977</a:t>
            </a:r>
          </a:p>
          <a:p>
            <a:pPr lvl="0" algn="ctr">
              <a:buNone/>
              <a:defRPr/>
            </a:pPr>
            <a:r>
              <a:rPr lang="en-US" sz="2000" dirty="0"/>
              <a:t>P: (302) 659-4073</a:t>
            </a:r>
          </a:p>
          <a:p>
            <a:pPr lvl="0" algn="ctr">
              <a:buNone/>
              <a:defRPr/>
            </a:pPr>
            <a:r>
              <a:rPr lang="en-US" sz="2000" dirty="0"/>
              <a:t>E: Adam.Weiser@state.de.us</a:t>
            </a:r>
          </a:p>
          <a:p>
            <a:pPr algn="ctr"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28" y="295836"/>
            <a:ext cx="8534400" cy="663388"/>
          </a:xfrm>
        </p:spPr>
        <p:txBody>
          <a:bodyPr>
            <a:normAutofit/>
          </a:bodyPr>
          <a:lstStyle/>
          <a:p>
            <a:r>
              <a:rPr lang="en-US" dirty="0" smtClean="0"/>
              <a:t>Delaware Strategic Highway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6033246" cy="48244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Emphasis Areas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1 – Intersections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2 – Roadway Departures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3 – Impaired Driving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4 – Unrestrained Motorists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5 – Motorcycles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6 – Speeding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7 – Pedestrians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 smtClean="0"/>
              <a:t>8 – Traffic Records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41" y="1460310"/>
            <a:ext cx="2784143" cy="360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91" y="2606721"/>
            <a:ext cx="2784143" cy="360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47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 Strategic Highway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Emphasis Area 2 – Roadway Departures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1 – Keep Vehicles on the Road</a:t>
            </a:r>
          </a:p>
          <a:p>
            <a:pPr lvl="2"/>
            <a:r>
              <a:rPr lang="en-US" dirty="0" smtClean="0"/>
              <a:t>Pavement Marking improvements</a:t>
            </a:r>
          </a:p>
          <a:p>
            <a:pPr lvl="2"/>
            <a:r>
              <a:rPr lang="en-US" dirty="0" smtClean="0"/>
              <a:t>Rumble strips</a:t>
            </a:r>
          </a:p>
          <a:p>
            <a:pPr lvl="2"/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Friction Surface Treatment</a:t>
            </a:r>
          </a:p>
          <a:p>
            <a:pPr lvl="2"/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 Curvature Signage</a:t>
            </a:r>
          </a:p>
          <a:p>
            <a:pPr lvl="1"/>
            <a:r>
              <a:rPr lang="en-US" dirty="0" smtClean="0"/>
              <a:t>Strategy 2 – Minimize the Consequences of Leaving the Road</a:t>
            </a:r>
          </a:p>
          <a:p>
            <a:pPr lvl="2"/>
            <a:r>
              <a:rPr lang="en-US" dirty="0" smtClean="0"/>
              <a:t>Safety Edge</a:t>
            </a:r>
          </a:p>
          <a:p>
            <a:pPr lvl="2"/>
            <a:r>
              <a:rPr lang="en-US" dirty="0" smtClean="0"/>
              <a:t>Clear roadsides</a:t>
            </a:r>
          </a:p>
          <a:p>
            <a:pPr lvl="2"/>
            <a:r>
              <a:rPr lang="en-US" dirty="0" smtClean="0"/>
              <a:t>Breakaway/crashworthy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 Strategic Highway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Emphasis Area 2 – Roadway Departures</a:t>
            </a:r>
          </a:p>
          <a:p>
            <a:pPr lvl="1"/>
            <a:r>
              <a:rPr lang="en-US" dirty="0" smtClean="0"/>
              <a:t>Crash Data Trends – fatalities and serious injuries</a:t>
            </a:r>
          </a:p>
          <a:p>
            <a:pPr lvl="2"/>
            <a:r>
              <a:rPr lang="en-US" dirty="0" smtClean="0"/>
              <a:t>79% occurred in single-vehicle crashes</a:t>
            </a:r>
          </a:p>
          <a:p>
            <a:pPr lvl="2"/>
            <a:r>
              <a:rPr lang="en-US" dirty="0" smtClean="0"/>
              <a:t>51% occurred along collector and local roadways</a:t>
            </a:r>
          </a:p>
          <a:p>
            <a:pPr lvl="2"/>
            <a:r>
              <a:rPr lang="en-US" dirty="0" smtClean="0"/>
              <a:t>39% involved impaired </a:t>
            </a:r>
            <a:br>
              <a:rPr lang="en-US" dirty="0" smtClean="0"/>
            </a:br>
            <a:r>
              <a:rPr lang="en-US" dirty="0" smtClean="0"/>
              <a:t>driving</a:t>
            </a:r>
          </a:p>
          <a:p>
            <a:pPr lvl="2"/>
            <a:r>
              <a:rPr lang="en-US" dirty="0" smtClean="0"/>
              <a:t>49% occurred in rural areas</a:t>
            </a:r>
          </a:p>
          <a:p>
            <a:pPr lvl="2"/>
            <a:r>
              <a:rPr lang="en-US" b="1" i="1" dirty="0" smtClean="0">
                <a:solidFill>
                  <a:srgbClr val="002060"/>
                </a:solidFill>
              </a:rPr>
              <a:t>49% occurred within a</a:t>
            </a:r>
            <a:br>
              <a:rPr lang="en-US" b="1" i="1" dirty="0" smtClean="0">
                <a:solidFill>
                  <a:srgbClr val="002060"/>
                </a:solidFill>
              </a:rPr>
            </a:br>
            <a:r>
              <a:rPr lang="en-US" b="1" i="1" dirty="0" smtClean="0">
                <a:solidFill>
                  <a:srgbClr val="002060"/>
                </a:solidFill>
              </a:rPr>
              <a:t>horizontal curve</a:t>
            </a:r>
          </a:p>
          <a:p>
            <a:pPr lvl="2"/>
            <a:r>
              <a:rPr lang="en-US" dirty="0" smtClean="0"/>
              <a:t>32% of fatalities and serious</a:t>
            </a:r>
            <a:br>
              <a:rPr lang="en-US" dirty="0" smtClean="0"/>
            </a:br>
            <a:r>
              <a:rPr lang="en-US" dirty="0" smtClean="0"/>
              <a:t>injuries in Sussex County</a:t>
            </a:r>
            <a:br>
              <a:rPr lang="en-US" dirty="0" smtClean="0"/>
            </a:br>
            <a:r>
              <a:rPr lang="en-US" dirty="0" smtClean="0"/>
              <a:t>were roadway departures</a:t>
            </a:r>
          </a:p>
          <a:p>
            <a:pPr lvl="2"/>
            <a:r>
              <a:rPr lang="en-US" dirty="0" smtClean="0"/>
              <a:t>26% were unrestrained motorists</a:t>
            </a:r>
          </a:p>
          <a:p>
            <a:pPr lvl="2"/>
            <a:r>
              <a:rPr lang="en-US" b="1" i="1" dirty="0">
                <a:solidFill>
                  <a:srgbClr val="002060"/>
                </a:solidFill>
              </a:rPr>
              <a:t>22% occurred on wet/snowy/icy roadways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45826"/>
            <a:ext cx="4207705" cy="21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9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 Strategic Highway Safety Plan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9" y="1375698"/>
            <a:ext cx="4617155" cy="410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82" y="1375698"/>
            <a:ext cx="2362378" cy="217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47" y="3554028"/>
            <a:ext cx="4431527" cy="22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8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Delaware Strategic Highway Safety Plan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11" y="1351332"/>
            <a:ext cx="3340949" cy="530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Safety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599"/>
            <a:ext cx="8605942" cy="49881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Change in how we think about safety improvements</a:t>
            </a:r>
          </a:p>
          <a:p>
            <a:pPr lvl="1"/>
            <a:r>
              <a:rPr lang="en-US" dirty="0" smtClean="0"/>
              <a:t>Identify problems based on system-wide data</a:t>
            </a:r>
          </a:p>
          <a:p>
            <a:pPr lvl="2"/>
            <a:r>
              <a:rPr lang="en-US" dirty="0" smtClean="0"/>
              <a:t>Use SHSP to identify problem areas</a:t>
            </a:r>
            <a:endParaRPr lang="en-US" dirty="0"/>
          </a:p>
          <a:p>
            <a:pPr lvl="2"/>
            <a:r>
              <a:rPr lang="en-US" dirty="0" smtClean="0"/>
              <a:t>Examples:</a:t>
            </a:r>
          </a:p>
          <a:p>
            <a:pPr lvl="3"/>
            <a:r>
              <a:rPr lang="en-US" dirty="0" smtClean="0"/>
              <a:t>Road departure crashes</a:t>
            </a:r>
          </a:p>
          <a:p>
            <a:pPr lvl="3"/>
            <a:r>
              <a:rPr lang="en-US" dirty="0" smtClean="0"/>
              <a:t>Pedestrian crashes</a:t>
            </a:r>
          </a:p>
          <a:p>
            <a:pPr lvl="3"/>
            <a:r>
              <a:rPr lang="en-US" dirty="0" smtClean="0"/>
              <a:t>Wet weather related crashes</a:t>
            </a:r>
          </a:p>
          <a:p>
            <a:pPr lvl="2"/>
            <a:r>
              <a:rPr lang="en-US" dirty="0" smtClean="0"/>
              <a:t>These types of crashes are spread</a:t>
            </a:r>
            <a:br>
              <a:rPr lang="en-US" dirty="0" smtClean="0"/>
            </a:br>
            <a:r>
              <a:rPr lang="en-US" dirty="0" smtClean="0"/>
              <a:t>across the road network, not clustered</a:t>
            </a:r>
            <a:br>
              <a:rPr lang="en-US" dirty="0" smtClean="0"/>
            </a:br>
            <a:r>
              <a:rPr lang="en-US" dirty="0" smtClean="0"/>
              <a:t>at specific locations</a:t>
            </a:r>
            <a:endParaRPr lang="en-US" dirty="0"/>
          </a:p>
          <a:p>
            <a:pPr lvl="2"/>
            <a:r>
              <a:rPr lang="en-US" dirty="0" smtClean="0"/>
              <a:t>Look at roadway characteristics that are</a:t>
            </a:r>
            <a:br>
              <a:rPr lang="en-US" dirty="0" smtClean="0"/>
            </a:br>
            <a:r>
              <a:rPr lang="en-US" dirty="0" smtClean="0"/>
              <a:t>frequently present in severe crashes</a:t>
            </a:r>
          </a:p>
          <a:p>
            <a:pPr lvl="3"/>
            <a:r>
              <a:rPr lang="en-US" dirty="0" smtClean="0"/>
              <a:t>Geometry</a:t>
            </a:r>
          </a:p>
          <a:p>
            <a:pPr lvl="3"/>
            <a:r>
              <a:rPr lang="en-US" dirty="0" smtClean="0"/>
              <a:t>Traffic volume</a:t>
            </a:r>
          </a:p>
          <a:p>
            <a:pPr lvl="3"/>
            <a:r>
              <a:rPr lang="en-US" dirty="0" smtClean="0"/>
              <a:t>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12" y="2438400"/>
            <a:ext cx="3058725" cy="30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rtz</TermName>
          <TermId xmlns="http://schemas.microsoft.com/office/infopath/2007/PartnerControls">54d337f7-e54d-4d3a-a432-5a3dfcc9035d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2099-06-21T05:00:00+00:00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7444</Value>
      <Value>111</Value>
    </TaxCatchAll>
    <LaunchDate xmlns="b35a27d7-1396-409e-8fc2-873a3cc5d79b">2017-12-21T06:00:00+00:00</LaunchDate>
    <Document_x0020_Date xmlns="b35a27d7-1396-409e-8fc2-873a3cc5d79b">2017-12-21T06:00:00+00:00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Props1.xml><?xml version="1.0" encoding="utf-8"?>
<ds:datastoreItem xmlns:ds="http://schemas.openxmlformats.org/officeDocument/2006/customXml" ds:itemID="{739F9DC6-DF66-4AF4-9CDB-55CB28F17B2B}"/>
</file>

<file path=customXml/itemProps2.xml><?xml version="1.0" encoding="utf-8"?>
<ds:datastoreItem xmlns:ds="http://schemas.openxmlformats.org/officeDocument/2006/customXml" ds:itemID="{60719EB1-E8A5-46DD-AC41-86FA04BA40A9}"/>
</file>

<file path=customXml/itemProps3.xml><?xml version="1.0" encoding="utf-8"?>
<ds:datastoreItem xmlns:ds="http://schemas.openxmlformats.org/officeDocument/2006/customXml" ds:itemID="{BBB0CF3A-C9E1-4204-A497-E5F5A05B762C}"/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1207</TotalTime>
  <Words>742</Words>
  <Application>Microsoft Office PowerPoint</Application>
  <PresentationFormat>On-screen Show (4:3)</PresentationFormat>
  <Paragraphs>184</Paragraphs>
  <Slides>33</Slides>
  <Notes>0</Notes>
  <HiddenSlides>16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Civic</vt:lpstr>
      <vt:lpstr>Effective Systemic Curve Improvements</vt:lpstr>
      <vt:lpstr>Delaware Roadway System</vt:lpstr>
      <vt:lpstr>Delaware Strategic Highway Safety Plan</vt:lpstr>
      <vt:lpstr>Delaware Strategic Highway Safety Plan</vt:lpstr>
      <vt:lpstr>Delaware Strategic Highway Safety Plan</vt:lpstr>
      <vt:lpstr>Delaware Strategic Highway Safety Plan</vt:lpstr>
      <vt:lpstr>Delaware Strategic Highway Safety Plan</vt:lpstr>
      <vt:lpstr>Delaware Strategic Highway Safety Plan</vt:lpstr>
      <vt:lpstr>Systemic Safety Improvements</vt:lpstr>
      <vt:lpstr>DelDOT’s Systemic Safety Program</vt:lpstr>
      <vt:lpstr>PowerPoint Presentation</vt:lpstr>
      <vt:lpstr>High-Friction Surface Treatment</vt:lpstr>
      <vt:lpstr>Wet Weather Crashes in Delaware</vt:lpstr>
      <vt:lpstr>Location Selection</vt:lpstr>
      <vt:lpstr>Location Selection</vt:lpstr>
      <vt:lpstr>High-Friction Surface Treatment</vt:lpstr>
      <vt:lpstr>Delaware’s HFST Program</vt:lpstr>
      <vt:lpstr>Delaware’s HFST Program</vt:lpstr>
      <vt:lpstr>Delaware’s HFST Program</vt:lpstr>
      <vt:lpstr>Delaware’s HFST Program</vt:lpstr>
      <vt:lpstr>PowerPoint Presentation</vt:lpstr>
      <vt:lpstr>Delaware’s HFST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DelDOT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weiser</dc:title>
  <dc:creator>Adam.Weiser</dc:creator>
  <cp:keywords>rtz</cp:keywords>
  <dc:description/>
  <cp:lastModifiedBy>Weiser, Adam (DelDOT)</cp:lastModifiedBy>
  <cp:revision>134</cp:revision>
  <dcterms:created xsi:type="dcterms:W3CDTF">2011-10-18T19:34:08Z</dcterms:created>
  <dcterms:modified xsi:type="dcterms:W3CDTF">2017-12-12T13:44:50Z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7444;#rtz|54d337f7-e54d-4d3a-a432-5a3dfcc9035d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