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23"/>
  </p:notesMasterIdLst>
  <p:sldIdLst>
    <p:sldId id="256" r:id="rId3"/>
    <p:sldId id="257" r:id="rId4"/>
    <p:sldId id="279" r:id="rId5"/>
    <p:sldId id="287" r:id="rId6"/>
    <p:sldId id="280" r:id="rId7"/>
    <p:sldId id="283" r:id="rId8"/>
    <p:sldId id="286" r:id="rId9"/>
    <p:sldId id="284" r:id="rId10"/>
    <p:sldId id="285" r:id="rId11"/>
    <p:sldId id="269" r:id="rId12"/>
    <p:sldId id="271" r:id="rId13"/>
    <p:sldId id="289" r:id="rId14"/>
    <p:sldId id="291" r:id="rId15"/>
    <p:sldId id="292" r:id="rId16"/>
    <p:sldId id="273" r:id="rId17"/>
    <p:sldId id="290" r:id="rId18"/>
    <p:sldId id="295" r:id="rId19"/>
    <p:sldId id="294" r:id="rId20"/>
    <p:sldId id="296" r:id="rId21"/>
    <p:sldId id="278" r:id="rId2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7EA9"/>
    <a:srgbClr val="557FBB"/>
    <a:srgbClr val="F78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38" autoAdjust="0"/>
    <p:restoredTop sz="94686" autoAdjust="0"/>
  </p:normalViewPr>
  <p:slideViewPr>
    <p:cSldViewPr snapToGrid="0" snapToObjects="1">
      <p:cViewPr varScale="1">
        <p:scale>
          <a:sx n="52" d="100"/>
          <a:sy n="52" d="100"/>
        </p:scale>
        <p:origin x="95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theme" Target="theme/theme1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8" Type="http://schemas.openxmlformats.org/officeDocument/2006/relationships/slide" Target="slides/slide6.xml"/><Relationship Id="rId21" Type="http://schemas.openxmlformats.org/officeDocument/2006/relationships/slide" Target="slides/slide19.xml"/><Relationship Id="rId3" Type="http://schemas.openxmlformats.org/officeDocument/2006/relationships/slide" Target="slides/slide1.xml"/><Relationship Id="rId25" Type="http://schemas.openxmlformats.org/officeDocument/2006/relationships/viewProps" Target="viewProps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7" Type="http://schemas.openxmlformats.org/officeDocument/2006/relationships/slide" Target="slides/slide5.xml"/><Relationship Id="rId20" Type="http://schemas.openxmlformats.org/officeDocument/2006/relationships/slide" Target="slides/slide18.xml"/><Relationship Id="rId16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29" Type="http://schemas.openxmlformats.org/officeDocument/2006/relationships/customXml" Target="../customXml/item2.xml"/><Relationship Id="rId24" Type="http://schemas.openxmlformats.org/officeDocument/2006/relationships/presProps" Target="presProps.xml"/><Relationship Id="rId11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5" Type="http://schemas.openxmlformats.org/officeDocument/2006/relationships/slide" Target="slides/slide3.xml"/><Relationship Id="rId28" Type="http://schemas.openxmlformats.org/officeDocument/2006/relationships/customXml" Target="../customXml/item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9" Type="http://schemas.openxmlformats.org/officeDocument/2006/relationships/slide" Target="slides/slide7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Relationship Id="rId14" Type="http://schemas.openxmlformats.org/officeDocument/2006/relationships/slide" Target="slides/slide12.xml"/><Relationship Id="rId4" Type="http://schemas.openxmlformats.org/officeDocument/2006/relationships/slide" Target="slides/slide2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EF4CD3-EE11-7D45-A4A6-3835B94F8B69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A3114-8A86-174E-BDB2-FF909E349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22EFB4C-0D71-4B56-9D10-B66C62EFFDE4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7641E6E-1360-4643-B9DB-B894BCA6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4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846D7F0-1542-46E2-B8B5-FED22B741AC4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3E28122-0A26-4616-87A5-3EFCDE09E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1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332D4EB-9BAE-4F3A-871C-1249FAC6E50A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79385C-1507-4CEE-BC5C-8B3261C65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10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A3F757F-AC8F-4BAB-B05C-6B4679F9F84A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10C80-F2B7-47FE-8A43-E50E46DCDD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6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E2D3A-4FD9-40B6-B31B-B37DF7DFCC2B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58C20-A59B-4E49-8E7D-636A75ACD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73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F5FA-E49D-4977-8D4A-14120A8D83B9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6CF1C-9783-4F64-AE81-4DF3F900CC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161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3EFEB-9CC5-4B67-8D5B-DB584BB2219F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AC0B7-09C6-4320-82B9-964D155EF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66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FA8D1-D7D8-45B2-B33F-C3DCA72242D5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1A6E9-917A-4E9E-9386-6CB9491DA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57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5DF85-9948-41C5-BDFE-D5326DD0CE60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90FED-3CF0-4F69-AE9C-D15FF2761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94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A1B0F-5867-4BCD-AA46-0498D75DDBB6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75AAD-9863-468A-84FC-C89786B9A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03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9DA79-6CAC-423A-904A-1F80EECD1585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7FC5A-C7AC-4331-9A41-CD5EAD5AB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6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0025FD-E4B9-4A35-B9FE-131CC4260C66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63FAF32-44B7-436D-B352-58F40ADAF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22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B6693-B30A-4133-9906-FEED83792343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FDA8B-402D-4605-92FC-615BDABAA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664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036C2-5F5B-46E2-8A90-3A8E5E7CA6AF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8F944-18C2-499C-8680-2870C8A67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0843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44F94-87DC-4619-BE3A-809FDEEE6612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F09B-F69A-4073-ABE5-5783EEE9B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917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78E31-2D19-49A2-A834-30E71416C010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D3904-F308-428D-BB4D-95F9BAE6FA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8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9D3F15-7EAD-4367-8E8F-D2FEF13D94CC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71AD117-BDAA-42B3-B712-351100A1D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9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D9139D1-4B0B-4FF5-8746-76D342A93394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F8BD0B0-0DF2-4FC8-8452-FEADFA01F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86706E4-9CBC-4830-B6BD-98721AC4D65D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CF91654-60F5-498A-8BEA-92615B0DA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6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93A6FB5-C3E2-4734-B965-B4474944CBBF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2762EAF-23BF-4946-8F5F-E641ABCA7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1A43668-3911-4D19-BF1B-FC02B170AF27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EC968FA-7F2E-40B9-A083-E4B4E0D98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36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1D2502-1AC4-4047-B9B2-79FFF8789B74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B3399E-E0A0-49DC-9A48-6FF956AE9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5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ABD27EC-DDE1-4018-8A26-E010AFE59E52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B02BB0B-8AFC-4921-A6A2-4FD15F74C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3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Road to Zero_RGB_PowerPoint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5168900"/>
            <a:ext cx="3467100" cy="1752600"/>
          </a:xfrm>
          <a:prstGeom prst="rect">
            <a:avLst/>
          </a:prstGeom>
          <a:noFill/>
          <a:ln>
            <a:noFill/>
          </a:ln>
          <a:extLst/>
        </p:spPr>
      </p:pic>
      <p:cxnSp>
        <p:nvCxnSpPr>
          <p:cNvPr id="9" name="Straight Connector 8"/>
          <p:cNvCxnSpPr>
            <a:cxnSpLocks noChangeAspect="1"/>
          </p:cNvCxnSpPr>
          <p:nvPr/>
        </p:nvCxnSpPr>
        <p:spPr>
          <a:xfrm>
            <a:off x="8199653" y="23253"/>
            <a:ext cx="947985" cy="877824"/>
          </a:xfrm>
          <a:prstGeom prst="line">
            <a:avLst/>
          </a:prstGeom>
          <a:ln w="69850" cap="sq">
            <a:solidFill>
              <a:srgbClr val="557FBB"/>
            </a:solidFill>
            <a:bevel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cxnSpLocks noChangeAspect="1"/>
          </p:cNvCxnSpPr>
          <p:nvPr/>
        </p:nvCxnSpPr>
        <p:spPr>
          <a:xfrm>
            <a:off x="7805394" y="23254"/>
            <a:ext cx="1341781" cy="1234440"/>
          </a:xfrm>
          <a:prstGeom prst="line">
            <a:avLst/>
          </a:prstGeom>
          <a:ln w="69850" cap="sq">
            <a:solidFill>
              <a:srgbClr val="F78F6C"/>
            </a:solidFill>
            <a:bevel/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 noChangeAspect="1"/>
          </p:cNvCxnSpPr>
          <p:nvPr/>
        </p:nvCxnSpPr>
        <p:spPr>
          <a:xfrm>
            <a:off x="7434604" y="10896"/>
            <a:ext cx="1720172" cy="1600200"/>
          </a:xfrm>
          <a:prstGeom prst="line">
            <a:avLst/>
          </a:prstGeom>
          <a:ln w="69850" cap="flat">
            <a:solidFill>
              <a:srgbClr val="897EA9"/>
            </a:solidFill>
            <a:bevel/>
            <a:headEnd type="none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41F49A-D22D-4314-9C06-2B019FBBF737}" type="datetimeFigureOut">
              <a:rPr lang="en-US"/>
              <a:pPr>
                <a:defRPr/>
              </a:pPr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8A3057-A3A2-4B95-8E14-888B935E6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4450" y="1400086"/>
            <a:ext cx="6472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400" b="1" dirty="0">
                <a:latin typeface="Calibri" charset="0"/>
                <a:ea typeface="Calibri" charset="0"/>
                <a:cs typeface="Times New Roman" charset="0"/>
              </a:rPr>
              <a:t>Safety Culture in United </a:t>
            </a:r>
            <a:r>
              <a:rPr lang="en-US" sz="3400" b="1" dirty="0" smtClean="0">
                <a:latin typeface="Calibri" charset="0"/>
                <a:ea typeface="Calibri" charset="0"/>
                <a:cs typeface="Times New Roman" charset="0"/>
              </a:rPr>
              <a:t>States</a:t>
            </a:r>
            <a:endParaRPr lang="en-US" sz="34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600" b="1" dirty="0" smtClean="0">
                <a:latin typeface="Calibri" charset="0"/>
                <a:ea typeface="Calibri" charset="0"/>
                <a:cs typeface="Times New Roman" charset="0"/>
              </a:rPr>
              <a:t>Daved </a:t>
            </a:r>
            <a:r>
              <a:rPr lang="en-US" sz="2600" b="1" dirty="0">
                <a:latin typeface="Calibri" charset="0"/>
                <a:ea typeface="Calibri" charset="0"/>
                <a:cs typeface="Times New Roman" charset="0"/>
              </a:rPr>
              <a:t>van Stralen, MD, FAAP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Calibri" charset="0"/>
                <a:ea typeface="Calibri" charset="0"/>
                <a:cs typeface="Times New Roman" charset="0"/>
              </a:rPr>
              <a:t>Institute for High Reliability Organizing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Calibri" charset="0"/>
                <a:ea typeface="Calibri" charset="0"/>
                <a:cs typeface="Times New Roman" charset="0"/>
              </a:rPr>
              <a:t>Loma Linda University School of </a:t>
            </a:r>
            <a:r>
              <a:rPr lang="en-US" sz="2200" b="1" dirty="0" smtClean="0">
                <a:latin typeface="Calibri" charset="0"/>
                <a:ea typeface="Calibri" charset="0"/>
                <a:cs typeface="Times New Roman" charset="0"/>
              </a:rPr>
              <a:t>Medicine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200" b="1" dirty="0" err="1" smtClean="0">
                <a:effectLst/>
                <a:latin typeface="Calibri" charset="0"/>
                <a:ea typeface="Calibri" charset="0"/>
                <a:cs typeface="Times New Roman" charset="0"/>
              </a:rPr>
              <a:t>vanstrale</a:t>
            </a:r>
            <a:r>
              <a:rPr lang="en-US" sz="2000" b="1" dirty="0" err="1" smtClean="0">
                <a:effectLst/>
                <a:latin typeface="Calibri" charset="0"/>
                <a:ea typeface="Calibri" charset="0"/>
                <a:cs typeface="Times New Roman" charset="0"/>
              </a:rPr>
              <a:t>n@stratrel.com</a:t>
            </a:r>
            <a:endParaRPr lang="en-US" sz="2000" b="1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8701" y="1397675"/>
            <a:ext cx="648652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Calibri" charset="0"/>
                <a:ea typeface="Calibri" charset="0"/>
                <a:cs typeface="Times New Roman" charset="0"/>
              </a:rPr>
              <a:t>The danger of the mundane</a:t>
            </a:r>
            <a:endParaRPr lang="en-US" sz="32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We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operate at the edge of control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Do not know our “envelope”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Believe we are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cognitive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endParaRPr lang="en-US" sz="6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Calibri" charset="0"/>
                <a:ea typeface="Calibri" charset="0"/>
                <a:cs typeface="Times New Roman" charset="0"/>
              </a:rPr>
              <a:t>Eventually, and insidiously, the most dangerous of ideas creeps </a:t>
            </a:r>
            <a:r>
              <a:rPr lang="en-US" i="1" dirty="0" smtClean="0">
                <a:latin typeface="Calibri" charset="0"/>
                <a:ea typeface="Calibri" charset="0"/>
                <a:cs typeface="Times New Roman" charset="0"/>
              </a:rPr>
              <a:t>in- nothing serious could happen.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Karl </a:t>
            </a:r>
            <a:r>
              <a:rPr lang="en-US" dirty="0" err="1" smtClean="0">
                <a:latin typeface="Calibri" charset="0"/>
                <a:ea typeface="Calibri" charset="0"/>
                <a:cs typeface="Times New Roman" charset="0"/>
              </a:rPr>
              <a:t>Weick</a:t>
            </a: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7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5" y="790832"/>
            <a:ext cx="620309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/>
              <a:t>Unrecognized danger</a:t>
            </a:r>
            <a:endParaRPr lang="en-US" sz="32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 charset="0"/>
                <a:ea typeface="Calibri" charset="0"/>
                <a:cs typeface="Times New Roman" charset="0"/>
              </a:rPr>
              <a:t>Aware</a:t>
            </a:r>
            <a:r>
              <a:rPr lang="en-US" sz="2800" b="1" dirty="0">
                <a:latin typeface="Calibri" charset="0"/>
                <a:ea typeface="Calibri" charset="0"/>
                <a:cs typeface="Times New Roman" charset="0"/>
              </a:rPr>
              <a:t>, not necessarily alert</a:t>
            </a:r>
            <a:endParaRPr lang="en-US" sz="28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/>
              <a:t>Awareness, give meaning vs. Alertness, identify discrepancy </a:t>
            </a:r>
          </a:p>
          <a:p>
            <a:r>
              <a:rPr lang="en-US" dirty="0" smtClean="0"/>
              <a:t>	What </a:t>
            </a:r>
            <a:r>
              <a:rPr lang="en-US" dirty="0"/>
              <a:t>are goals of the driver? Aware &gt; </a:t>
            </a:r>
            <a:r>
              <a:rPr lang="en-US" dirty="0" smtClean="0"/>
              <a:t>Alert</a:t>
            </a:r>
          </a:p>
          <a:p>
            <a:endParaRPr lang="en-US" sz="400" dirty="0"/>
          </a:p>
          <a:p>
            <a:r>
              <a:rPr lang="en-US" dirty="0"/>
              <a:t>How does driver make sense of driving?</a:t>
            </a:r>
          </a:p>
          <a:p>
            <a:r>
              <a:rPr lang="en-US" dirty="0"/>
              <a:t>	Identify discrepancies and disruptions</a:t>
            </a:r>
          </a:p>
          <a:p>
            <a:r>
              <a:rPr lang="en-US" dirty="0" smtClean="0"/>
              <a:t>	Early </a:t>
            </a:r>
            <a:r>
              <a:rPr lang="en-US" dirty="0"/>
              <a:t>herald of </a:t>
            </a:r>
            <a:r>
              <a:rPr lang="en-US" dirty="0" smtClean="0"/>
              <a:t>emergency</a:t>
            </a:r>
          </a:p>
          <a:p>
            <a:endParaRPr lang="en-US" sz="400" dirty="0"/>
          </a:p>
          <a:p>
            <a:r>
              <a:rPr lang="en-US" dirty="0"/>
              <a:t>When will driver recognize a failure?</a:t>
            </a:r>
          </a:p>
          <a:p>
            <a:r>
              <a:rPr lang="en-US" dirty="0" smtClean="0"/>
              <a:t>	When </a:t>
            </a:r>
            <a:r>
              <a:rPr lang="en-US" dirty="0"/>
              <a:t>does driver abandon </a:t>
            </a:r>
            <a:r>
              <a:rPr lang="en-US" dirty="0" smtClean="0"/>
              <a:t>denial?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Calibri" charset="0"/>
                <a:ea typeface="Calibri" charset="0"/>
                <a:cs typeface="Times New Roman" charset="0"/>
              </a:rPr>
              <a:t>Is this cultural?</a:t>
            </a: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28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5" y="790832"/>
            <a:ext cx="620309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Unrecognized fear</a:t>
            </a:r>
            <a:endParaRPr lang="en-US" sz="3200" dirty="0"/>
          </a:p>
          <a:p>
            <a:r>
              <a:rPr lang="en-US" sz="2800" b="1" dirty="0"/>
              <a:t>Stress impairs cognition</a:t>
            </a:r>
            <a:endParaRPr lang="en-US" sz="28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/>
              <a:t>Fight, flight, freeze</a:t>
            </a:r>
          </a:p>
          <a:p>
            <a:r>
              <a:rPr lang="en-US" dirty="0"/>
              <a:t>Situational cognitive distortions</a:t>
            </a:r>
          </a:p>
          <a:p>
            <a:r>
              <a:rPr lang="en-US" dirty="0"/>
              <a:t>	</a:t>
            </a:r>
            <a:r>
              <a:rPr lang="en-US" i="1" dirty="0"/>
              <a:t>Anger</a:t>
            </a:r>
            <a:r>
              <a:rPr lang="en-US" dirty="0"/>
              <a:t>, frustration</a:t>
            </a:r>
          </a:p>
          <a:p>
            <a:r>
              <a:rPr lang="en-US" dirty="0"/>
              <a:t>	</a:t>
            </a:r>
            <a:r>
              <a:rPr lang="en-US" i="1" dirty="0"/>
              <a:t>Avoidance, disregard</a:t>
            </a:r>
            <a:endParaRPr lang="en-US" dirty="0"/>
          </a:p>
          <a:p>
            <a:r>
              <a:rPr lang="en-US" i="1" dirty="0"/>
              <a:t>	Immobility</a:t>
            </a:r>
            <a:r>
              <a:rPr lang="en-US" dirty="0"/>
              <a:t>, freeze, confusion</a:t>
            </a:r>
          </a:p>
          <a:p>
            <a:r>
              <a:rPr lang="en-US" dirty="0"/>
              <a:t>Recognize and modulate fear responses</a:t>
            </a:r>
          </a:p>
          <a:p>
            <a:r>
              <a:rPr lang="en-US" dirty="0"/>
              <a:t>	Authority figures model response to threat</a:t>
            </a:r>
          </a:p>
          <a:p>
            <a:r>
              <a:rPr lang="en-US" dirty="0"/>
              <a:t>	Versus succumb to </a:t>
            </a:r>
            <a:r>
              <a:rPr lang="en-US" i="1" dirty="0"/>
              <a:t>fear </a:t>
            </a:r>
            <a:r>
              <a:rPr lang="en-US" dirty="0"/>
              <a:t>response</a:t>
            </a:r>
          </a:p>
          <a:p>
            <a:r>
              <a:rPr lang="en-US" dirty="0"/>
              <a:t>Attitudes- when thinking fails</a:t>
            </a:r>
          </a:p>
          <a:p>
            <a:r>
              <a:rPr lang="en-US" dirty="0"/>
              <a:t>	(Rapid) Reappraisal modulates fear response- an attitude</a:t>
            </a:r>
          </a:p>
          <a:p>
            <a:r>
              <a:rPr lang="en-US" dirty="0"/>
              <a:t>	Recognize fear responses in self and others- an attitude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5" y="790832"/>
            <a:ext cx="620309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The Central Tension: </a:t>
            </a:r>
            <a:endParaRPr lang="en-US" sz="3200" b="1" dirty="0" smtClean="0"/>
          </a:p>
          <a:p>
            <a:r>
              <a:rPr lang="en-US" sz="2800" b="1" dirty="0" smtClean="0"/>
              <a:t>Rights </a:t>
            </a:r>
            <a:r>
              <a:rPr lang="en-US" sz="2800" b="1" dirty="0"/>
              <a:t>vs. Safety</a:t>
            </a:r>
            <a:endParaRPr lang="en-US" sz="28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i="1" dirty="0"/>
              <a:t>How much safety are we willing to give up?</a:t>
            </a:r>
            <a:endParaRPr lang="en-US" dirty="0"/>
          </a:p>
          <a:p>
            <a:r>
              <a:rPr lang="en-US" dirty="0" smtClean="0"/>
              <a:t>American </a:t>
            </a:r>
            <a:r>
              <a:rPr lang="en-US" dirty="0"/>
              <a:t>culture</a:t>
            </a:r>
          </a:p>
          <a:p>
            <a:r>
              <a:rPr lang="en-US" dirty="0" smtClean="0"/>
              <a:t>	Freedom</a:t>
            </a:r>
            <a:r>
              <a:rPr lang="en-US" dirty="0"/>
              <a:t>, Independence, Responsible for self</a:t>
            </a:r>
          </a:p>
          <a:p>
            <a:r>
              <a:rPr lang="en-US" dirty="0" smtClean="0"/>
              <a:t>	No </a:t>
            </a:r>
            <a:r>
              <a:rPr lang="en-US" dirty="0"/>
              <a:t>proactive </a:t>
            </a:r>
            <a:r>
              <a:rPr lang="en-US" dirty="0" smtClean="0"/>
              <a:t>limitation</a:t>
            </a:r>
          </a:p>
          <a:p>
            <a:endParaRPr lang="en-US" sz="600" dirty="0"/>
          </a:p>
          <a:p>
            <a:r>
              <a:rPr lang="en-US" dirty="0"/>
              <a:t>Safety culture</a:t>
            </a:r>
          </a:p>
          <a:p>
            <a:r>
              <a:rPr lang="en-US" dirty="0" smtClean="0"/>
              <a:t>	Vigilance </a:t>
            </a:r>
            <a:r>
              <a:rPr lang="en-US" dirty="0"/>
              <a:t>for early heralds</a:t>
            </a:r>
          </a:p>
          <a:p>
            <a:r>
              <a:rPr lang="en-US" dirty="0" smtClean="0"/>
              <a:t>	Attitudes </a:t>
            </a:r>
            <a:r>
              <a:rPr lang="en-US" dirty="0"/>
              <a:t>toward discrepancies</a:t>
            </a:r>
          </a:p>
          <a:p>
            <a:r>
              <a:rPr lang="en-US" dirty="0" smtClean="0"/>
              <a:t>	Responsibility </a:t>
            </a:r>
            <a:r>
              <a:rPr lang="en-US" dirty="0"/>
              <a:t>for others</a:t>
            </a:r>
          </a:p>
          <a:p>
            <a:r>
              <a:rPr lang="en-US" dirty="0" smtClean="0"/>
              <a:t>	Proactive </a:t>
            </a:r>
            <a:r>
              <a:rPr lang="en-US" dirty="0"/>
              <a:t>limitation </a:t>
            </a:r>
            <a:r>
              <a:rPr lang="en-US" dirty="0" smtClean="0"/>
              <a:t>(threat is </a:t>
            </a:r>
            <a:r>
              <a:rPr lang="en-US" i="1" dirty="0" smtClean="0"/>
              <a:t>invisible</a:t>
            </a:r>
            <a:r>
              <a:rPr lang="en-US" i="1" dirty="0"/>
              <a:t>, delayed, irreversible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4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5" y="790832"/>
            <a:ext cx="62030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The Central Tension: </a:t>
            </a:r>
            <a:endParaRPr lang="en-US" sz="3200" b="1" dirty="0" smtClean="0"/>
          </a:p>
          <a:p>
            <a:r>
              <a:rPr lang="en-US" sz="2800" b="1" dirty="0" smtClean="0"/>
              <a:t>Rights </a:t>
            </a:r>
            <a:r>
              <a:rPr lang="en-US" sz="2800" b="1" dirty="0"/>
              <a:t>vs. Safety</a:t>
            </a:r>
            <a:endParaRPr lang="en-US" sz="28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i="1" dirty="0"/>
              <a:t>How much safety are we willing to give up?</a:t>
            </a:r>
            <a:endParaRPr lang="en-US" dirty="0"/>
          </a:p>
          <a:p>
            <a:r>
              <a:rPr lang="en-US" dirty="0" smtClean="0"/>
              <a:t>	Seek </a:t>
            </a:r>
            <a:r>
              <a:rPr lang="en-US" dirty="0"/>
              <a:t>reliability and safety</a:t>
            </a:r>
          </a:p>
          <a:p>
            <a:r>
              <a:rPr lang="en-US" dirty="0" smtClean="0"/>
              <a:t>	Complete </a:t>
            </a:r>
            <a:r>
              <a:rPr lang="en-US" dirty="0"/>
              <a:t>our </a:t>
            </a:r>
            <a:r>
              <a:rPr lang="en-US" dirty="0" smtClean="0"/>
              <a:t>task</a:t>
            </a:r>
          </a:p>
          <a:p>
            <a:endParaRPr lang="en-US" sz="400" dirty="0"/>
          </a:p>
          <a:p>
            <a:r>
              <a:rPr lang="en-US" dirty="0" smtClean="0"/>
              <a:t>Safety- </a:t>
            </a:r>
            <a:r>
              <a:rPr lang="en-US" dirty="0"/>
              <a:t>constraining or liberating? </a:t>
            </a:r>
          </a:p>
          <a:p>
            <a:r>
              <a:rPr lang="en-US" dirty="0"/>
              <a:t>	Allows entry into adverse / hostile </a:t>
            </a:r>
            <a:r>
              <a:rPr lang="en-US" dirty="0" smtClean="0"/>
              <a:t>environments</a:t>
            </a:r>
          </a:p>
          <a:p>
            <a:endParaRPr lang="en-US" sz="400" dirty="0"/>
          </a:p>
          <a:p>
            <a:r>
              <a:rPr lang="en-US" dirty="0" smtClean="0"/>
              <a:t>The </a:t>
            </a:r>
            <a:r>
              <a:rPr lang="en-US" dirty="0"/>
              <a:t>mustang vs. the thoroughbred </a:t>
            </a:r>
          </a:p>
          <a:p>
            <a:r>
              <a:rPr lang="en-US" dirty="0" smtClean="0"/>
              <a:t>	Freedom</a:t>
            </a:r>
            <a:r>
              <a:rPr lang="en-US" dirty="0"/>
              <a:t>, beautiful to watch vs. power, effectiveness</a:t>
            </a:r>
          </a:p>
        </p:txBody>
      </p:sp>
    </p:spTree>
    <p:extLst>
      <p:ext uri="{BB962C8B-B14F-4D97-AF65-F5344CB8AC3E}">
        <p14:creationId xmlns:p14="http://schemas.microsoft.com/office/powerpoint/2010/main" val="12877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8775" y="1171575"/>
            <a:ext cx="611505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Calibri" charset="0"/>
                <a:ea typeface="Calibri" charset="0"/>
                <a:cs typeface="Times New Roman" charset="0"/>
              </a:rPr>
              <a:t>How do we make sense out of driving?</a:t>
            </a:r>
            <a:endParaRPr lang="en-US" sz="32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/>
              <a:t>Threat may be common- recognizing the need to react is not</a:t>
            </a:r>
          </a:p>
          <a:p>
            <a:r>
              <a:rPr lang="en-US" dirty="0"/>
              <a:t>Our actions are further out than our awareness</a:t>
            </a:r>
          </a:p>
          <a:p>
            <a:r>
              <a:rPr lang="en-US" dirty="0" smtClean="0"/>
              <a:t>	We </a:t>
            </a:r>
            <a:r>
              <a:rPr lang="en-US" dirty="0"/>
              <a:t>can intensify </a:t>
            </a:r>
            <a:r>
              <a:rPr lang="en-US" dirty="0" smtClean="0"/>
              <a:t>crisis </a:t>
            </a:r>
            <a:r>
              <a:rPr lang="en-US" dirty="0"/>
              <a:t>before we know what we are </a:t>
            </a:r>
            <a:r>
              <a:rPr lang="en-US" dirty="0" smtClean="0"/>
              <a:t>doing</a:t>
            </a:r>
          </a:p>
          <a:p>
            <a:r>
              <a:rPr lang="en-US" sz="1000" dirty="0" smtClean="0"/>
              <a:t> </a:t>
            </a:r>
            <a:endParaRPr lang="en-US" sz="1000" dirty="0"/>
          </a:p>
          <a:p>
            <a:r>
              <a:rPr lang="en-US" i="1" dirty="0"/>
              <a:t>By our responses we can create our own emergency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5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28775" y="1171575"/>
            <a:ext cx="613126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latin typeface="Calibri" charset="0"/>
                <a:ea typeface="Calibri" charset="0"/>
                <a:cs typeface="Times New Roman" charset="0"/>
              </a:rPr>
              <a:t>How do we make sense out of </a:t>
            </a: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emergency driving</a:t>
            </a:r>
            <a:r>
              <a:rPr lang="en-US" sz="3200" b="1" dirty="0">
                <a:latin typeface="Calibri" charset="0"/>
                <a:ea typeface="Calibri" charset="0"/>
                <a:cs typeface="Times New Roman" charset="0"/>
              </a:rPr>
              <a:t>?</a:t>
            </a:r>
            <a:endParaRPr lang="en-US" sz="32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Open discussion of error or mistakes for learning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	Share knowledge and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experience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6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Distributed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response to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danger- hypothermia &amp; mountaineering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6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Practical logic (what works) vs. 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scientific logic (linear and </a:t>
            </a: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	discrete</a:t>
            </a: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)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3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1665" y="815546"/>
            <a:ext cx="6178378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Why don’t we learn?</a:t>
            </a:r>
            <a:endParaRPr lang="en-US" sz="3200" dirty="0"/>
          </a:p>
          <a:p>
            <a:r>
              <a:rPr lang="en-US" sz="2600" b="1" dirty="0"/>
              <a:t>Post-traumatic growth- Back across the threshold</a:t>
            </a:r>
            <a:endParaRPr lang="en-US" sz="26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i="1" dirty="0"/>
              <a:t>Post-traumatic growth</a:t>
            </a:r>
          </a:p>
          <a:p>
            <a:r>
              <a:rPr lang="en-US" dirty="0" smtClean="0"/>
              <a:t>	Highly </a:t>
            </a:r>
            <a:r>
              <a:rPr lang="en-US" dirty="0"/>
              <a:t>stressful events restructure our world view</a:t>
            </a:r>
          </a:p>
          <a:p>
            <a:r>
              <a:rPr lang="en-US" dirty="0" smtClean="0"/>
              <a:t>		What </a:t>
            </a:r>
            <a:r>
              <a:rPr lang="en-US" dirty="0"/>
              <a:t>is important dramatically changes </a:t>
            </a:r>
            <a:endParaRPr lang="en-US" dirty="0" smtClean="0"/>
          </a:p>
          <a:p>
            <a:endParaRPr lang="en-US" sz="400" dirty="0"/>
          </a:p>
          <a:p>
            <a:r>
              <a:rPr lang="en-US" dirty="0" smtClean="0"/>
              <a:t>Strength </a:t>
            </a:r>
            <a:r>
              <a:rPr lang="en-US" dirty="0"/>
              <a:t>from recognition of </a:t>
            </a:r>
            <a:r>
              <a:rPr lang="en-US" i="1" dirty="0"/>
              <a:t>vulnerability</a:t>
            </a:r>
            <a:endParaRPr lang="en-US" dirty="0"/>
          </a:p>
          <a:p>
            <a:r>
              <a:rPr lang="en-US" i="1" dirty="0" smtClean="0"/>
              <a:t>Acceptance</a:t>
            </a:r>
            <a:r>
              <a:rPr lang="en-US" dirty="0" smtClean="0"/>
              <a:t> </a:t>
            </a:r>
            <a:r>
              <a:rPr lang="en-US" dirty="0"/>
              <a:t>of novel</a:t>
            </a:r>
          </a:p>
          <a:p>
            <a:r>
              <a:rPr lang="en-US" dirty="0" smtClean="0"/>
              <a:t>Feeling </a:t>
            </a:r>
            <a:r>
              <a:rPr lang="en-US" i="1" dirty="0"/>
              <a:t>connected </a:t>
            </a:r>
            <a:r>
              <a:rPr lang="en-US" dirty="0"/>
              <a:t>with others</a:t>
            </a:r>
          </a:p>
          <a:p>
            <a:r>
              <a:rPr lang="en-US" dirty="0" smtClean="0"/>
              <a:t>Creates </a:t>
            </a:r>
            <a:r>
              <a:rPr lang="en-US" i="1" dirty="0"/>
              <a:t>wisdom</a:t>
            </a:r>
            <a:r>
              <a:rPr lang="en-US" dirty="0"/>
              <a:t> of the pragmatics of life</a:t>
            </a:r>
          </a:p>
          <a:p>
            <a:r>
              <a:rPr lang="en-US" i="1" dirty="0" smtClean="0"/>
              <a:t>Balance</a:t>
            </a:r>
            <a:r>
              <a:rPr lang="en-US" dirty="0" smtClean="0"/>
              <a:t> </a:t>
            </a:r>
            <a:r>
              <a:rPr lang="en-US" dirty="0"/>
              <a:t>of reflection and action</a:t>
            </a:r>
          </a:p>
          <a:p>
            <a:r>
              <a:rPr lang="en-US" dirty="0" smtClean="0"/>
              <a:t>More </a:t>
            </a:r>
            <a:r>
              <a:rPr lang="en-US" i="1" dirty="0" smtClean="0"/>
              <a:t>resilience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8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1665" y="815546"/>
            <a:ext cx="617837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Why don’t we learn?</a:t>
            </a:r>
            <a:endParaRPr lang="en-US" sz="3200" dirty="0"/>
          </a:p>
          <a:p>
            <a:r>
              <a:rPr lang="en-US" sz="2600" b="1" dirty="0"/>
              <a:t>Post-traumatic growth- Back across the threshold</a:t>
            </a:r>
            <a:endParaRPr lang="en-US" sz="26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 smtClean="0"/>
              <a:t>Liminality </a:t>
            </a:r>
            <a:r>
              <a:rPr lang="en-US" dirty="0"/>
              <a:t>(threshold) from anthropology</a:t>
            </a:r>
          </a:p>
          <a:p>
            <a:r>
              <a:rPr lang="en-US" dirty="0" smtClean="0"/>
              <a:t>	Rite </a:t>
            </a:r>
            <a:r>
              <a:rPr lang="en-US" dirty="0"/>
              <a:t>of passage- disorienting, frightening </a:t>
            </a:r>
          </a:p>
          <a:p>
            <a:r>
              <a:rPr lang="en-US" dirty="0" smtClean="0"/>
              <a:t>	Three steps- separation; testing; </a:t>
            </a:r>
            <a:r>
              <a:rPr lang="en-US" dirty="0"/>
              <a:t>new </a:t>
            </a:r>
            <a:r>
              <a:rPr lang="en-US" dirty="0" smtClean="0"/>
              <a:t>birth &amp; life</a:t>
            </a:r>
          </a:p>
          <a:p>
            <a:endParaRPr lang="en-US" sz="600" dirty="0" smtClean="0"/>
          </a:p>
          <a:p>
            <a:r>
              <a:rPr lang="en-US" dirty="0" smtClean="0"/>
              <a:t>Those </a:t>
            </a:r>
            <a:r>
              <a:rPr lang="en-US" dirty="0"/>
              <a:t>who experienced sudden loss from road accidents</a:t>
            </a:r>
          </a:p>
          <a:p>
            <a:r>
              <a:rPr lang="en-US" dirty="0" smtClean="0"/>
              <a:t>	Crossed </a:t>
            </a:r>
            <a:r>
              <a:rPr lang="en-US" dirty="0"/>
              <a:t>a liminal threshold</a:t>
            </a:r>
          </a:p>
          <a:p>
            <a:r>
              <a:rPr lang="en-US" dirty="0" smtClean="0"/>
              <a:t>	Difficult </a:t>
            </a:r>
            <a:r>
              <a:rPr lang="en-US" dirty="0"/>
              <a:t>to translate to </a:t>
            </a:r>
            <a:r>
              <a:rPr lang="en-US" dirty="0" smtClean="0"/>
              <a:t>others</a:t>
            </a:r>
          </a:p>
          <a:p>
            <a:endParaRPr lang="en-US" sz="600" dirty="0"/>
          </a:p>
          <a:p>
            <a:r>
              <a:rPr lang="en-US" dirty="0"/>
              <a:t>	</a:t>
            </a:r>
            <a:r>
              <a:rPr lang="en-US" i="1" dirty="0"/>
              <a:t>Attitudes do translate across the threshold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8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0" y="199783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81665" y="815546"/>
            <a:ext cx="617837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Is zero death </a:t>
            </a:r>
            <a:r>
              <a:rPr lang="en-US" sz="3200" b="1" dirty="0" smtClean="0"/>
              <a:t>achievable?</a:t>
            </a:r>
            <a:r>
              <a:rPr lang="en-US" sz="3200" dirty="0" smtClean="0"/>
              <a:t> </a:t>
            </a:r>
            <a:endParaRPr lang="en-US" sz="26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/>
              <a:t>To change </a:t>
            </a:r>
            <a:r>
              <a:rPr lang="en-US" dirty="0" smtClean="0"/>
              <a:t>culture</a:t>
            </a:r>
            <a:endParaRPr lang="en-US" dirty="0"/>
          </a:p>
          <a:p>
            <a:r>
              <a:rPr lang="en-US" dirty="0"/>
              <a:t>	Beliefs and behaviors- </a:t>
            </a:r>
            <a:r>
              <a:rPr lang="en-US" dirty="0" smtClean="0"/>
              <a:t>unlikely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/>
              <a:t>Technology- not </a:t>
            </a:r>
            <a:r>
              <a:rPr lang="en-US" dirty="0"/>
              <a:t>predictable </a:t>
            </a:r>
            <a:r>
              <a:rPr lang="en-US" dirty="0" smtClean="0"/>
              <a:t>(risks from automated driving)</a:t>
            </a:r>
            <a:endParaRPr lang="en-US" dirty="0"/>
          </a:p>
          <a:p>
            <a:r>
              <a:rPr lang="en-US" sz="800" dirty="0"/>
              <a:t>	</a:t>
            </a:r>
            <a:endParaRPr lang="en-US" sz="800" dirty="0" smtClean="0"/>
          </a:p>
          <a:p>
            <a:r>
              <a:rPr lang="en-US" dirty="0"/>
              <a:t>	</a:t>
            </a:r>
            <a:r>
              <a:rPr lang="en-US" dirty="0" smtClean="0"/>
              <a:t>Attitudes- yes, </a:t>
            </a:r>
            <a:r>
              <a:rPr lang="en-US" dirty="0"/>
              <a:t>by modeling </a:t>
            </a:r>
            <a:r>
              <a:rPr lang="en-US" dirty="0" smtClean="0"/>
              <a:t>the attitudes we choose</a:t>
            </a:r>
          </a:p>
          <a:p>
            <a:endParaRPr lang="en-US" sz="400" dirty="0"/>
          </a:p>
          <a:p>
            <a:r>
              <a:rPr lang="en-US" i="1" dirty="0"/>
              <a:t>Identify attitudes necessary to reach </a:t>
            </a:r>
            <a:r>
              <a:rPr lang="en-US" i="1" dirty="0" smtClean="0"/>
              <a:t>zero deaths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0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/>
              <a:t>Safety </a:t>
            </a:r>
            <a:r>
              <a:rPr lang="en-US" sz="3200" b="1" dirty="0"/>
              <a:t>Culture: A different safety</a:t>
            </a:r>
            <a:endParaRPr lang="en-US" sz="32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sz="2200" b="1" dirty="0"/>
              <a:t>The origins of safety </a:t>
            </a:r>
            <a:r>
              <a:rPr lang="en-US" sz="2200" b="1" dirty="0" smtClean="0"/>
              <a:t>management- </a:t>
            </a:r>
            <a:r>
              <a:rPr lang="en-US" sz="2200" b="1" dirty="0"/>
              <a:t>nuclear power</a:t>
            </a:r>
          </a:p>
          <a:p>
            <a:r>
              <a:rPr lang="en-US" dirty="0"/>
              <a:t>Catastrophic failure of a nuclear power plant led to introduction of the term </a:t>
            </a:r>
            <a:r>
              <a:rPr lang="en-US" i="1" dirty="0"/>
              <a:t>Safety Culture</a:t>
            </a:r>
            <a:endParaRPr lang="en-US" dirty="0"/>
          </a:p>
          <a:p>
            <a:r>
              <a:rPr lang="en-US" sz="1000" dirty="0"/>
              <a:t> </a:t>
            </a:r>
          </a:p>
          <a:p>
            <a:r>
              <a:rPr lang="en-US" dirty="0"/>
              <a:t>Nuclear radiation threat recognized (1945-1950)</a:t>
            </a:r>
          </a:p>
          <a:p>
            <a:r>
              <a:rPr lang="en-US" dirty="0" smtClean="0"/>
              <a:t>	Energy </a:t>
            </a:r>
            <a:r>
              <a:rPr lang="en-US" dirty="0"/>
              <a:t>is </a:t>
            </a:r>
            <a:r>
              <a:rPr lang="en-US" i="1" dirty="0"/>
              <a:t>invisible</a:t>
            </a:r>
            <a:endParaRPr lang="en-US" dirty="0"/>
          </a:p>
          <a:p>
            <a:r>
              <a:rPr lang="en-US" dirty="0" smtClean="0"/>
              <a:t>	Damage </a:t>
            </a:r>
            <a:r>
              <a:rPr lang="en-US" dirty="0"/>
              <a:t>is </a:t>
            </a:r>
            <a:r>
              <a:rPr lang="en-US" i="1" dirty="0"/>
              <a:t>delayed</a:t>
            </a:r>
            <a:endParaRPr lang="en-US" dirty="0"/>
          </a:p>
          <a:p>
            <a:r>
              <a:rPr lang="en-US" dirty="0" smtClean="0"/>
              <a:t>	Disease </a:t>
            </a:r>
            <a:r>
              <a:rPr lang="en-US" dirty="0"/>
              <a:t>is </a:t>
            </a:r>
            <a:r>
              <a:rPr lang="en-US" i="1" dirty="0"/>
              <a:t>untreatable</a:t>
            </a:r>
            <a:endParaRPr lang="en-US" dirty="0"/>
          </a:p>
          <a:p>
            <a:endParaRPr lang="en-US" sz="600" dirty="0" smtClean="0"/>
          </a:p>
          <a:p>
            <a:r>
              <a:rPr lang="en-US" dirty="0" smtClean="0"/>
              <a:t>Needed </a:t>
            </a:r>
            <a:r>
              <a:rPr lang="en-US" dirty="0"/>
              <a:t>a different kind of protection </a:t>
            </a:r>
          </a:p>
          <a:p>
            <a:r>
              <a:rPr lang="en-US" dirty="0"/>
              <a:t>By 1954 only one state had a law, but it was a beginning</a:t>
            </a:r>
          </a:p>
        </p:txBody>
      </p:sp>
    </p:spTree>
    <p:extLst>
      <p:ext uri="{BB962C8B-B14F-4D97-AF65-F5344CB8AC3E}">
        <p14:creationId xmlns:p14="http://schemas.microsoft.com/office/powerpoint/2010/main" val="99882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00649" y="1581665"/>
            <a:ext cx="475735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effectLst/>
                <a:latin typeface="Calibri" charset="0"/>
                <a:ea typeface="Calibri" charset="0"/>
                <a:cs typeface="Times New Roman" charset="0"/>
              </a:rPr>
              <a:t>Thank you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latin typeface="Calibri" charset="0"/>
                <a:ea typeface="Calibri" charset="0"/>
                <a:cs typeface="Times New Roman" charset="0"/>
              </a:rPr>
              <a:t>I would like to thank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charset="0"/>
                <a:ea typeface="Calibri" charset="0"/>
                <a:cs typeface="Times New Roman" charset="0"/>
              </a:rPr>
              <a:t>Deborah </a:t>
            </a:r>
            <a:r>
              <a:rPr lang="en-US" dirty="0" err="1" smtClean="0">
                <a:effectLst/>
                <a:latin typeface="Calibri" charset="0"/>
                <a:ea typeface="Calibri" charset="0"/>
                <a:cs typeface="Times New Roman" charset="0"/>
              </a:rPr>
              <a:t>Hersman</a:t>
            </a:r>
            <a:endParaRPr lang="en-US" dirty="0" smtClean="0">
              <a:effectLst/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charset="0"/>
                <a:ea typeface="Calibri" charset="0"/>
                <a:cs typeface="Times New Roman" charset="0"/>
              </a:rPr>
              <a:t>The National </a:t>
            </a:r>
            <a:r>
              <a:rPr lang="en-US" dirty="0" smtClean="0">
                <a:effectLst/>
                <a:latin typeface="Calibri" charset="0"/>
                <a:ea typeface="Calibri" charset="0"/>
                <a:cs typeface="Times New Roman" charset="0"/>
              </a:rPr>
              <a:t>Safety Council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alibri" charset="0"/>
                <a:ea typeface="Calibri" charset="0"/>
                <a:cs typeface="Times New Roman" charset="0"/>
              </a:rPr>
              <a:t>Karl </a:t>
            </a:r>
            <a:r>
              <a:rPr lang="en-US" dirty="0" err="1" smtClean="0">
                <a:latin typeface="Calibri" charset="0"/>
                <a:ea typeface="Calibri" charset="0"/>
                <a:cs typeface="Times New Roman" charset="0"/>
              </a:rPr>
              <a:t>Weick</a:t>
            </a: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charset="0"/>
                <a:ea typeface="Calibri" charset="0"/>
                <a:cs typeface="Times New Roman" charset="0"/>
              </a:rPr>
              <a:t>Christopher A. Hart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libri" charset="0"/>
                <a:ea typeface="Calibri" charset="0"/>
                <a:cs typeface="Times New Roman" charset="0"/>
              </a:rPr>
              <a:t>Thomas A. Mercer</a:t>
            </a: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55183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/>
              <a:t>Safety </a:t>
            </a:r>
            <a:r>
              <a:rPr lang="en-US" sz="3200" b="1" dirty="0"/>
              <a:t>Culture: A different safety</a:t>
            </a:r>
            <a:endParaRPr lang="en-US" sz="32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sz="2200" b="1" dirty="0"/>
              <a:t>The origins of safety </a:t>
            </a:r>
            <a:r>
              <a:rPr lang="en-US" sz="2200" b="1" dirty="0" smtClean="0"/>
              <a:t>management- US Nuclear Navy</a:t>
            </a:r>
            <a:endParaRPr lang="en-US" sz="2200" b="1" dirty="0"/>
          </a:p>
          <a:p>
            <a:r>
              <a:rPr lang="en-US" dirty="0"/>
              <a:t>Adm. Rickover reduced nuclear power </a:t>
            </a:r>
            <a:r>
              <a:rPr lang="en-US" dirty="0" smtClean="0"/>
              <a:t>generation- contained &amp; </a:t>
            </a:r>
            <a:r>
              <a:rPr lang="en-US" dirty="0"/>
              <a:t>small space</a:t>
            </a:r>
          </a:p>
          <a:p>
            <a:r>
              <a:rPr lang="en-US" dirty="0"/>
              <a:t>R</a:t>
            </a:r>
            <a:r>
              <a:rPr lang="en-US" dirty="0" smtClean="0"/>
              <a:t>ealized </a:t>
            </a:r>
            <a:r>
              <a:rPr lang="en-US" dirty="0"/>
              <a:t>the slightest incident would end the nuclear propulsion program</a:t>
            </a:r>
          </a:p>
          <a:p>
            <a:r>
              <a:rPr lang="en-US" dirty="0"/>
              <a:t>He did not call it a culture, but it became one</a:t>
            </a:r>
          </a:p>
          <a:p>
            <a:r>
              <a:rPr lang="en-US" sz="1000" dirty="0"/>
              <a:t> </a:t>
            </a:r>
            <a:endParaRPr lang="en-US" sz="600" dirty="0"/>
          </a:p>
          <a:p>
            <a:r>
              <a:rPr lang="en-US" dirty="0"/>
              <a:t>Focus on</a:t>
            </a:r>
            <a:r>
              <a:rPr lang="en-US" i="1" dirty="0"/>
              <a:t> attitudes </a:t>
            </a:r>
          </a:p>
          <a:p>
            <a:r>
              <a:rPr lang="en-US" dirty="0" smtClean="0"/>
              <a:t>	Used </a:t>
            </a:r>
            <a:r>
              <a:rPr lang="en-US" dirty="0"/>
              <a:t>by USN and Rickover to achieve safety</a:t>
            </a:r>
          </a:p>
          <a:p>
            <a:r>
              <a:rPr lang="en-US" dirty="0" smtClean="0"/>
              <a:t>	Adaptable </a:t>
            </a:r>
            <a:r>
              <a:rPr lang="en-US" dirty="0"/>
              <a:t>to situation</a:t>
            </a:r>
          </a:p>
          <a:p>
            <a:r>
              <a:rPr lang="en-US" dirty="0" smtClean="0"/>
              <a:t>	Modulate </a:t>
            </a:r>
            <a:r>
              <a:rPr lang="en-US" dirty="0"/>
              <a:t>fear responses </a:t>
            </a:r>
          </a:p>
          <a:p>
            <a:r>
              <a:rPr lang="en-US" dirty="0" smtClean="0"/>
              <a:t>	Socially- increases </a:t>
            </a:r>
            <a:r>
              <a:rPr lang="en-US" dirty="0"/>
              <a:t>ability to deal with danger</a:t>
            </a:r>
          </a:p>
          <a:p>
            <a:r>
              <a:rPr lang="en-US" dirty="0" smtClean="0"/>
              <a:t>	Attitudes </a:t>
            </a:r>
            <a:r>
              <a:rPr lang="en-US" dirty="0"/>
              <a:t>are </a:t>
            </a:r>
            <a:r>
              <a:rPr lang="en-US" dirty="0" smtClean="0"/>
              <a:t>modeled</a:t>
            </a:r>
          </a:p>
          <a:p>
            <a:endParaRPr lang="en-US" sz="400" dirty="0"/>
          </a:p>
          <a:p>
            <a:r>
              <a:rPr lang="en-US" dirty="0"/>
              <a:t>		</a:t>
            </a:r>
            <a:r>
              <a:rPr lang="en-US" i="1" dirty="0"/>
              <a:t>This makes it difficult as leaders must </a:t>
            </a:r>
            <a:r>
              <a:rPr lang="en-US" i="1" dirty="0" smtClean="0"/>
              <a:t>have the same </a:t>
            </a:r>
            <a:r>
              <a:rPr lang="en-US" i="1" dirty="0"/>
              <a:t>attitudes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9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Chernobyl </a:t>
            </a:r>
            <a:r>
              <a:rPr lang="en-US" sz="3200" b="1" dirty="0">
                <a:latin typeface="Calibri" charset="0"/>
                <a:ea typeface="Calibri" charset="0"/>
                <a:cs typeface="Times New Roman" charset="0"/>
              </a:rPr>
              <a:t>Nuclear Power </a:t>
            </a: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Plant</a:t>
            </a:r>
            <a:endParaRPr lang="en-US" sz="3200" dirty="0" smtClean="0">
              <a:latin typeface="Calibri" charset="0"/>
              <a:ea typeface="Calibri" charset="0"/>
              <a:cs typeface="Times New Roman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Calibri" charset="0"/>
                <a:ea typeface="Calibri" charset="0"/>
                <a:cs typeface="Times New Roman" charset="0"/>
              </a:rPr>
              <a:t>Safety culture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The term ‘Safety culture’ first used, International Nuclear Safety Advisory Group (1988) ‘Summary Report on the Post-Accident Review Meeting on the Chernobyl Accident’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"That assembly of characteristics and attitudes in organizations and individuals which establishes that, as an overriding priority, nuclear plant safety issues receive the attention warranted by their significance.”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charset="0"/>
              <a:ea typeface="Calibri" charset="0"/>
              <a:cs typeface="Times New Roman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Calibri" charset="0"/>
                <a:ea typeface="Calibri" charset="0"/>
                <a:cs typeface="Times New Roman" charset="0"/>
              </a:rPr>
              <a:t>Filled gap in safety management between technology &amp; human error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47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4" y="1028343"/>
            <a:ext cx="6573795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Culture</a:t>
            </a:r>
            <a:endParaRPr lang="en-US" sz="32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Environment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	Hazard, Threat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Behaviors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Create meaning and awareness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Engagement, Collaboration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Beliefs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Beliefs, Values, Attitudes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Attitudes- influence, but not predictive of, behavior,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Artifact/technology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Cell phones</a:t>
            </a:r>
          </a:p>
          <a:p>
            <a:pPr marL="0" marR="0" indent="45720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charset="0"/>
                <a:ea typeface="Calibri" charset="0"/>
                <a:cs typeface="Times New Roman" charset="0"/>
              </a:rPr>
              <a:t>Automated driving</a:t>
            </a:r>
            <a:endParaRPr lang="en-US" dirty="0">
              <a:latin typeface="Calibri" charset="0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6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4" y="1028343"/>
            <a:ext cx="6573795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Culture</a:t>
            </a:r>
            <a:endParaRPr lang="en-US" sz="32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i="1" dirty="0"/>
              <a:t>Behaviors and norms</a:t>
            </a:r>
            <a:endParaRPr lang="en-US" dirty="0"/>
          </a:p>
          <a:p>
            <a:r>
              <a:rPr lang="en-US" dirty="0"/>
              <a:t>In a safety culture- directed toward engagement and </a:t>
            </a:r>
            <a:r>
              <a:rPr lang="en-US" dirty="0" smtClean="0"/>
              <a:t>collaboration</a:t>
            </a:r>
          </a:p>
          <a:p>
            <a:endParaRPr lang="en-US" sz="600" dirty="0"/>
          </a:p>
          <a:p>
            <a:r>
              <a:rPr lang="en-US" dirty="0" smtClean="0"/>
              <a:t>You </a:t>
            </a:r>
            <a:r>
              <a:rPr lang="en-US" dirty="0"/>
              <a:t>can watch the safety of other people better than you can watch </a:t>
            </a:r>
            <a:r>
              <a:rPr lang="en-US" dirty="0" smtClean="0"/>
              <a:t>	your </a:t>
            </a:r>
            <a:r>
              <a:rPr lang="en-US" dirty="0"/>
              <a:t>own</a:t>
            </a:r>
          </a:p>
          <a:p>
            <a:endParaRPr lang="en-US" sz="600" dirty="0" smtClean="0"/>
          </a:p>
          <a:p>
            <a:r>
              <a:rPr lang="en-US" dirty="0" smtClean="0"/>
              <a:t>Allows </a:t>
            </a:r>
            <a:r>
              <a:rPr lang="en-US" dirty="0"/>
              <a:t>you to focus on the problem, observe your </a:t>
            </a:r>
            <a:r>
              <a:rPr lang="en-US" dirty="0" smtClean="0"/>
              <a:t>colleagues</a:t>
            </a:r>
          </a:p>
          <a:p>
            <a:r>
              <a:rPr lang="en-US" dirty="0"/>
              <a:t>	</a:t>
            </a:r>
            <a:r>
              <a:rPr lang="en-US" dirty="0" smtClean="0"/>
              <a:t>Not </a:t>
            </a:r>
            <a:r>
              <a:rPr lang="en-US" dirty="0"/>
              <a:t>worry about your own safety</a:t>
            </a:r>
          </a:p>
          <a:p>
            <a:endParaRPr lang="en-US" sz="600" dirty="0" smtClean="0"/>
          </a:p>
          <a:p>
            <a:r>
              <a:rPr lang="en-US" dirty="0" smtClean="0"/>
              <a:t>Makes </a:t>
            </a:r>
            <a:r>
              <a:rPr lang="en-US" dirty="0"/>
              <a:t>possible entry into a hostile environment</a:t>
            </a:r>
          </a:p>
        </p:txBody>
      </p:sp>
    </p:spTree>
    <p:extLst>
      <p:ext uri="{BB962C8B-B14F-4D97-AF65-F5344CB8AC3E}">
        <p14:creationId xmlns:p14="http://schemas.microsoft.com/office/powerpoint/2010/main" val="10853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4" y="1028343"/>
            <a:ext cx="679351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Culture</a:t>
            </a:r>
            <a:endParaRPr lang="en-US" sz="32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i="1" dirty="0"/>
              <a:t>Beliefs, attitudes, values </a:t>
            </a:r>
            <a:endParaRPr lang="en-US" dirty="0"/>
          </a:p>
          <a:p>
            <a:r>
              <a:rPr lang="en-US" dirty="0"/>
              <a:t>Embody a </a:t>
            </a:r>
            <a:r>
              <a:rPr lang="en-US" dirty="0" smtClean="0"/>
              <a:t>culture</a:t>
            </a:r>
          </a:p>
          <a:p>
            <a:endParaRPr lang="en-US" sz="400" dirty="0"/>
          </a:p>
          <a:p>
            <a:r>
              <a:rPr lang="en-US" dirty="0"/>
              <a:t>Each problem a safety culture encounters is the same, only </a:t>
            </a:r>
            <a:r>
              <a:rPr lang="en-US" dirty="0" smtClean="0"/>
              <a:t>different</a:t>
            </a:r>
          </a:p>
          <a:p>
            <a:endParaRPr lang="en-US" sz="400" dirty="0"/>
          </a:p>
          <a:p>
            <a:r>
              <a:rPr lang="en-US" dirty="0"/>
              <a:t>No standard or general situation for reliable plans with sufficient </a:t>
            </a:r>
            <a:r>
              <a:rPr lang="en-US" dirty="0" smtClean="0"/>
              <a:t>detail</a:t>
            </a:r>
          </a:p>
          <a:p>
            <a:endParaRPr lang="en-US" sz="400" dirty="0"/>
          </a:p>
          <a:p>
            <a:r>
              <a:rPr lang="en-US" dirty="0"/>
              <a:t>Attitudes become important</a:t>
            </a:r>
            <a:r>
              <a:rPr lang="en-US" i="1" dirty="0"/>
              <a:t> initiators </a:t>
            </a:r>
            <a:r>
              <a:rPr lang="en-US" dirty="0"/>
              <a:t>of </a:t>
            </a:r>
            <a:r>
              <a:rPr lang="en-US" dirty="0" smtClean="0"/>
              <a:t>behavior</a:t>
            </a:r>
          </a:p>
          <a:p>
            <a:endParaRPr lang="en-US" sz="400" dirty="0"/>
          </a:p>
          <a:p>
            <a:r>
              <a:rPr lang="en-US" dirty="0" smtClean="0"/>
              <a:t>	Attitudes </a:t>
            </a:r>
            <a:r>
              <a:rPr lang="en-US" dirty="0"/>
              <a:t>do not predict behavior </a:t>
            </a:r>
            <a:r>
              <a:rPr lang="en-US" dirty="0" smtClean="0"/>
              <a:t>to </a:t>
            </a:r>
            <a:r>
              <a:rPr lang="en-US" dirty="0"/>
              <a:t>same level </a:t>
            </a:r>
            <a:r>
              <a:rPr lang="en-US" dirty="0" smtClean="0"/>
              <a:t>as beliefs, values</a:t>
            </a:r>
          </a:p>
          <a:p>
            <a:endParaRPr lang="en-US" sz="400" dirty="0"/>
          </a:p>
          <a:p>
            <a:r>
              <a:rPr lang="en-US" dirty="0" smtClean="0"/>
              <a:t>	Attitudes </a:t>
            </a:r>
            <a:r>
              <a:rPr lang="en-US" dirty="0"/>
              <a:t>do </a:t>
            </a:r>
            <a:r>
              <a:rPr lang="en-US" i="1" dirty="0"/>
              <a:t>influence</a:t>
            </a:r>
            <a:r>
              <a:rPr lang="en-US" dirty="0"/>
              <a:t> </a:t>
            </a:r>
            <a:r>
              <a:rPr lang="en-US" dirty="0" smtClean="0"/>
              <a:t>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4" y="1028343"/>
            <a:ext cx="657379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Culture</a:t>
            </a:r>
            <a:endParaRPr lang="en-US" sz="32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i="1" dirty="0"/>
              <a:t>A</a:t>
            </a:r>
            <a:r>
              <a:rPr lang="en-US" i="1" dirty="0" smtClean="0"/>
              <a:t>ttitudes</a:t>
            </a:r>
            <a:endParaRPr lang="en-US" dirty="0"/>
          </a:p>
          <a:p>
            <a:r>
              <a:rPr lang="en-US" dirty="0" smtClean="0"/>
              <a:t>Military </a:t>
            </a:r>
            <a:r>
              <a:rPr lang="en-US" dirty="0"/>
              <a:t>and public safety services internalize specific </a:t>
            </a:r>
            <a:r>
              <a:rPr lang="en-US" dirty="0" smtClean="0"/>
              <a:t>attitudes 	necessary </a:t>
            </a:r>
            <a:r>
              <a:rPr lang="en-US" dirty="0"/>
              <a:t>for the adverse or hostile </a:t>
            </a:r>
            <a:r>
              <a:rPr lang="en-US" dirty="0" smtClean="0"/>
              <a:t>environment</a:t>
            </a:r>
          </a:p>
          <a:p>
            <a:endParaRPr lang="en-US" sz="600" dirty="0"/>
          </a:p>
          <a:p>
            <a:r>
              <a:rPr lang="en-US" dirty="0"/>
              <a:t>Civilian sector has a greater difficulty </a:t>
            </a:r>
            <a:endParaRPr lang="en-US" dirty="0" smtClean="0"/>
          </a:p>
          <a:p>
            <a:endParaRPr lang="en-US" sz="400" dirty="0"/>
          </a:p>
          <a:p>
            <a:r>
              <a:rPr lang="en-US" dirty="0" smtClean="0"/>
              <a:t>	Less </a:t>
            </a:r>
            <a:r>
              <a:rPr lang="en-US" dirty="0"/>
              <a:t>control over initial </a:t>
            </a:r>
            <a:r>
              <a:rPr lang="en-US" dirty="0" smtClean="0"/>
              <a:t>training</a:t>
            </a:r>
          </a:p>
          <a:p>
            <a:endParaRPr lang="en-US" sz="400" dirty="0"/>
          </a:p>
          <a:p>
            <a:r>
              <a:rPr lang="en-US" dirty="0" smtClean="0"/>
              <a:t>	To </a:t>
            </a:r>
            <a:r>
              <a:rPr lang="en-US" dirty="0"/>
              <a:t>some, attitude change appears as brainwashing- it is 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1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1028343"/>
            <a:ext cx="72723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ffectLst/>
              <a:latin typeface="Calibri" charset="0"/>
              <a:ea typeface="Calibri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07524" y="1028343"/>
            <a:ext cx="657379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 smtClean="0">
                <a:latin typeface="Calibri" charset="0"/>
                <a:ea typeface="Calibri" charset="0"/>
                <a:cs typeface="Times New Roman" charset="0"/>
              </a:rPr>
              <a:t>Culture</a:t>
            </a:r>
            <a:endParaRPr lang="en-US" sz="3200" dirty="0" smtClean="0">
              <a:latin typeface="Calibri" charset="0"/>
              <a:ea typeface="Calibri" charset="0"/>
              <a:cs typeface="Times New Roman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charset="0"/>
              <a:ea typeface="Calibri" charset="0"/>
              <a:cs typeface="Times New Roman" charset="0"/>
            </a:endParaRPr>
          </a:p>
          <a:p>
            <a:r>
              <a:rPr lang="en-US" dirty="0"/>
              <a:t>Social knowledge- James P. </a:t>
            </a:r>
            <a:r>
              <a:rPr lang="en-US" dirty="0" err="1" smtClean="0"/>
              <a:t>Spradley</a:t>
            </a:r>
            <a:endParaRPr lang="en-US" dirty="0" smtClean="0"/>
          </a:p>
          <a:p>
            <a:endParaRPr lang="en-US" sz="400" dirty="0"/>
          </a:p>
          <a:p>
            <a:r>
              <a:rPr lang="en-US" dirty="0"/>
              <a:t>Overt culture</a:t>
            </a:r>
          </a:p>
          <a:p>
            <a:r>
              <a:rPr lang="en-US" i="1" dirty="0" smtClean="0"/>
              <a:t>The acquired knowledge people use to </a:t>
            </a:r>
            <a:r>
              <a:rPr lang="en-US" i="1" u="sng" dirty="0" smtClean="0"/>
              <a:t>interpret experience </a:t>
            </a:r>
            <a:r>
              <a:rPr lang="en-US" i="1" dirty="0" smtClean="0"/>
              <a:t>and 	</a:t>
            </a:r>
            <a:r>
              <a:rPr lang="en-US" i="1" u="sng" dirty="0" smtClean="0"/>
              <a:t>generate behavior</a:t>
            </a:r>
            <a:endParaRPr lang="en-US" u="sng" dirty="0" smtClean="0"/>
          </a:p>
          <a:p>
            <a:endParaRPr lang="en-US" sz="400" dirty="0" smtClean="0"/>
          </a:p>
          <a:p>
            <a:r>
              <a:rPr lang="en-US" dirty="0" smtClean="0"/>
              <a:t>Greatest </a:t>
            </a:r>
            <a:r>
              <a:rPr lang="en-US" dirty="0"/>
              <a:t>importance lies in </a:t>
            </a:r>
            <a:r>
              <a:rPr lang="en-US" i="1" dirty="0"/>
              <a:t>acquired knowledge</a:t>
            </a:r>
            <a:endParaRPr lang="en-US" dirty="0"/>
          </a:p>
          <a:p>
            <a:r>
              <a:rPr lang="en-US" dirty="0"/>
              <a:t>	What is learned and shared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0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TZ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fographicDocument" ma:contentTypeID="0x010100FFB43682ABBC854F8797EFF07C6E2BC0005E423E182CD73A4C9A92522598F6A644" ma:contentTypeVersion="33" ma:contentTypeDescription="" ma:contentTypeScope="" ma:versionID="387df9ea3150aa38553feb10d048a79a">
  <xsd:schema xmlns:xsd="http://www.w3.org/2001/XMLSchema" xmlns:xs="http://www.w3.org/2001/XMLSchema" xmlns:p="http://schemas.microsoft.com/office/2006/metadata/properties" xmlns:ns1="b35a27d7-1396-409e-8fc2-873a3cc5d79b" xmlns:ns3="http://schemas.microsoft.com/sharepoint/v3/fields" targetNamespace="http://schemas.microsoft.com/office/2006/metadata/properties" ma:root="true" ma:fieldsID="759a85db1fe60489f99ad8bac7df3115" ns1:_="" ns3:_="">
    <xsd:import namespace="b35a27d7-1396-409e-8fc2-873a3cc5d79b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ContentAuthor" minOccurs="0"/>
                <xsd:element ref="ns1:SubHeadline1" minOccurs="0"/>
                <xsd:element ref="ns1:nscDescription" minOccurs="0"/>
                <xsd:element ref="ns1:LaunchDate"/>
                <xsd:element ref="ns1:Document_x0020_Date" minOccurs="0"/>
                <xsd:element ref="ns1:ExpirationDate"/>
                <xsd:element ref="ns1:Preview_x0020_Image" minOccurs="0"/>
                <xsd:element ref="ns1:Publication" minOccurs="0"/>
                <xsd:element ref="ns1:CTA_x0020_Text" minOccurs="0"/>
                <xsd:element ref="ns1:Destination_x0020_URL" minOccurs="0"/>
                <xsd:element ref="ns1:CTA_x0020_LinkType" minOccurs="0"/>
                <xsd:element ref="ns1:BulletSet1" minOccurs="0"/>
                <xsd:element ref="ns3:wic_System_Copyright" minOccurs="0"/>
                <xsd:element ref="ns1:TaxCatchAll" minOccurs="0"/>
                <xsd:element ref="ns1:i5013cc543cb4191806f0ebb65c7ab1c" minOccurs="0"/>
                <xsd:element ref="ns1:pffc795a1d454bd58a32634e2f45c3e9" minOccurs="0"/>
                <xsd:element ref="ns1:TaxCatchAllLabel" minOccurs="0"/>
                <xsd:element ref="ns1:TaxKeywordTaxHTField" minOccurs="0"/>
                <xsd:element ref="ns1:jac045112f9b45ec8df8bef00c629050" minOccurs="0"/>
                <xsd:element ref="ns1:Membership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a27d7-1396-409e-8fc2-873a3cc5d79b" elementFormDefault="qualified">
    <xsd:import namespace="http://schemas.microsoft.com/office/2006/documentManagement/types"/>
    <xsd:import namespace="http://schemas.microsoft.com/office/infopath/2007/PartnerControls"/>
    <xsd:element name="ContentAuthor" ma:index="0" nillable="true" ma:displayName="Content Author" ma:internalName="ContentAuthor">
      <xsd:simpleType>
        <xsd:restriction base="dms:Text">
          <xsd:maxLength value="255"/>
        </xsd:restriction>
      </xsd:simpleType>
    </xsd:element>
    <xsd:element name="SubHeadline1" ma:index="3" nillable="true" ma:displayName="SubHeadline" ma:internalName="SubHeadline1">
      <xsd:simpleType>
        <xsd:restriction base="dms:Unknown"/>
      </xsd:simpleType>
    </xsd:element>
    <xsd:element name="nscDescription" ma:index="4" nillable="true" ma:displayName="Descriptions" ma:internalName="nscDescription">
      <xsd:simpleType>
        <xsd:restriction base="dms:Unknown"/>
      </xsd:simpleType>
    </xsd:element>
    <xsd:element name="LaunchDate" ma:index="5" ma:displayName="Launch Date" ma:format="DateOnly" ma:internalName="LaunchDate">
      <xsd:simpleType>
        <xsd:restriction base="dms:DateTime"/>
      </xsd:simpleType>
    </xsd:element>
    <xsd:element name="Document_x0020_Date" ma:index="6" nillable="true" ma:displayName="Document Date" ma:default="[today]" ma:format="DateOnly" ma:internalName="Document_x0020_Date">
      <xsd:simpleType>
        <xsd:restriction base="dms:DateTime"/>
      </xsd:simpleType>
    </xsd:element>
    <xsd:element name="ExpirationDate" ma:index="7" ma:displayName="ExpirationDate" ma:format="DateOnly" ma:internalName="ExpirationDate">
      <xsd:simpleType>
        <xsd:restriction base="dms:DateTime"/>
      </xsd:simpleType>
    </xsd:element>
    <xsd:element name="Preview_x0020_Image" ma:index="9" nillable="true" ma:displayName="Preview Image" ma:internalName="Preview_x0020_Image" ma:readOnly="false">
      <xsd:simpleType>
        <xsd:restriction base="dms:Unknown"/>
      </xsd:simpleType>
    </xsd:element>
    <xsd:element name="Publication" ma:index="10" nillable="true" ma:displayName="Publication" ma:internalName="Publication">
      <xsd:simpleType>
        <xsd:restriction base="dms:Text">
          <xsd:maxLength value="255"/>
        </xsd:restriction>
      </xsd:simpleType>
    </xsd:element>
    <xsd:element name="CTA_x0020_Text" ma:index="11" nillable="true" ma:displayName="CTA Text" ma:internalName="CTA_x0020_Text">
      <xsd:simpleType>
        <xsd:restriction base="dms:Text">
          <xsd:maxLength value="20"/>
        </xsd:restriction>
      </xsd:simpleType>
    </xsd:element>
    <xsd:element name="Destination_x0020_URL" ma:index="12" nillable="true" ma:displayName="Destination URL" ma:format="Hyperlink" ma:internalName="Destination_x0020_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TA_x0020_LinkType" ma:index="13" nillable="true" ma:displayName="CTA LinkType" ma:default="Open in same window" ma:format="RadioButtons" ma:internalName="CTA_x0020_LinkType">
      <xsd:simpleType>
        <xsd:restriction base="dms:Choice">
          <xsd:enumeration value="Open in same window"/>
          <xsd:enumeration value="Open in new window"/>
        </xsd:restriction>
      </xsd:simpleType>
    </xsd:element>
    <xsd:element name="BulletSet1" ma:index="16" nillable="true" ma:displayName="Bullet Set1" ma:internalName="BulletSet1">
      <xsd:simpleType>
        <xsd:restriction base="dms:Unknown"/>
      </xsd:simpleType>
    </xsd:element>
    <xsd:element name="TaxCatchAll" ma:index="19" nillable="true" ma:displayName="Taxonomy Catch All Column" ma:hidden="true" ma:list="{9c8e5353-3816-46fe-94d4-6ace37e6d7a7}" ma:internalName="TaxCatchAll" ma:showField="CatchAllData" ma:web="b35a27d7-1396-409e-8fc2-873a3cc5d7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5013cc543cb4191806f0ebb65c7ab1c" ma:index="22" nillable="true" ma:taxonomy="true" ma:internalName="i5013cc543cb4191806f0ebb65c7ab1c" ma:taxonomyFieldName="Topic" ma:displayName="Topic" ma:default="" ma:fieldId="{25013cc5-43cb-4191-806f-0ebb65c7ab1c}" ma:taxonomyMulti="true" ma:sspId="1f17f519-9b20-4ccb-881f-8db445a03a3d" ma:termSetId="c53e90aa-3e63-4332-afa8-bdb26bbd734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ffc795a1d454bd58a32634e2f45c3e9" ma:index="24" ma:taxonomy="true" ma:internalName="pffc795a1d454bd58a32634e2f45c3e9" ma:taxonomyFieldName="Document_x0020_Type" ma:displayName="Document Type" ma:readOnly="false" ma:default="" ma:fieldId="{9ffc795a-1d45-4bd5-8a32-634e2f45c3e9}" ma:taxonomyMulti="true" ma:sspId="1f17f519-9b20-4ccb-881f-8db445a03a3d" ma:termSetId="50aae46d-0de5-40b4-95ad-db57947ff97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25" nillable="true" ma:displayName="Taxonomy Catch All Column1" ma:hidden="true" ma:list="{9c8e5353-3816-46fe-94d4-6ace37e6d7a7}" ma:internalName="TaxCatchAllLabel" ma:readOnly="true" ma:showField="CatchAllDataLabel" ma:web="b35a27d7-1396-409e-8fc2-873a3cc5d7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8" ma:taxonomy="true" ma:internalName="TaxKeywordTaxHTField" ma:taxonomyFieldName="TaxKeyword" ma:displayName="Enterprise Keywords" ma:fieldId="{23f27201-bee3-471e-b2e7-b64fd8b7ca38}" ma:taxonomyMulti="true" ma:sspId="7cbe96f4-19d9-4ba1-b99e-d0d61778c09d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jac045112f9b45ec8df8bef00c629050" ma:index="29" nillable="true" ma:taxonomy="true" ma:internalName="jac045112f9b45ec8df8bef00c629050" ma:taxonomyFieldName="Departments" ma:displayName="Departments" ma:default="" ma:fieldId="{3ac04511-2f9b-45ec-8df8-bef00c629050}" ma:taxonomyMulti="true" ma:sspId="1f17f519-9b20-4ccb-881f-8db445a03a3d" ma:termSetId="1b61d99c-7899-49fb-8c90-bc92c9126c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mberships" ma:index="32" nillable="true" ma:displayName="Memberships" ma:default="Public" ma:format="Dropdown" ma:internalName="Memberships">
      <xsd:simpleType>
        <xsd:restriction base="dms:Choice">
          <xsd:enumeration value="Public"/>
          <xsd:enumeration value="Membership Level1"/>
          <xsd:enumeration value="Membership Level2"/>
          <xsd:enumeration value="Membership Level3"/>
          <xsd:enumeration value="Membership Level4"/>
          <xsd:enumeration value="Membership Level5"/>
          <xsd:enumeration value="Student"/>
          <xsd:enumeration value="Community Service"/>
          <xsd:enumeration value="NSC Members"/>
          <xsd:enumeration value="NSC Chapters"/>
          <xsd:enumeration value="Faculty"/>
          <xsd:enumeration value="First Aid &amp; CPR Instructor"/>
          <xsd:enumeration value="Training Center"/>
          <xsd:enumeration value="DDC Instructor"/>
          <xsd:enumeration value="JSE Joiner"/>
          <xsd:enumeration value="ASA"/>
          <xsd:enumeration value="MSCI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17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axOccurs="1" ma:index="2" ma:displayName="HeadLine"/>
        <xsd:element ref="dc:subject" minOccurs="0" maxOccurs="1"/>
        <xsd:element ref="dc:description" minOccurs="0" maxOccurs="1" ma:index="14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cation xmlns="b35a27d7-1396-409e-8fc2-873a3cc5d79b" xsi:nil="true"/>
    <TaxKeywordTaxHTField xmlns="b35a27d7-1396-409e-8fc2-873a3cc5d79b">
      <Terms xmlns="http://schemas.microsoft.com/office/infopath/2007/PartnerControls">
        <TermInfo xmlns="http://schemas.microsoft.com/office/infopath/2007/PartnerControls">
          <TermName xmlns="http://schemas.microsoft.com/office/infopath/2007/PartnerControls">Road to Zero</TermName>
          <TermId xmlns="http://schemas.microsoft.com/office/infopath/2007/PartnerControls">cf0ef16e-4281-4ada-ac53-80b273a6d66d</TermId>
        </TermInfo>
      </Terms>
    </TaxKeywordTaxHTField>
    <CTA_x0020_LinkType xmlns="b35a27d7-1396-409e-8fc2-873a3cc5d79b">Open in same window</CTA_x0020_LinkType>
    <SubHeadline1 xmlns="b35a27d7-1396-409e-8fc2-873a3cc5d79b" xsi:nil="true"/>
    <pffc795a1d454bd58a32634e2f45c3e9 xmlns="b35a27d7-1396-409e-8fc2-873a3cc5d79b">
      <Terms xmlns="http://schemas.microsoft.com/office/infopath/2007/PartnerControls">
        <TermInfo xmlns="http://schemas.microsoft.com/office/infopath/2007/PartnerControls">
          <TermName xmlns="http://schemas.microsoft.com/office/infopath/2007/PartnerControls">Educational</TermName>
          <TermId xmlns="http://schemas.microsoft.com/office/infopath/2007/PartnerControls">2ccee355-b2dd-4a32-acde-0a8b816bffd5</TermId>
        </TermInfo>
      </Terms>
    </pffc795a1d454bd58a32634e2f45c3e9>
    <Destination_x0020_URL xmlns="b35a27d7-1396-409e-8fc2-873a3cc5d79b">
      <Url xsi:nil="true"/>
      <Description xsi:nil="true"/>
    </Destination_x0020_URL>
    <ContentAuthor xmlns="b35a27d7-1396-409e-8fc2-873a3cc5d79b" xsi:nil="true"/>
    <nscDescription xmlns="b35a27d7-1396-409e-8fc2-873a3cc5d79b" xsi:nil="true"/>
    <CTA_x0020_Text xmlns="b35a27d7-1396-409e-8fc2-873a3cc5d79b" xsi:nil="true"/>
    <ExpirationDate xmlns="b35a27d7-1396-409e-8fc2-873a3cc5d79b">2099-07-19T05:00:00+00:00</ExpirationDate>
    <BulletSet1 xmlns="b35a27d7-1396-409e-8fc2-873a3cc5d79b" xsi:nil="true"/>
    <wic_System_Copyright xmlns="http://schemas.microsoft.com/sharepoint/v3/fields" xsi:nil="true"/>
    <Memberships xmlns="b35a27d7-1396-409e-8fc2-873a3cc5d79b">Public</Memberships>
    <TaxCatchAll xmlns="b35a27d7-1396-409e-8fc2-873a3cc5d79b">
      <Value>7085</Value>
      <Value>111</Value>
    </TaxCatchAll>
    <LaunchDate xmlns="b35a27d7-1396-409e-8fc2-873a3cc5d79b">2017-01-19T06:00:00+00:00</LaunchDate>
    <Document_x0020_Date xmlns="b35a27d7-1396-409e-8fc2-873a3cc5d79b">2017-01-19T06:00:00+00:00</Document_x0020_Date>
    <Preview_x0020_Image xmlns="b35a27d7-1396-409e-8fc2-873a3cc5d79b" xsi:nil="true"/>
    <i5013cc543cb4191806f0ebb65c7ab1c xmlns="b35a27d7-1396-409e-8fc2-873a3cc5d79b">
      <Terms xmlns="http://schemas.microsoft.com/office/infopath/2007/PartnerControls"/>
    </i5013cc543cb4191806f0ebb65c7ab1c>
    <jac045112f9b45ec8df8bef00c629050 xmlns="b35a27d7-1396-409e-8fc2-873a3cc5d79b">
      <Terms xmlns="http://schemas.microsoft.com/office/infopath/2007/PartnerControls"/>
    </jac045112f9b45ec8df8bef00c629050>
  </documentManagement>
</p:properties>
</file>

<file path=customXml/itemProps1.xml><?xml version="1.0" encoding="utf-8"?>
<ds:datastoreItem xmlns:ds="http://schemas.openxmlformats.org/officeDocument/2006/customXml" ds:itemID="{B287A006-08AB-48DC-80CC-EEF0030A70AC}"/>
</file>

<file path=customXml/itemProps2.xml><?xml version="1.0" encoding="utf-8"?>
<ds:datastoreItem xmlns:ds="http://schemas.openxmlformats.org/officeDocument/2006/customXml" ds:itemID="{9CBA05D4-699B-4D14-BA6C-E5A6BB6C2E18}"/>
</file>

<file path=customXml/itemProps3.xml><?xml version="1.0" encoding="utf-8"?>
<ds:datastoreItem xmlns:ds="http://schemas.openxmlformats.org/officeDocument/2006/customXml" ds:itemID="{0FFEFE22-CBC8-4A2E-9455-F273F0D560B4}"/>
</file>

<file path=docProps/app.xml><?xml version="1.0" encoding="utf-8"?>
<Properties xmlns="http://schemas.openxmlformats.org/officeDocument/2006/extended-properties" xmlns:vt="http://schemas.openxmlformats.org/officeDocument/2006/docPropsVTypes">
  <Template>RTZ Presentation Template</Template>
  <TotalTime>136</TotalTime>
  <Words>488</Words>
  <Application>Microsoft Macintosh PowerPoint</Application>
  <PresentationFormat>On-screen Show (4:3)</PresentationFormat>
  <Paragraphs>214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Times New Roman</vt:lpstr>
      <vt:lpstr>Arial</vt:lpstr>
      <vt:lpstr>RTZ Presentation Template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culture in the US</dc:title>
  <dc:creator>Daved van Stralen</dc:creator>
  <cp:keywords>Road to Zero</cp:keywords>
  <dc:description/>
  <cp:lastModifiedBy>Daved van Stralen</cp:lastModifiedBy>
  <cp:revision>16</cp:revision>
  <dcterms:created xsi:type="dcterms:W3CDTF">2016-12-10T04:54:54Z</dcterms:created>
  <dcterms:modified xsi:type="dcterms:W3CDTF">2016-12-14T20:21:19Z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0x010100FFB43682ABBC854F8797EFF07C6E2BC0005E423E182CD73A4C9A92522598F6A644</vt:lpwstr>
  </property>
  <property fmtid="{D5CDD505-2E9C-101B-9397-08002B2CF9AE}" pid="3" name="TaxKeyword">
    <vt:lpwstr>7085;#Road to Zero|cf0ef16e-4281-4ada-ac53-80b273a6d66d</vt:lpwstr>
  </property>
  <property fmtid="{D5CDD505-2E9C-101B-9397-08002B2CF9AE}" pid="4" name="Topic">
    <vt:lpwstr/>
  </property>
  <property fmtid="{D5CDD505-2E9C-101B-9397-08002B2CF9AE}" pid="5" name="Document Type">
    <vt:lpwstr>111;#Educational|2ccee355-b2dd-4a32-acde-0a8b816bffd5</vt:lpwstr>
  </property>
  <property fmtid="{D5CDD505-2E9C-101B-9397-08002B2CF9AE}" pid="6" name="Departments">
    <vt:lpwstr/>
  </property>
</Properties>
</file>