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51" r:id="rId2"/>
    <p:sldId id="486" r:id="rId3"/>
    <p:sldId id="499" r:id="rId4"/>
    <p:sldId id="487" r:id="rId5"/>
    <p:sldId id="493" r:id="rId6"/>
    <p:sldId id="494" r:id="rId7"/>
    <p:sldId id="495" r:id="rId8"/>
    <p:sldId id="496" r:id="rId9"/>
    <p:sldId id="418" r:id="rId10"/>
    <p:sldId id="467" r:id="rId11"/>
    <p:sldId id="455" r:id="rId12"/>
    <p:sldId id="470" r:id="rId13"/>
    <p:sldId id="471" r:id="rId14"/>
    <p:sldId id="421" r:id="rId15"/>
    <p:sldId id="500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923">
          <p15:clr>
            <a:srgbClr val="A4A3A4"/>
          </p15:clr>
        </p15:guide>
        <p15:guide id="2" orient="horz" pos="588">
          <p15:clr>
            <a:srgbClr val="A4A3A4"/>
          </p15:clr>
        </p15:guide>
        <p15:guide id="3" orient="horz" pos="762">
          <p15:clr>
            <a:srgbClr val="A4A3A4"/>
          </p15:clr>
        </p15:guide>
        <p15:guide id="4" orient="horz" pos="243">
          <p15:clr>
            <a:srgbClr val="A4A3A4"/>
          </p15:clr>
        </p15:guide>
        <p15:guide id="5" pos="3680">
          <p15:clr>
            <a:srgbClr val="A4A3A4"/>
          </p15:clr>
        </p15:guide>
        <p15:guide id="6" pos="5417">
          <p15:clr>
            <a:srgbClr val="A4A3A4"/>
          </p15:clr>
        </p15:guide>
        <p15:guide id="7" pos="471">
          <p15:clr>
            <a:srgbClr val="A4A3A4"/>
          </p15:clr>
        </p15:guide>
        <p15:guide id="8" pos="2049">
          <p15:clr>
            <a:srgbClr val="A4A3A4"/>
          </p15:clr>
        </p15:guide>
        <p15:guide id="9" pos="1955">
          <p15:clr>
            <a:srgbClr val="A4A3A4"/>
          </p15:clr>
        </p15:guide>
        <p15:guide id="10" pos="375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B632"/>
    <a:srgbClr val="808285"/>
    <a:srgbClr val="636463"/>
    <a:srgbClr val="BCBEC0"/>
    <a:srgbClr val="2D2E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4" autoAdjust="0"/>
    <p:restoredTop sz="79417" autoAdjust="0"/>
  </p:normalViewPr>
  <p:slideViewPr>
    <p:cSldViewPr snapToGrid="0" snapToObjects="1">
      <p:cViewPr>
        <p:scale>
          <a:sx n="75" d="100"/>
          <a:sy n="75" d="100"/>
        </p:scale>
        <p:origin x="-1576" y="-304"/>
      </p:cViewPr>
      <p:guideLst>
        <p:guide orient="horz" pos="2923"/>
        <p:guide orient="horz" pos="588"/>
        <p:guide orient="horz" pos="762"/>
        <p:guide orient="horz" pos="243"/>
        <p:guide pos="3680"/>
        <p:guide pos="5417"/>
        <p:guide pos="471"/>
        <p:guide pos="2049"/>
        <p:guide pos="1955"/>
        <p:guide pos="37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4" d="100"/>
          <a:sy n="64" d="100"/>
        </p:scale>
        <p:origin x="-1880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087F0-A909-E845-85A7-83ECEF157DCB}" type="datetimeFigureOut">
              <a:rPr lang="en-US" smtClean="0"/>
              <a:t>6/28/18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99B38-548C-A446-A2A3-BB4ECD72D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55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Relationship Id="rId3" Type="http://schemas.openxmlformats.org/officeDocument/2006/relationships/hyperlink" Target="http://edmonds.com/" TargetMode="Externa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</a:t>
            </a:r>
            <a:r>
              <a:rPr lang="en-US" baseline="0" dirty="0" smtClean="0"/>
              <a:t> you for having us, what a great opportunity to share our story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99B38-548C-A446-A2A3-BB4ECD72DD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18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V2X Data Ecosystem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Opportunities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Harnessing and Owning the Newest, Richest Data Source in Transportation.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Together, we will deliver a statewide V2X Data Ecosystem that will support the deployment of V2X infrastructure on all GA roadways. </a:t>
            </a: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Advancing GDOT from worst to first -  early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mover, national model, driver standards for interoperability across the nation</a:t>
            </a: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Bringing Auto Manufacturers to GA - attract automotive OEM’s testing and innovation to test and validate V2X applications, continuing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an early adopter for autonomous vehicles.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Preparing for AV’s - V2X technology is essential to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preparing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arrival of autonomous vehicles by providing a safe and coordinated communication environment for automation and empowering DOTs to optimize its benefits. </a:t>
            </a:r>
            <a:endParaRPr lang="en-US" dirty="0" smtClean="0">
              <a:effectLst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99B38-548C-A446-A2A3-BB4ECD72DD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015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99B38-548C-A446-A2A3-BB4ECD72DD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69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99B38-548C-A446-A2A3-BB4ECD72DD62}" type="slidenum">
              <a:rPr lang="en-US" smtClean="0"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@TheRayHighway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35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99B38-548C-A446-A2A3-BB4ECD72DD62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@TheRayHighway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52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99B38-548C-A446-A2A3-BB4ECD72DD62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@TheRayHighway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6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99B38-548C-A446-A2A3-BB4ECD72DD62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@TheRayHighway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6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3DBF0AA-A801-8340-8F0D-72BFD32DFD25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latin typeface="Calibri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@TheRayHighway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While not a leading cause of highway accidents and fatalities, NHTSA estimates that 41 vehicular-related deaths occur annually because of blowouts alone from underinflated tires.</a:t>
            </a: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 1 in 4 automobiles and 1 in 3 light trucks on U.S. roads have at least one tire underinflated 8 pounds per square inch or more below the recommended level. - NHTSA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“Tire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underinflation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the “single most common” factor in tire failure.</a:t>
            </a:r>
            <a:r>
              <a:rPr lang="en-US" dirty="0">
                <a:effectLst/>
              </a:rPr>
              <a:t> – International Tire &amp; Rubber Assoc.</a:t>
            </a: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According to </a:t>
            </a:r>
            <a:r>
              <a:rPr lang="en-US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Edmonds.com, underinflated tires increase tire wear, which could burn through a set of $400 tires a year early.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99B38-548C-A446-A2A3-BB4ECD72DD62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@TheRayHighway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85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99B38-548C-A446-A2A3-BB4ECD72DD62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@TheRayHighway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32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 tire pressure wastes 5 million gallons of fuel every day in the U.S. -- 2 billion gallons each year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Vehicles with underinflated tires waste approximately 1.2 billion gallons of fuel per year due to the increased resistance of the tires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2006 TRB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99B38-548C-A446-A2A3-BB4ECD72DD62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@TheRayHighway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44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Cadillac 2018, GM will</a:t>
            </a:r>
            <a:r>
              <a:rPr lang="en-US" baseline="0" dirty="0" smtClean="0"/>
              <a:t> announce other model expansion this summer</a:t>
            </a:r>
            <a:endParaRPr lang="en-US" dirty="0" smtClean="0"/>
          </a:p>
          <a:p>
            <a:r>
              <a:rPr lang="en-US" dirty="0" smtClean="0"/>
              <a:t>2019 – VW and Ford</a:t>
            </a:r>
          </a:p>
          <a:p>
            <a:r>
              <a:rPr lang="en-US" dirty="0" smtClean="0"/>
              <a:t>2020 - Toyota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99B38-548C-A446-A2A3-BB4ECD72DD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66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0333" y="4605338"/>
            <a:ext cx="2240492" cy="273844"/>
          </a:xfrm>
          <a:prstGeom prst="rect">
            <a:avLst/>
          </a:prstGeom>
        </p:spPr>
        <p:txBody>
          <a:bodyPr/>
          <a:lstStyle/>
          <a:p>
            <a:fld id="{721F1D83-C794-3246-BB0F-1DFD5A694335}" type="datetimeFigureOut">
              <a:rPr lang="en-US" smtClean="0"/>
              <a:pPr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90825" y="624747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97563" y="5510874"/>
            <a:ext cx="2586037" cy="273844"/>
          </a:xfrm>
          <a:prstGeom prst="rect">
            <a:avLst/>
          </a:prstGeom>
        </p:spPr>
        <p:txBody>
          <a:bodyPr/>
          <a:lstStyle/>
          <a:p>
            <a:fld id="{1152C3B4-4323-7B4D-B821-481EFA0858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0333" y="4605338"/>
            <a:ext cx="2240492" cy="273844"/>
          </a:xfrm>
          <a:prstGeom prst="rect">
            <a:avLst/>
          </a:prstGeom>
        </p:spPr>
        <p:txBody>
          <a:bodyPr/>
          <a:lstStyle/>
          <a:p>
            <a:fld id="{721F1D83-C794-3246-BB0F-1DFD5A694335}" type="datetimeFigureOut">
              <a:rPr lang="en-US" smtClean="0"/>
              <a:pPr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90825" y="624747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97563" y="5510874"/>
            <a:ext cx="2586037" cy="273844"/>
          </a:xfrm>
          <a:prstGeom prst="rect">
            <a:avLst/>
          </a:prstGeom>
        </p:spPr>
        <p:txBody>
          <a:bodyPr/>
          <a:lstStyle/>
          <a:p>
            <a:fld id="{1152C3B4-4323-7B4D-B821-481EFA0858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0333" y="4605338"/>
            <a:ext cx="2240492" cy="273844"/>
          </a:xfrm>
          <a:prstGeom prst="rect">
            <a:avLst/>
          </a:prstGeom>
        </p:spPr>
        <p:txBody>
          <a:bodyPr/>
          <a:lstStyle/>
          <a:p>
            <a:fld id="{721F1D83-C794-3246-BB0F-1DFD5A694335}" type="datetimeFigureOut">
              <a:rPr lang="en-US" smtClean="0"/>
              <a:pPr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90825" y="624747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97563" y="5510874"/>
            <a:ext cx="2586037" cy="273844"/>
          </a:xfrm>
          <a:prstGeom prst="rect">
            <a:avLst/>
          </a:prstGeom>
        </p:spPr>
        <p:txBody>
          <a:bodyPr/>
          <a:lstStyle/>
          <a:p>
            <a:fld id="{1152C3B4-4323-7B4D-B821-481EFA0858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0333" y="4605338"/>
            <a:ext cx="2240492" cy="273844"/>
          </a:xfrm>
          <a:prstGeom prst="rect">
            <a:avLst/>
          </a:prstGeom>
        </p:spPr>
        <p:txBody>
          <a:bodyPr/>
          <a:lstStyle/>
          <a:p>
            <a:fld id="{721F1D83-C794-3246-BB0F-1DFD5A694335}" type="datetimeFigureOut">
              <a:rPr lang="en-US" smtClean="0"/>
              <a:pPr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90825" y="624747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97563" y="5510874"/>
            <a:ext cx="2586037" cy="273844"/>
          </a:xfrm>
          <a:prstGeom prst="rect">
            <a:avLst/>
          </a:prstGeom>
        </p:spPr>
        <p:txBody>
          <a:bodyPr/>
          <a:lstStyle/>
          <a:p>
            <a:fld id="{1152C3B4-4323-7B4D-B821-481EFA0858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0333" y="4605338"/>
            <a:ext cx="2240492" cy="273844"/>
          </a:xfrm>
          <a:prstGeom prst="rect">
            <a:avLst/>
          </a:prstGeom>
        </p:spPr>
        <p:txBody>
          <a:bodyPr/>
          <a:lstStyle/>
          <a:p>
            <a:fld id="{721F1D83-C794-3246-BB0F-1DFD5A694335}" type="datetimeFigureOut">
              <a:rPr lang="en-US" smtClean="0"/>
              <a:pPr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90825" y="624747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97563" y="5510874"/>
            <a:ext cx="2586037" cy="273844"/>
          </a:xfrm>
          <a:prstGeom prst="rect">
            <a:avLst/>
          </a:prstGeom>
        </p:spPr>
        <p:txBody>
          <a:bodyPr/>
          <a:lstStyle/>
          <a:p>
            <a:fld id="{1152C3B4-4323-7B4D-B821-481EFA0858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0333" y="4605338"/>
            <a:ext cx="2240492" cy="273844"/>
          </a:xfrm>
          <a:prstGeom prst="rect">
            <a:avLst/>
          </a:prstGeom>
        </p:spPr>
        <p:txBody>
          <a:bodyPr/>
          <a:lstStyle/>
          <a:p>
            <a:fld id="{721F1D83-C794-3246-BB0F-1DFD5A694335}" type="datetimeFigureOut">
              <a:rPr lang="en-US" smtClean="0"/>
              <a:pPr/>
              <a:t>6/28/18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90825" y="624747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97563" y="5510874"/>
            <a:ext cx="2586037" cy="273844"/>
          </a:xfrm>
          <a:prstGeom prst="rect">
            <a:avLst/>
          </a:prstGeom>
        </p:spPr>
        <p:txBody>
          <a:bodyPr/>
          <a:lstStyle/>
          <a:p>
            <a:fld id="{1152C3B4-4323-7B4D-B821-481EFA0858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50333" y="4605338"/>
            <a:ext cx="2240492" cy="273844"/>
          </a:xfrm>
          <a:prstGeom prst="rect">
            <a:avLst/>
          </a:prstGeom>
        </p:spPr>
        <p:txBody>
          <a:bodyPr/>
          <a:lstStyle/>
          <a:p>
            <a:fld id="{721F1D83-C794-3246-BB0F-1DFD5A694335}" type="datetimeFigureOut">
              <a:rPr lang="en-US" smtClean="0"/>
              <a:pPr/>
              <a:t>6/28/18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90825" y="624747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897563" y="5510874"/>
            <a:ext cx="2586037" cy="273844"/>
          </a:xfrm>
          <a:prstGeom prst="rect">
            <a:avLst/>
          </a:prstGeom>
        </p:spPr>
        <p:txBody>
          <a:bodyPr/>
          <a:lstStyle/>
          <a:p>
            <a:fld id="{1152C3B4-4323-7B4D-B821-481EFA0858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50333" y="4605338"/>
            <a:ext cx="2240492" cy="273844"/>
          </a:xfrm>
          <a:prstGeom prst="rect">
            <a:avLst/>
          </a:prstGeom>
        </p:spPr>
        <p:txBody>
          <a:bodyPr/>
          <a:lstStyle/>
          <a:p>
            <a:fld id="{721F1D83-C794-3246-BB0F-1DFD5A694335}" type="datetimeFigureOut">
              <a:rPr lang="en-US" smtClean="0"/>
              <a:pPr/>
              <a:t>6/28/18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90825" y="624747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897563" y="5510874"/>
            <a:ext cx="2586037" cy="273844"/>
          </a:xfrm>
          <a:prstGeom prst="rect">
            <a:avLst/>
          </a:prstGeom>
        </p:spPr>
        <p:txBody>
          <a:bodyPr/>
          <a:lstStyle/>
          <a:p>
            <a:fld id="{1152C3B4-4323-7B4D-B821-481EFA0858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50333" y="4605338"/>
            <a:ext cx="2240492" cy="273844"/>
          </a:xfrm>
          <a:prstGeom prst="rect">
            <a:avLst/>
          </a:prstGeom>
        </p:spPr>
        <p:txBody>
          <a:bodyPr/>
          <a:lstStyle/>
          <a:p>
            <a:fld id="{721F1D83-C794-3246-BB0F-1DFD5A694335}" type="datetimeFigureOut">
              <a:rPr lang="en-US" smtClean="0"/>
              <a:pPr/>
              <a:t>6/28/18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90825" y="624747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897563" y="5510874"/>
            <a:ext cx="2586037" cy="273844"/>
          </a:xfrm>
          <a:prstGeom prst="rect">
            <a:avLst/>
          </a:prstGeom>
        </p:spPr>
        <p:txBody>
          <a:bodyPr/>
          <a:lstStyle/>
          <a:p>
            <a:fld id="{1152C3B4-4323-7B4D-B821-481EFA0858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0333" y="4605338"/>
            <a:ext cx="2240492" cy="273844"/>
          </a:xfrm>
          <a:prstGeom prst="rect">
            <a:avLst/>
          </a:prstGeom>
        </p:spPr>
        <p:txBody>
          <a:bodyPr/>
          <a:lstStyle/>
          <a:p>
            <a:fld id="{721F1D83-C794-3246-BB0F-1DFD5A694335}" type="datetimeFigureOut">
              <a:rPr lang="en-US" smtClean="0"/>
              <a:pPr/>
              <a:t>6/28/18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90825" y="624747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97563" y="5510874"/>
            <a:ext cx="2586037" cy="273844"/>
          </a:xfrm>
          <a:prstGeom prst="rect">
            <a:avLst/>
          </a:prstGeom>
        </p:spPr>
        <p:txBody>
          <a:bodyPr/>
          <a:lstStyle/>
          <a:p>
            <a:fld id="{1152C3B4-4323-7B4D-B821-481EFA0858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0333" y="4605338"/>
            <a:ext cx="2240492" cy="273844"/>
          </a:xfrm>
          <a:prstGeom prst="rect">
            <a:avLst/>
          </a:prstGeom>
        </p:spPr>
        <p:txBody>
          <a:bodyPr/>
          <a:lstStyle/>
          <a:p>
            <a:fld id="{721F1D83-C794-3246-BB0F-1DFD5A694335}" type="datetimeFigureOut">
              <a:rPr lang="en-US" smtClean="0"/>
              <a:pPr/>
              <a:t>6/28/18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90825" y="624747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97563" y="5510874"/>
            <a:ext cx="2586037" cy="273844"/>
          </a:xfrm>
          <a:prstGeom prst="rect">
            <a:avLst/>
          </a:prstGeom>
        </p:spPr>
        <p:txBody>
          <a:bodyPr/>
          <a:lstStyle/>
          <a:p>
            <a:fld id="{1152C3B4-4323-7B4D-B821-481EFA0858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0332" y="205979"/>
            <a:ext cx="804333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333" y="1200151"/>
            <a:ext cx="8043334" cy="3295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6007630" y="4613805"/>
            <a:ext cx="258603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269191" y="4613407"/>
            <a:ext cx="258603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556684" y="4613407"/>
            <a:ext cx="258603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Verdan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Verdana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Verdana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Verdana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Verdana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Verdan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10" Type="http://schemas.openxmlformats.org/officeDocument/2006/relationships/image" Target="../media/image29.png"/><Relationship Id="rId11" Type="http://schemas.openxmlformats.org/officeDocument/2006/relationships/image" Target="../media/image30.jpeg"/><Relationship Id="rId12" Type="http://schemas.openxmlformats.org/officeDocument/2006/relationships/image" Target="../media/image31.jpeg"/><Relationship Id="rId13" Type="http://schemas.openxmlformats.org/officeDocument/2006/relationships/image" Target="../media/image32.jpeg"/><Relationship Id="rId14" Type="http://schemas.openxmlformats.org/officeDocument/2006/relationships/image" Target="../media/image33.emf"/><Relationship Id="rId15" Type="http://schemas.openxmlformats.org/officeDocument/2006/relationships/image" Target="../media/image34.jpeg"/><Relationship Id="rId16" Type="http://schemas.openxmlformats.org/officeDocument/2006/relationships/image" Target="../media/image35.emf"/><Relationship Id="rId17" Type="http://schemas.openxmlformats.org/officeDocument/2006/relationships/image" Target="../media/image36.png"/><Relationship Id="rId18" Type="http://schemas.openxmlformats.org/officeDocument/2006/relationships/image" Target="../media/image37.jpeg"/><Relationship Id="rId19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Relationship Id="rId4" Type="http://schemas.microsoft.com/office/2007/relationships/hdphoto" Target="../media/hdphoto1.wdp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jpeg"/><Relationship Id="rId8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ro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" y="-3606"/>
            <a:ext cx="9235439" cy="5196474"/>
          </a:xfrm>
          <a:prstGeom prst="rect">
            <a:avLst/>
          </a:prstGeom>
        </p:spPr>
      </p:pic>
      <p:pic>
        <p:nvPicPr>
          <p:cNvPr id="3" name="Picture 2" descr="TheRayLogo_102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259" y="965200"/>
            <a:ext cx="4577482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5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19_Panasonic-TheRay (dragged) 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65" y="-3064936"/>
            <a:ext cx="8712154" cy="1127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0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550490" y="911018"/>
            <a:ext cx="834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3B632"/>
                </a:solidFill>
                <a:latin typeface="Verdana"/>
              </a:rPr>
              <a:t>2018 World Changing Ideas Award Finalist</a:t>
            </a:r>
            <a:endParaRPr lang="en-US" sz="2400" b="1" dirty="0">
              <a:solidFill>
                <a:srgbClr val="808285"/>
              </a:solidFill>
              <a:latin typeface="Verdana"/>
            </a:endParaRPr>
          </a:p>
        </p:txBody>
      </p:sp>
      <p:pic>
        <p:nvPicPr>
          <p:cNvPr id="5" name="Picture 4" descr="BG main pag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040" y="3378031"/>
            <a:ext cx="3261360" cy="1773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C4D2FCD-7771-410F-9670-A5BC2BF29627}"/>
              </a:ext>
            </a:extLst>
          </p:cNvPr>
          <p:cNvSpPr txBox="1"/>
          <p:nvPr/>
        </p:nvSpPr>
        <p:spPr>
          <a:xfrm>
            <a:off x="4767594" y="1232240"/>
            <a:ext cx="3755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808285"/>
              </a:solidFill>
              <a:cs typeface="Verdana"/>
            </a:endParaRPr>
          </a:p>
          <a:p>
            <a:r>
              <a:rPr lang="en-US" b="1" dirty="0">
                <a:solidFill>
                  <a:srgbClr val="808285"/>
                </a:solidFill>
                <a:cs typeface="Verdana"/>
              </a:rPr>
              <a:t>            </a:t>
            </a:r>
            <a:endParaRPr lang="en-US" b="1" dirty="0">
              <a:solidFill>
                <a:srgbClr val="73B632"/>
              </a:solidFill>
              <a:cs typeface="Verdana"/>
            </a:endParaRPr>
          </a:p>
          <a:p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58" y="187347"/>
            <a:ext cx="1984375" cy="844550"/>
          </a:xfrm>
          <a:prstGeom prst="rect">
            <a:avLst/>
          </a:prstGeom>
        </p:spPr>
      </p:pic>
      <p:pic>
        <p:nvPicPr>
          <p:cNvPr id="3" name="Picture 2" descr="Concept 3 BLI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38" y="1873169"/>
            <a:ext cx="6627317" cy="260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6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Ray End_of_Phase1_11102017_V2_1 (dragged) 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1" y="50803"/>
            <a:ext cx="8916402" cy="501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5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Ray End_of_Phase1_11102017_V2_1 (dragged) 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1" y="67736"/>
            <a:ext cx="8916402" cy="501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9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G main pag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040" y="3386498"/>
            <a:ext cx="3261360" cy="17739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234" y="229466"/>
            <a:ext cx="85274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3B632"/>
                </a:solidFill>
                <a:latin typeface="Verdana"/>
              </a:rPr>
              <a:t>Concepts for Future Consideration</a:t>
            </a:r>
            <a:endParaRPr lang="en-US" sz="3200" b="1" dirty="0">
              <a:solidFill>
                <a:srgbClr val="808285"/>
              </a:solidFill>
              <a:latin typeface="Verdan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5722" y="1040886"/>
            <a:ext cx="8026952" cy="5067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70000"/>
              </a:lnSpc>
              <a:buFont typeface="Arial"/>
              <a:buChar char="•"/>
            </a:pPr>
            <a:r>
              <a:rPr lang="en-US" sz="2600" dirty="0" smtClean="0">
                <a:solidFill>
                  <a:srgbClr val="808285"/>
                </a:solidFill>
                <a:cs typeface="Verdana"/>
                <a:sym typeface="Wingdings" panose="05000000000000000000" pitchFamily="2" charset="2"/>
              </a:rPr>
              <a:t>Expansion of </a:t>
            </a:r>
            <a:r>
              <a:rPr lang="en-US" sz="2600" dirty="0" err="1" smtClean="0">
                <a:solidFill>
                  <a:srgbClr val="808285"/>
                </a:solidFill>
                <a:cs typeface="Verdana"/>
                <a:sym typeface="Wingdings" panose="05000000000000000000" pitchFamily="2" charset="2"/>
              </a:rPr>
              <a:t>Wattway</a:t>
            </a:r>
            <a:r>
              <a:rPr lang="en-US" sz="2600" dirty="0" smtClean="0">
                <a:solidFill>
                  <a:srgbClr val="808285"/>
                </a:solidFill>
                <a:cs typeface="Verdana"/>
                <a:sym typeface="Wingdings" panose="05000000000000000000" pitchFamily="2" charset="2"/>
              </a:rPr>
              <a:t> on The Ray</a:t>
            </a:r>
          </a:p>
          <a:p>
            <a:pPr marL="342900" indent="-342900">
              <a:lnSpc>
                <a:spcPct val="70000"/>
              </a:lnSpc>
              <a:buFont typeface="Arial"/>
              <a:buChar char="•"/>
            </a:pPr>
            <a:endParaRPr lang="en-US" sz="2600" dirty="0">
              <a:solidFill>
                <a:srgbClr val="808285"/>
              </a:solidFill>
              <a:cs typeface="Verdana"/>
              <a:sym typeface="Wingdings" panose="05000000000000000000" pitchFamily="2" charset="2"/>
            </a:endParaRPr>
          </a:p>
          <a:p>
            <a:pPr marL="342900" indent="-342900">
              <a:lnSpc>
                <a:spcPct val="70000"/>
              </a:lnSpc>
              <a:buFont typeface="Arial"/>
              <a:buChar char="•"/>
            </a:pPr>
            <a:r>
              <a:rPr lang="en-US" sz="2600" dirty="0" smtClean="0">
                <a:solidFill>
                  <a:srgbClr val="808285"/>
                </a:solidFill>
                <a:cs typeface="Verdana"/>
                <a:sym typeface="Wingdings" panose="05000000000000000000" pitchFamily="2" charset="2"/>
              </a:rPr>
              <a:t>Highway wind energy project</a:t>
            </a:r>
          </a:p>
          <a:p>
            <a:pPr marL="342900" indent="-342900">
              <a:lnSpc>
                <a:spcPct val="70000"/>
              </a:lnSpc>
              <a:buFont typeface="Arial"/>
              <a:buChar char="•"/>
            </a:pPr>
            <a:endParaRPr lang="en-US" sz="2600" dirty="0" smtClean="0">
              <a:solidFill>
                <a:srgbClr val="808285"/>
              </a:solidFill>
              <a:cs typeface="Verdana"/>
              <a:sym typeface="Wingdings" panose="05000000000000000000" pitchFamily="2" charset="2"/>
            </a:endParaRPr>
          </a:p>
          <a:p>
            <a:pPr marL="342900" indent="-342900">
              <a:lnSpc>
                <a:spcPct val="70000"/>
              </a:lnSpc>
              <a:buFont typeface="Arial"/>
              <a:buChar char="•"/>
            </a:pPr>
            <a:r>
              <a:rPr lang="en-US" sz="2600" dirty="0" smtClean="0">
                <a:solidFill>
                  <a:srgbClr val="808285"/>
                </a:solidFill>
                <a:cs typeface="Verdana"/>
                <a:sym typeface="Wingdings" panose="05000000000000000000" pitchFamily="2" charset="2"/>
              </a:rPr>
              <a:t>Drone monitoring</a:t>
            </a:r>
          </a:p>
          <a:p>
            <a:pPr marL="342900" indent="-342900">
              <a:lnSpc>
                <a:spcPct val="70000"/>
              </a:lnSpc>
              <a:buFont typeface="Arial"/>
              <a:buChar char="•"/>
            </a:pPr>
            <a:endParaRPr lang="en-US" sz="2600" dirty="0">
              <a:solidFill>
                <a:srgbClr val="808285"/>
              </a:solidFill>
              <a:cs typeface="Verdana"/>
              <a:sym typeface="Wingdings" panose="05000000000000000000" pitchFamily="2" charset="2"/>
            </a:endParaRPr>
          </a:p>
          <a:p>
            <a:pPr marL="342900" indent="-342900">
              <a:lnSpc>
                <a:spcPct val="70000"/>
              </a:lnSpc>
              <a:buFont typeface="Arial"/>
              <a:buChar char="•"/>
            </a:pPr>
            <a:r>
              <a:rPr lang="en-US" sz="2600" dirty="0" smtClean="0">
                <a:solidFill>
                  <a:srgbClr val="808285"/>
                </a:solidFill>
                <a:cs typeface="Verdana"/>
                <a:sym typeface="Wingdings" panose="05000000000000000000" pitchFamily="2" charset="2"/>
              </a:rPr>
              <a:t>Smart lighting &amp; under-</a:t>
            </a:r>
            <a:r>
              <a:rPr lang="en-US" sz="2600" smtClean="0">
                <a:solidFill>
                  <a:srgbClr val="808285"/>
                </a:solidFill>
                <a:cs typeface="Verdana"/>
                <a:sym typeface="Wingdings" panose="05000000000000000000" pitchFamily="2" charset="2"/>
              </a:rPr>
              <a:t>bridge lighting</a:t>
            </a:r>
            <a:endParaRPr lang="en-US" sz="2600" dirty="0" smtClean="0">
              <a:solidFill>
                <a:srgbClr val="808285"/>
              </a:solidFill>
              <a:cs typeface="Verdana"/>
              <a:sym typeface="Wingdings" panose="05000000000000000000" pitchFamily="2" charset="2"/>
            </a:endParaRPr>
          </a:p>
          <a:p>
            <a:pPr>
              <a:lnSpc>
                <a:spcPct val="70000"/>
              </a:lnSpc>
            </a:pPr>
            <a:endParaRPr lang="en-US" sz="2600" dirty="0" smtClean="0">
              <a:solidFill>
                <a:srgbClr val="808285"/>
              </a:solidFill>
              <a:cs typeface="Verdana"/>
              <a:sym typeface="Wingdings" panose="05000000000000000000" pitchFamily="2" charset="2"/>
            </a:endParaRPr>
          </a:p>
          <a:p>
            <a:pPr marL="342900" indent="-342900">
              <a:lnSpc>
                <a:spcPct val="70000"/>
              </a:lnSpc>
              <a:buFont typeface="Arial"/>
              <a:buChar char="•"/>
            </a:pPr>
            <a:r>
              <a:rPr lang="en-US" sz="2600" dirty="0" err="1" smtClean="0">
                <a:solidFill>
                  <a:srgbClr val="808285"/>
                </a:solidFill>
                <a:cs typeface="Verdana"/>
                <a:sym typeface="Wingdings" panose="05000000000000000000" pitchFamily="2" charset="2"/>
              </a:rPr>
              <a:t>Graphene</a:t>
            </a:r>
            <a:r>
              <a:rPr lang="en-US" sz="2600" dirty="0" smtClean="0">
                <a:solidFill>
                  <a:srgbClr val="808285"/>
                </a:solidFill>
                <a:cs typeface="Verdana"/>
                <a:sym typeface="Wingdings" panose="05000000000000000000" pitchFamily="2" charset="2"/>
              </a:rPr>
              <a:t> battery storage</a:t>
            </a:r>
          </a:p>
          <a:p>
            <a:pPr marL="342900" indent="-342900">
              <a:lnSpc>
                <a:spcPct val="70000"/>
              </a:lnSpc>
              <a:buFont typeface="Arial"/>
              <a:buChar char="•"/>
            </a:pPr>
            <a:endParaRPr lang="en-US" sz="2600" dirty="0" smtClean="0">
              <a:solidFill>
                <a:srgbClr val="808285"/>
              </a:solidFill>
              <a:cs typeface="Verdana"/>
              <a:sym typeface="Wingdings" panose="05000000000000000000" pitchFamily="2" charset="2"/>
            </a:endParaRPr>
          </a:p>
          <a:p>
            <a:pPr marL="342900" indent="-342900">
              <a:lnSpc>
                <a:spcPct val="70000"/>
              </a:lnSpc>
              <a:buFont typeface="Arial"/>
              <a:buChar char="•"/>
            </a:pPr>
            <a:r>
              <a:rPr lang="en-US" sz="2600" dirty="0" smtClean="0">
                <a:solidFill>
                  <a:srgbClr val="808285"/>
                </a:solidFill>
                <a:cs typeface="Verdana"/>
                <a:sym typeface="Wingdings" panose="05000000000000000000" pitchFamily="2" charset="2"/>
              </a:rPr>
              <a:t>Dynamic + wireless EV charging, in-lane</a:t>
            </a:r>
          </a:p>
          <a:p>
            <a:pPr>
              <a:lnSpc>
                <a:spcPct val="70000"/>
              </a:lnSpc>
            </a:pPr>
            <a:endParaRPr lang="en-US" sz="2600" dirty="0">
              <a:solidFill>
                <a:srgbClr val="808285"/>
              </a:solidFill>
              <a:cs typeface="Verdana"/>
              <a:sym typeface="Wingdings" panose="05000000000000000000" pitchFamily="2" charset="2"/>
            </a:endParaRPr>
          </a:p>
          <a:p>
            <a:pPr marL="342900" indent="-342900">
              <a:lnSpc>
                <a:spcPct val="70000"/>
              </a:lnSpc>
              <a:buFont typeface="Arial"/>
              <a:buChar char="•"/>
            </a:pPr>
            <a:r>
              <a:rPr lang="en-US" sz="2600" dirty="0" smtClean="0">
                <a:solidFill>
                  <a:srgbClr val="808285"/>
                </a:solidFill>
                <a:cs typeface="Verdana"/>
                <a:sym typeface="Wingdings" panose="05000000000000000000" pitchFamily="2" charset="2"/>
              </a:rPr>
              <a:t>Solar road dot deployment</a:t>
            </a:r>
            <a:endParaRPr lang="en-US" sz="2600" dirty="0">
              <a:solidFill>
                <a:srgbClr val="808285"/>
              </a:solidFill>
              <a:cs typeface="Verdana"/>
              <a:sym typeface="Wingdings" panose="05000000000000000000" pitchFamily="2" charset="2"/>
            </a:endParaRPr>
          </a:p>
          <a:p>
            <a:pPr marL="342900" indent="-342900">
              <a:lnSpc>
                <a:spcPct val="90000"/>
              </a:lnSpc>
            </a:pPr>
            <a:endParaRPr lang="en-US" sz="2600" dirty="0">
              <a:solidFill>
                <a:srgbClr val="808285"/>
              </a:solidFill>
              <a:cs typeface="Verdana"/>
              <a:sym typeface="Wingdings" panose="05000000000000000000" pitchFamily="2" charset="2"/>
            </a:endParaRPr>
          </a:p>
          <a:p>
            <a:pPr marL="342900" indent="-342900">
              <a:lnSpc>
                <a:spcPct val="90000"/>
              </a:lnSpc>
            </a:pPr>
            <a:endParaRPr lang="en-US" sz="2600" dirty="0">
              <a:solidFill>
                <a:srgbClr val="808285"/>
              </a:solidFill>
              <a:cs typeface="Verdana"/>
              <a:sym typeface="Wingdings" panose="05000000000000000000" pitchFamily="2" charset="2"/>
            </a:endParaRPr>
          </a:p>
          <a:p>
            <a:pPr marL="342900" indent="-342900">
              <a:lnSpc>
                <a:spcPct val="90000"/>
              </a:lnSpc>
            </a:pPr>
            <a:endParaRPr lang="en-US" sz="2600" dirty="0" smtClean="0">
              <a:solidFill>
                <a:srgbClr val="808285"/>
              </a:solidFill>
              <a:cs typeface="Verdana"/>
              <a:sym typeface="Wingdings" panose="05000000000000000000" pitchFamily="2" charset="2"/>
            </a:endParaRPr>
          </a:p>
          <a:p>
            <a:pPr marL="342900" indent="-342900">
              <a:lnSpc>
                <a:spcPct val="90000"/>
              </a:lnSpc>
            </a:pPr>
            <a:endParaRPr lang="en-US" dirty="0" smtClean="0">
              <a:solidFill>
                <a:srgbClr val="808285"/>
              </a:solidFill>
              <a:latin typeface="Verdana"/>
              <a:cs typeface="Verdana"/>
            </a:endParaRPr>
          </a:p>
        </p:txBody>
      </p:sp>
      <p:pic>
        <p:nvPicPr>
          <p:cNvPr id="7" name="Picture 6" descr="icons-01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50" y="273574"/>
            <a:ext cx="531398" cy="56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1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53736" y="127863"/>
            <a:ext cx="4954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3B632"/>
                </a:solidFill>
                <a:latin typeface="Verdana"/>
              </a:rPr>
              <a:t>Research Partners</a:t>
            </a:r>
            <a:endParaRPr lang="en-US" b="1" dirty="0">
              <a:solidFill>
                <a:srgbClr val="808285"/>
              </a:solidFill>
              <a:latin typeface="Verdana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97637" y="478664"/>
            <a:ext cx="2268858" cy="62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7169" y="1066939"/>
            <a:ext cx="3721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3B632"/>
                </a:solidFill>
                <a:latin typeface="Verdana"/>
              </a:rPr>
              <a:t>Technology Partners</a:t>
            </a:r>
            <a:endParaRPr lang="en-US" b="1" dirty="0">
              <a:solidFill>
                <a:srgbClr val="808285"/>
              </a:solidFill>
              <a:latin typeface="Verdana"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578" y="2969359"/>
            <a:ext cx="1047182" cy="64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69818" y="2610726"/>
            <a:ext cx="4790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3B632"/>
                </a:solidFill>
                <a:latin typeface="Verdana"/>
              </a:rPr>
              <a:t>Project Partners</a:t>
            </a:r>
            <a:endParaRPr lang="en-US" b="1" dirty="0">
              <a:solidFill>
                <a:srgbClr val="808285"/>
              </a:solidFill>
              <a:latin typeface="Verdana"/>
            </a:endParaRP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439" y="4356277"/>
            <a:ext cx="15065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7419" y="3760289"/>
            <a:ext cx="763650" cy="463694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5821" y="1499187"/>
            <a:ext cx="19415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" name="Picture 18" descr="intro-01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08453" y="-27573"/>
            <a:ext cx="3535549" cy="5196474"/>
          </a:xfrm>
          <a:prstGeom prst="rect">
            <a:avLst/>
          </a:prstGeom>
        </p:spPr>
      </p:pic>
      <p:pic>
        <p:nvPicPr>
          <p:cNvPr id="20" name="Picture 19" descr="TheRayLogo_1027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48965" y="236488"/>
            <a:ext cx="1916208" cy="75847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40960" y="1567598"/>
            <a:ext cx="3057518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Contact: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sz="1500" dirty="0">
                <a:solidFill>
                  <a:schemeClr val="bg1"/>
                </a:solidFill>
              </a:rPr>
              <a:t>Harriet Langford, Founder</a:t>
            </a:r>
          </a:p>
          <a:p>
            <a:r>
              <a:rPr lang="en-US" sz="1200" dirty="0" err="1">
                <a:solidFill>
                  <a:schemeClr val="bg1"/>
                </a:solidFill>
              </a:rPr>
              <a:t>harriet@theray.org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sz="1500" dirty="0">
              <a:solidFill>
                <a:schemeClr val="bg1"/>
              </a:solidFill>
            </a:endParaRPr>
          </a:p>
          <a:p>
            <a:r>
              <a:rPr lang="en-US" sz="1500" dirty="0" smtClean="0">
                <a:solidFill>
                  <a:schemeClr val="bg1"/>
                </a:solidFill>
              </a:rPr>
              <a:t>Allie Kelly</a:t>
            </a:r>
            <a:endParaRPr lang="en-US" sz="1500" dirty="0">
              <a:solidFill>
                <a:schemeClr val="bg1"/>
              </a:solidFill>
            </a:endParaRPr>
          </a:p>
          <a:p>
            <a:r>
              <a:rPr lang="en-US" sz="1200" dirty="0" err="1" smtClean="0">
                <a:solidFill>
                  <a:schemeClr val="bg1"/>
                </a:solidFill>
              </a:rPr>
              <a:t>allie@theray.org</a:t>
            </a:r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Facebook / Twitter / </a:t>
            </a:r>
            <a:r>
              <a:rPr lang="en-US" sz="1200" dirty="0" err="1" smtClean="0">
                <a:solidFill>
                  <a:schemeClr val="bg1"/>
                </a:solidFill>
              </a:rPr>
              <a:t>Insta</a:t>
            </a:r>
            <a:r>
              <a:rPr lang="en-US" sz="1200" dirty="0" smtClean="0">
                <a:solidFill>
                  <a:schemeClr val="bg1"/>
                </a:solidFill>
              </a:rPr>
              <a:t> / </a:t>
            </a:r>
            <a:r>
              <a:rPr lang="en-US" sz="1200" dirty="0" err="1" smtClean="0">
                <a:solidFill>
                  <a:schemeClr val="bg1"/>
                </a:solidFill>
              </a:rPr>
              <a:t>LIn</a:t>
            </a:r>
            <a:r>
              <a:rPr lang="en-US" sz="1200" dirty="0" smtClean="0">
                <a:solidFill>
                  <a:schemeClr val="bg1"/>
                </a:solidFill>
              </a:rPr>
              <a:t>:  @</a:t>
            </a:r>
            <a:r>
              <a:rPr lang="en-US" sz="1200" dirty="0" err="1" smtClean="0">
                <a:solidFill>
                  <a:schemeClr val="bg1"/>
                </a:solidFill>
              </a:rPr>
              <a:t>TheRayHighway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#</a:t>
            </a:r>
            <a:r>
              <a:rPr lang="en-US" sz="1200" dirty="0" err="1" smtClean="0">
                <a:solidFill>
                  <a:schemeClr val="bg1"/>
                </a:solidFill>
              </a:rPr>
              <a:t>RideTheRay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#</a:t>
            </a:r>
            <a:r>
              <a:rPr lang="en-US" sz="1200" dirty="0" err="1" smtClean="0">
                <a:solidFill>
                  <a:schemeClr val="bg1"/>
                </a:solidFill>
              </a:rPr>
              <a:t>DriveTheFuture</a:t>
            </a:r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 descr="Wattway_by_Colas__RVB_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44" y="1436271"/>
            <a:ext cx="1143487" cy="1222485"/>
          </a:xfrm>
          <a:prstGeom prst="rect">
            <a:avLst/>
          </a:prstGeom>
        </p:spPr>
      </p:pic>
      <p:pic>
        <p:nvPicPr>
          <p:cNvPr id="3" name="Picture 2" descr="GDOTLogo-HiRes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318" y="3216013"/>
            <a:ext cx="1882298" cy="317075"/>
          </a:xfrm>
          <a:prstGeom prst="rect">
            <a:avLst/>
          </a:prstGeom>
        </p:spPr>
      </p:pic>
      <p:pic>
        <p:nvPicPr>
          <p:cNvPr id="4" name="Picture 3" descr="GA_CMYK_V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0127" y="2955282"/>
            <a:ext cx="704386" cy="594927"/>
          </a:xfrm>
          <a:prstGeom prst="rect">
            <a:avLst/>
          </a:prstGeom>
        </p:spPr>
      </p:pic>
      <p:pic>
        <p:nvPicPr>
          <p:cNvPr id="5" name="Picture 4" descr="lamar.ai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289" y="3793384"/>
            <a:ext cx="1442793" cy="397504"/>
          </a:xfrm>
          <a:prstGeom prst="rect">
            <a:avLst/>
          </a:prstGeom>
        </p:spPr>
      </p:pic>
      <p:pic>
        <p:nvPicPr>
          <p:cNvPr id="7" name="Picture 6" descr="CNC 40 horizontal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96" y="3689644"/>
            <a:ext cx="1766675" cy="478911"/>
          </a:xfrm>
          <a:prstGeom prst="rect">
            <a:avLst/>
          </a:prstGeom>
        </p:spPr>
      </p:pic>
      <p:pic>
        <p:nvPicPr>
          <p:cNvPr id="10" name="Picture 9" descr="Wheelright logo.eps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29" y="1975966"/>
            <a:ext cx="1981248" cy="619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FB08206-91E1-45CE-8C38-B25CB70862E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476" y="548497"/>
            <a:ext cx="2135491" cy="4671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F69A8335-6747-48C6-A83B-EADF03C87AD2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031" y="3187509"/>
            <a:ext cx="1479680" cy="3699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C63B77A-45C7-433B-947B-F5449ABBB4F2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231" y="4190888"/>
            <a:ext cx="903580" cy="9180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81F8CA1-0885-4F19-AF66-7690DF18B3F2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327" y="4250864"/>
            <a:ext cx="1832436" cy="7747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065928AB-E8FD-4F52-96DF-CDD1E033955E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950" y="3590471"/>
            <a:ext cx="955735" cy="648142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@TheRayHighway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4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7" descr="divi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" y="17463"/>
            <a:ext cx="91360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3" descr="icons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00" y="3417888"/>
            <a:ext cx="653256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668338" y="271463"/>
            <a:ext cx="8528050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73B632"/>
                </a:solidFill>
              </a:rPr>
              <a:t>The Ray:</a:t>
            </a:r>
          </a:p>
          <a:p>
            <a:pPr eaLnBrk="1" hangingPunct="1"/>
            <a:endParaRPr lang="en-US" sz="1200" b="1">
              <a:solidFill>
                <a:srgbClr val="73B632"/>
              </a:solidFill>
            </a:endParaRPr>
          </a:p>
          <a:p>
            <a:pPr eaLnBrk="1" hangingPunct="1"/>
            <a:r>
              <a:rPr lang="en-US" sz="2800">
                <a:solidFill>
                  <a:srgbClr val="808285"/>
                </a:solidFill>
              </a:rPr>
              <a:t>A Publicly-Accessible Living Laboratory</a:t>
            </a:r>
          </a:p>
          <a:p>
            <a:pPr eaLnBrk="1" hangingPunct="1"/>
            <a:endParaRPr lang="en-US" sz="2800">
              <a:solidFill>
                <a:srgbClr val="808285"/>
              </a:solidFill>
            </a:endParaRPr>
          </a:p>
          <a:p>
            <a:pPr eaLnBrk="1" hangingPunct="1"/>
            <a:r>
              <a:rPr lang="en-US" sz="2800">
                <a:solidFill>
                  <a:srgbClr val="808285"/>
                </a:solidFill>
              </a:rPr>
              <a:t>A Proving Ground for the Transportation Infrastructure of the Future</a:t>
            </a:r>
          </a:p>
        </p:txBody>
      </p:sp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736600" y="3036888"/>
            <a:ext cx="1193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08285"/>
                </a:solidFill>
              </a:rPr>
              <a:t>Wildlife  Conservation</a:t>
            </a:r>
          </a:p>
        </p:txBody>
      </p:sp>
      <p:sp>
        <p:nvSpPr>
          <p:cNvPr id="16389" name="TextBox 11"/>
          <p:cNvSpPr txBox="1">
            <a:spLocks noChangeArrowheads="1"/>
          </p:cNvSpPr>
          <p:nvPr/>
        </p:nvSpPr>
        <p:spPr bwMode="auto">
          <a:xfrm>
            <a:off x="1938338" y="3036888"/>
            <a:ext cx="1193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08285"/>
                </a:solidFill>
              </a:rPr>
              <a:t>Changing </a:t>
            </a:r>
          </a:p>
          <a:p>
            <a:pPr eaLnBrk="1" hangingPunct="1"/>
            <a:r>
              <a:rPr lang="en-US" sz="1200">
                <a:solidFill>
                  <a:srgbClr val="808285"/>
                </a:solidFill>
              </a:rPr>
              <a:t>Attitudes</a:t>
            </a:r>
          </a:p>
        </p:txBody>
      </p:sp>
      <p:sp>
        <p:nvSpPr>
          <p:cNvPr id="16390" name="TextBox 12"/>
          <p:cNvSpPr txBox="1">
            <a:spLocks noChangeArrowheads="1"/>
          </p:cNvSpPr>
          <p:nvPr/>
        </p:nvSpPr>
        <p:spPr bwMode="auto">
          <a:xfrm>
            <a:off x="3132138" y="3036888"/>
            <a:ext cx="1193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08285"/>
                </a:solidFill>
              </a:rPr>
              <a:t>Life Safety</a:t>
            </a:r>
          </a:p>
        </p:txBody>
      </p:sp>
      <p:sp>
        <p:nvSpPr>
          <p:cNvPr id="16391" name="TextBox 13"/>
          <p:cNvSpPr txBox="1">
            <a:spLocks noChangeArrowheads="1"/>
          </p:cNvSpPr>
          <p:nvPr/>
        </p:nvSpPr>
        <p:spPr bwMode="auto">
          <a:xfrm>
            <a:off x="4343400" y="3036888"/>
            <a:ext cx="1193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08285"/>
                </a:solidFill>
              </a:rPr>
              <a:t>Pollution</a:t>
            </a:r>
          </a:p>
          <a:p>
            <a:pPr eaLnBrk="1" hangingPunct="1"/>
            <a:r>
              <a:rPr lang="en-US" sz="1200">
                <a:solidFill>
                  <a:srgbClr val="808285"/>
                </a:solidFill>
              </a:rPr>
              <a:t>Remediation</a:t>
            </a:r>
          </a:p>
        </p:txBody>
      </p:sp>
      <p:sp>
        <p:nvSpPr>
          <p:cNvPr id="16392" name="TextBox 14"/>
          <p:cNvSpPr txBox="1">
            <a:spLocks noChangeArrowheads="1"/>
          </p:cNvSpPr>
          <p:nvPr/>
        </p:nvSpPr>
        <p:spPr bwMode="auto">
          <a:xfrm>
            <a:off x="5537200" y="3036888"/>
            <a:ext cx="1193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08285"/>
                </a:solidFill>
              </a:rPr>
              <a:t>Resource</a:t>
            </a:r>
          </a:p>
          <a:p>
            <a:pPr eaLnBrk="1" hangingPunct="1"/>
            <a:r>
              <a:rPr lang="en-US" sz="1200">
                <a:solidFill>
                  <a:srgbClr val="808285"/>
                </a:solidFill>
              </a:rPr>
              <a:t>Efficiency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@TheRayHighway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8900" y="4818063"/>
            <a:ext cx="17374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73B632"/>
                </a:solidFill>
              </a:rPr>
              <a:t>@</a:t>
            </a:r>
            <a:r>
              <a:rPr lang="en-US" sz="1000" b="1" dirty="0" err="1">
                <a:solidFill>
                  <a:srgbClr val="73B632"/>
                </a:solidFill>
              </a:rPr>
              <a:t>TheRayHighway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2832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300"/>
            <a:ext cx="9144000" cy="50932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9507" y="462157"/>
            <a:ext cx="94369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3B632"/>
                </a:solidFill>
                <a:latin typeface="Verdana"/>
                <a:cs typeface="Verdana"/>
              </a:rPr>
              <a:t>Ray C. Anderson  (1934-2011)</a:t>
            </a:r>
          </a:p>
          <a:p>
            <a:endParaRPr lang="en-US" sz="4600" b="1" dirty="0">
              <a:solidFill>
                <a:srgbClr val="73B632"/>
              </a:solidFill>
              <a:latin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85045" y="882651"/>
            <a:ext cx="6098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636463"/>
                </a:solidFill>
                <a:latin typeface="Verdana"/>
              </a:rPr>
              <a:t>Interface, Inc.</a:t>
            </a:r>
          </a:p>
          <a:p>
            <a:endParaRPr lang="en-US" sz="1600" dirty="0">
              <a:solidFill>
                <a:srgbClr val="636463"/>
              </a:solidFill>
              <a:latin typeface="Verdan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636463"/>
                </a:solidFill>
                <a:latin typeface="Verdana"/>
              </a:rPr>
              <a:t>Pioneered business case for corporate sustainability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636463"/>
                </a:solidFill>
                <a:latin typeface="Verdana"/>
              </a:rPr>
              <a:t>Brought industrial ecology to the mainstream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636463"/>
                </a:solidFill>
                <a:latin typeface="Verdana"/>
              </a:rPr>
              <a:t>“America’s Green Industrialist”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@TheRayHighway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8900" y="4818063"/>
            <a:ext cx="17374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73B632"/>
                </a:solidFill>
              </a:rPr>
              <a:t>@</a:t>
            </a:r>
            <a:r>
              <a:rPr lang="en-US" sz="1000" b="1" dirty="0" err="1">
                <a:solidFill>
                  <a:srgbClr val="73B632"/>
                </a:solidFill>
              </a:rPr>
              <a:t>TheRayHighway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2977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300"/>
            <a:ext cx="9144000" cy="50932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30976" y="309760"/>
            <a:ext cx="943699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3B632"/>
                </a:solidFill>
                <a:latin typeface="Verdana"/>
                <a:cs typeface="Verdana"/>
              </a:rPr>
              <a:t>“The Ray” Goals, Mission</a:t>
            </a:r>
          </a:p>
          <a:p>
            <a:endParaRPr lang="en-US" sz="4600" b="1" dirty="0">
              <a:solidFill>
                <a:srgbClr val="73B632"/>
              </a:solidFill>
              <a:latin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32648" y="698807"/>
            <a:ext cx="615895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>
              <a:solidFill>
                <a:srgbClr val="636463"/>
              </a:solidFill>
            </a:endParaRPr>
          </a:p>
          <a:p>
            <a:r>
              <a:rPr lang="en-US" sz="2000" b="1" dirty="0">
                <a:solidFill>
                  <a:srgbClr val="636463"/>
                </a:solidFill>
              </a:rPr>
              <a:t>Better outcomes for communities, </a:t>
            </a:r>
          </a:p>
          <a:p>
            <a:r>
              <a:rPr lang="en-US" sz="2000" b="1" dirty="0">
                <a:solidFill>
                  <a:srgbClr val="636463"/>
                </a:solidFill>
              </a:rPr>
              <a:t>the economy &amp; the environment.</a:t>
            </a:r>
          </a:p>
          <a:p>
            <a:endParaRPr lang="en-US" sz="800" dirty="0">
              <a:solidFill>
                <a:srgbClr val="636463"/>
              </a:solidFill>
            </a:endParaRPr>
          </a:p>
          <a:p>
            <a:r>
              <a:rPr lang="en-US" dirty="0">
                <a:solidFill>
                  <a:srgbClr val="636463"/>
                </a:solidFill>
              </a:rPr>
              <a:t>Zero deaths</a:t>
            </a:r>
          </a:p>
          <a:p>
            <a:r>
              <a:rPr lang="en-US" dirty="0">
                <a:solidFill>
                  <a:srgbClr val="636463"/>
                </a:solidFill>
              </a:rPr>
              <a:t>Zero carbon</a:t>
            </a:r>
          </a:p>
          <a:p>
            <a:r>
              <a:rPr lang="en-US" dirty="0">
                <a:solidFill>
                  <a:srgbClr val="636463"/>
                </a:solidFill>
              </a:rPr>
              <a:t>Zero waste</a:t>
            </a:r>
          </a:p>
          <a:p>
            <a:r>
              <a:rPr lang="en-US" dirty="0">
                <a:solidFill>
                  <a:srgbClr val="636463"/>
                </a:solidFill>
              </a:rPr>
              <a:t>Liabilities </a:t>
            </a:r>
            <a:r>
              <a:rPr lang="en-US" dirty="0">
                <a:solidFill>
                  <a:srgbClr val="636463"/>
                </a:solidFill>
                <a:sym typeface="Wingdings"/>
              </a:rPr>
              <a:t> Assets</a:t>
            </a:r>
          </a:p>
          <a:p>
            <a:r>
              <a:rPr lang="en-US" dirty="0">
                <a:solidFill>
                  <a:srgbClr val="636463"/>
                </a:solidFill>
              </a:rPr>
              <a:t>Leverage more value</a:t>
            </a:r>
          </a:p>
          <a:p>
            <a:r>
              <a:rPr lang="en-US" sz="1600" dirty="0">
                <a:solidFill>
                  <a:srgbClr val="636463"/>
                </a:solidFill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107621" y="848561"/>
            <a:ext cx="3057128" cy="3348487"/>
            <a:chOff x="5474368" y="3644871"/>
            <a:chExt cx="2936704" cy="296201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42367" y="3687541"/>
              <a:ext cx="2548871" cy="2919347"/>
            </a:xfrm>
            <a:prstGeom prst="rect">
              <a:avLst/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6099366" y="5083939"/>
              <a:ext cx="1114728" cy="1185335"/>
            </a:xfrm>
            <a:custGeom>
              <a:avLst/>
              <a:gdLst>
                <a:gd name="connsiteX0" fmla="*/ 0 w 1078173"/>
                <a:gd name="connsiteY0" fmla="*/ 1146412 h 1146412"/>
                <a:gd name="connsiteX1" fmla="*/ 81887 w 1078173"/>
                <a:gd name="connsiteY1" fmla="*/ 1064525 h 1146412"/>
                <a:gd name="connsiteX2" fmla="*/ 197893 w 1078173"/>
                <a:gd name="connsiteY2" fmla="*/ 955343 h 1146412"/>
                <a:gd name="connsiteX3" fmla="*/ 259308 w 1078173"/>
                <a:gd name="connsiteY3" fmla="*/ 839337 h 1146412"/>
                <a:gd name="connsiteX4" fmla="*/ 327546 w 1078173"/>
                <a:gd name="connsiteY4" fmla="*/ 702860 h 1146412"/>
                <a:gd name="connsiteX5" fmla="*/ 375314 w 1078173"/>
                <a:gd name="connsiteY5" fmla="*/ 620973 h 1146412"/>
                <a:gd name="connsiteX6" fmla="*/ 457200 w 1078173"/>
                <a:gd name="connsiteY6" fmla="*/ 552734 h 1146412"/>
                <a:gd name="connsiteX7" fmla="*/ 532263 w 1078173"/>
                <a:gd name="connsiteY7" fmla="*/ 477672 h 1146412"/>
                <a:gd name="connsiteX8" fmla="*/ 620973 w 1078173"/>
                <a:gd name="connsiteY8" fmla="*/ 457200 h 1146412"/>
                <a:gd name="connsiteX9" fmla="*/ 771099 w 1078173"/>
                <a:gd name="connsiteY9" fmla="*/ 348018 h 1146412"/>
                <a:gd name="connsiteX10" fmla="*/ 873457 w 1078173"/>
                <a:gd name="connsiteY10" fmla="*/ 252484 h 1146412"/>
                <a:gd name="connsiteX11" fmla="*/ 907576 w 1078173"/>
                <a:gd name="connsiteY11" fmla="*/ 245660 h 1146412"/>
                <a:gd name="connsiteX12" fmla="*/ 928048 w 1078173"/>
                <a:gd name="connsiteY12" fmla="*/ 170597 h 1146412"/>
                <a:gd name="connsiteX13" fmla="*/ 1003111 w 1078173"/>
                <a:gd name="connsiteY13" fmla="*/ 75063 h 1146412"/>
                <a:gd name="connsiteX14" fmla="*/ 1078173 w 1078173"/>
                <a:gd name="connsiteY14" fmla="*/ 0 h 1146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8173" h="1146412">
                  <a:moveTo>
                    <a:pt x="0" y="1146412"/>
                  </a:moveTo>
                  <a:lnTo>
                    <a:pt x="81887" y="1064525"/>
                  </a:lnTo>
                  <a:lnTo>
                    <a:pt x="197893" y="955343"/>
                  </a:lnTo>
                  <a:lnTo>
                    <a:pt x="259308" y="839337"/>
                  </a:lnTo>
                  <a:lnTo>
                    <a:pt x="327546" y="702860"/>
                  </a:lnTo>
                  <a:lnTo>
                    <a:pt x="375314" y="620973"/>
                  </a:lnTo>
                  <a:lnTo>
                    <a:pt x="457200" y="552734"/>
                  </a:lnTo>
                  <a:lnTo>
                    <a:pt x="532263" y="477672"/>
                  </a:lnTo>
                  <a:lnTo>
                    <a:pt x="620973" y="457200"/>
                  </a:lnTo>
                  <a:lnTo>
                    <a:pt x="771099" y="348018"/>
                  </a:lnTo>
                  <a:lnTo>
                    <a:pt x="873457" y="252484"/>
                  </a:lnTo>
                  <a:lnTo>
                    <a:pt x="907576" y="245660"/>
                  </a:lnTo>
                  <a:lnTo>
                    <a:pt x="928048" y="170597"/>
                  </a:lnTo>
                  <a:lnTo>
                    <a:pt x="1003111" y="75063"/>
                  </a:lnTo>
                  <a:lnTo>
                    <a:pt x="1078173" y="0"/>
                  </a:lnTo>
                </a:path>
              </a:pathLst>
            </a:custGeom>
            <a:noFill/>
            <a:ln w="57150">
              <a:solidFill>
                <a:srgbClr val="B7C6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38000" y="6221697"/>
              <a:ext cx="6455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ntonio" panose="02000503000000000000" pitchFamily="2" charset="0"/>
                </a:rPr>
                <a:t>Exit 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66382" y="5019632"/>
              <a:ext cx="877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ntonio" panose="02000503000000000000" pitchFamily="2" charset="0"/>
                </a:rPr>
                <a:t>Exit 18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33928" y="3644871"/>
              <a:ext cx="877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ntonio" panose="02000503000000000000" pitchFamily="2" charset="0"/>
                </a:rPr>
                <a:t>I-85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5474368" y="3645568"/>
              <a:ext cx="360948" cy="685800"/>
            </a:xfrm>
            <a:custGeom>
              <a:avLst/>
              <a:gdLst>
                <a:gd name="connsiteX0" fmla="*/ 360948 w 360948"/>
                <a:gd name="connsiteY0" fmla="*/ 625643 h 685800"/>
                <a:gd name="connsiteX1" fmla="*/ 132348 w 360948"/>
                <a:gd name="connsiteY1" fmla="*/ 685800 h 685800"/>
                <a:gd name="connsiteX2" fmla="*/ 0 w 360948"/>
                <a:gd name="connsiteY2" fmla="*/ 96253 h 685800"/>
                <a:gd name="connsiteX3" fmla="*/ 288758 w 360948"/>
                <a:gd name="connsiteY3" fmla="*/ 0 h 685800"/>
                <a:gd name="connsiteX4" fmla="*/ 360948 w 360948"/>
                <a:gd name="connsiteY4" fmla="*/ 625643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948" h="685800">
                  <a:moveTo>
                    <a:pt x="360948" y="625643"/>
                  </a:moveTo>
                  <a:lnTo>
                    <a:pt x="132348" y="685800"/>
                  </a:lnTo>
                  <a:lnTo>
                    <a:pt x="0" y="96253"/>
                  </a:lnTo>
                  <a:lnTo>
                    <a:pt x="288758" y="0"/>
                  </a:lnTo>
                  <a:lnTo>
                    <a:pt x="360948" y="62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@TheRayHighway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8900" y="4818063"/>
            <a:ext cx="17374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73B632"/>
                </a:solidFill>
              </a:rPr>
              <a:t>@</a:t>
            </a:r>
            <a:r>
              <a:rPr lang="en-US" sz="1000" b="1" dirty="0" err="1">
                <a:solidFill>
                  <a:srgbClr val="73B632"/>
                </a:solidFill>
              </a:rPr>
              <a:t>TheRayHighway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8496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6" descr="divi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3606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Box 4"/>
          <p:cNvSpPr txBox="1">
            <a:spLocks noChangeArrowheads="1"/>
          </p:cNvSpPr>
          <p:nvPr/>
        </p:nvSpPr>
        <p:spPr bwMode="auto">
          <a:xfrm>
            <a:off x="660400" y="269875"/>
            <a:ext cx="72945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73B632"/>
                </a:solidFill>
              </a:rPr>
              <a:t>WheelRight tire safety station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738" y="1412875"/>
            <a:ext cx="8755062" cy="3549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800"/>
              </a:spcAft>
              <a:buFont typeface="Arial"/>
              <a:buChar char="•"/>
              <a:defRPr/>
            </a:pPr>
            <a:r>
              <a:rPr lang="en-US" sz="2600" dirty="0">
                <a:solidFill>
                  <a:srgbClr val="808285"/>
                </a:solidFill>
                <a:latin typeface="+mn-lt"/>
                <a:ea typeface="+mn-ea"/>
                <a:cs typeface="Verdana"/>
              </a:rPr>
              <a:t>Measures tread depth &amp; tire pressure within seconds - automatic, drive-through </a:t>
            </a:r>
            <a:endParaRPr lang="en-US" sz="2600" dirty="0">
              <a:solidFill>
                <a:srgbClr val="808285"/>
              </a:solidFill>
              <a:cs typeface="Verdana"/>
            </a:endParaRPr>
          </a:p>
          <a:p>
            <a:pPr marL="285750" indent="-285750" fontAlgn="auto">
              <a:spcBef>
                <a:spcPts val="0"/>
              </a:spcBef>
              <a:spcAft>
                <a:spcPts val="800"/>
              </a:spcAft>
              <a:buFont typeface="Arial"/>
              <a:buChar char="•"/>
              <a:defRPr/>
            </a:pPr>
            <a:r>
              <a:rPr lang="en-US" sz="2600" dirty="0">
                <a:solidFill>
                  <a:srgbClr val="808285"/>
                </a:solidFill>
                <a:latin typeface="+mn-lt"/>
                <a:ea typeface="+mn-ea"/>
                <a:cs typeface="Verdana"/>
              </a:rPr>
              <a:t>In U.S., under-inflated tires waste 2B gal. fuel/yr. &amp; increase tail pipe emissions</a:t>
            </a:r>
          </a:p>
          <a:p>
            <a:pPr marL="285750" indent="-285750" fontAlgn="auto">
              <a:spcBef>
                <a:spcPts val="0"/>
              </a:spcBef>
              <a:spcAft>
                <a:spcPts val="800"/>
              </a:spcAft>
              <a:buFont typeface="Arial"/>
              <a:buChar char="•"/>
              <a:defRPr/>
            </a:pPr>
            <a:r>
              <a:rPr lang="en-US" sz="2600" dirty="0" err="1">
                <a:solidFill>
                  <a:srgbClr val="808285"/>
                </a:solidFill>
                <a:latin typeface="+mn-lt"/>
                <a:ea typeface="+mn-ea"/>
                <a:cs typeface="Verdana"/>
              </a:rPr>
              <a:t>WheelRight</a:t>
            </a:r>
            <a:r>
              <a:rPr lang="en-US" sz="2600" dirty="0">
                <a:solidFill>
                  <a:srgbClr val="808285"/>
                </a:solidFill>
                <a:latin typeface="+mn-lt"/>
                <a:ea typeface="+mn-ea"/>
                <a:cs typeface="Verdana"/>
              </a:rPr>
              <a:t> (UK) pilot on The Ray 1</a:t>
            </a:r>
            <a:r>
              <a:rPr lang="en-US" sz="2600" baseline="30000" dirty="0">
                <a:solidFill>
                  <a:srgbClr val="808285"/>
                </a:solidFill>
                <a:latin typeface="+mn-lt"/>
                <a:ea typeface="+mn-ea"/>
                <a:cs typeface="Verdana"/>
              </a:rPr>
              <a:t>st</a:t>
            </a:r>
            <a:r>
              <a:rPr lang="en-US" sz="2600" dirty="0">
                <a:solidFill>
                  <a:srgbClr val="808285"/>
                </a:solidFill>
                <a:latin typeface="+mn-lt"/>
                <a:ea typeface="+mn-ea"/>
                <a:cs typeface="Verdana"/>
              </a:rPr>
              <a:t> in U.S. – only tread depth monitoring in the world</a:t>
            </a:r>
          </a:p>
          <a:p>
            <a:pPr marL="285750" indent="-285750" fontAlgn="auto">
              <a:spcBef>
                <a:spcPts val="0"/>
              </a:spcBef>
              <a:spcAft>
                <a:spcPts val="800"/>
              </a:spcAft>
              <a:buFont typeface="Arial"/>
              <a:buChar char="•"/>
              <a:defRPr/>
            </a:pPr>
            <a:endParaRPr lang="en-US" sz="2400" dirty="0">
              <a:solidFill>
                <a:srgbClr val="808285"/>
              </a:solidFill>
              <a:latin typeface="+mn-lt"/>
              <a:ea typeface="+mn-ea"/>
              <a:cs typeface="Verdan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36868" name="Picture 5" descr="icons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6863"/>
            <a:ext cx="534988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7" descr="icons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00" y="269875"/>
            <a:ext cx="541338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8900" y="4818063"/>
            <a:ext cx="17374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73B632"/>
                </a:solidFill>
              </a:rPr>
              <a:t>@</a:t>
            </a:r>
            <a:r>
              <a:rPr lang="en-US" sz="1000" b="1" dirty="0" err="1">
                <a:solidFill>
                  <a:srgbClr val="73B632"/>
                </a:solidFill>
              </a:rPr>
              <a:t>TheRayHighway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8383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IA_9762-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53" y="0"/>
            <a:ext cx="7715250" cy="51435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@TheRayHighway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eelright2(HDR)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53" y="0"/>
            <a:ext cx="7704244" cy="51435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@TheRayHighway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3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heelright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87" y="0"/>
            <a:ext cx="7704244" cy="51435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@TheRayHighway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9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vid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" y="0"/>
            <a:ext cx="9135879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6547" y="287422"/>
            <a:ext cx="802638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3B632"/>
                </a:solidFill>
              </a:rPr>
              <a:t>The Smart Ray – CV &amp; AV Ready</a:t>
            </a:r>
            <a:endParaRPr lang="en-US" sz="3200" b="1" dirty="0">
              <a:solidFill>
                <a:srgbClr val="73B63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6266" y="1175665"/>
            <a:ext cx="895773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sz="2600" dirty="0" smtClean="0">
                <a:solidFill>
                  <a:srgbClr val="808285"/>
                </a:solidFill>
                <a:cs typeface="Verdana"/>
              </a:rPr>
              <a:t>Race for 1</a:t>
            </a:r>
            <a:r>
              <a:rPr lang="en-US" sz="2600" baseline="30000" dirty="0" smtClean="0">
                <a:solidFill>
                  <a:srgbClr val="808285"/>
                </a:solidFill>
                <a:cs typeface="Verdana"/>
              </a:rPr>
              <a:t>st</a:t>
            </a:r>
            <a:r>
              <a:rPr lang="en-US" sz="2600" dirty="0" smtClean="0">
                <a:solidFill>
                  <a:srgbClr val="808285"/>
                </a:solidFill>
                <a:cs typeface="Verdana"/>
              </a:rPr>
              <a:t> – public, high-speed CV &amp; AV route</a:t>
            </a:r>
          </a:p>
          <a:p>
            <a:pPr>
              <a:spcAft>
                <a:spcPts val="800"/>
              </a:spcAft>
            </a:pPr>
            <a:endParaRPr lang="en-US" sz="1200" dirty="0" smtClean="0">
              <a:solidFill>
                <a:srgbClr val="808285"/>
              </a:solidFill>
              <a:cs typeface="Verdana"/>
            </a:endParaRPr>
          </a:p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sz="2600" dirty="0" smtClean="0">
                <a:solidFill>
                  <a:srgbClr val="808285"/>
                </a:solidFill>
                <a:cs typeface="Verdana"/>
              </a:rPr>
              <a:t>Connected Vehicle project partners:</a:t>
            </a:r>
          </a:p>
          <a:p>
            <a:pPr lvl="1">
              <a:spcAft>
                <a:spcPts val="800"/>
              </a:spcAft>
            </a:pPr>
            <a:r>
              <a:rPr lang="en-US" sz="2600" dirty="0" smtClean="0">
                <a:solidFill>
                  <a:srgbClr val="808285"/>
                </a:solidFill>
                <a:cs typeface="Verdana"/>
              </a:rPr>
              <a:t>Tech firm + GDOT + </a:t>
            </a:r>
            <a:r>
              <a:rPr lang="en-US" sz="2600" dirty="0" err="1" smtClean="0">
                <a:solidFill>
                  <a:srgbClr val="808285"/>
                </a:solidFill>
                <a:cs typeface="Verdana"/>
              </a:rPr>
              <a:t>GDecD</a:t>
            </a:r>
            <a:r>
              <a:rPr lang="en-US" sz="2600" dirty="0" smtClean="0">
                <a:solidFill>
                  <a:srgbClr val="808285"/>
                </a:solidFill>
                <a:cs typeface="Verdana"/>
              </a:rPr>
              <a:t> + freight + research</a:t>
            </a:r>
          </a:p>
          <a:p>
            <a:pPr lvl="1">
              <a:spcAft>
                <a:spcPts val="800"/>
              </a:spcAft>
            </a:pPr>
            <a:r>
              <a:rPr lang="en-US" sz="2600" dirty="0">
                <a:solidFill>
                  <a:srgbClr val="808285"/>
                </a:solidFill>
                <a:cs typeface="Verdana"/>
              </a:rPr>
              <a:t>	</a:t>
            </a:r>
            <a:r>
              <a:rPr lang="en-US" sz="2600" dirty="0" smtClean="0">
                <a:solidFill>
                  <a:srgbClr val="808285"/>
                </a:solidFill>
                <a:cs typeface="Verdana"/>
              </a:rPr>
              <a:t>					+ The Ray</a:t>
            </a:r>
          </a:p>
          <a:p>
            <a:pPr lvl="1">
              <a:spcAft>
                <a:spcPts val="800"/>
              </a:spcAft>
            </a:pPr>
            <a:endParaRPr lang="en-US" sz="1200" dirty="0">
              <a:solidFill>
                <a:srgbClr val="808285"/>
              </a:solidFill>
              <a:cs typeface="Verdana"/>
            </a:endParaRPr>
          </a:p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sz="2600" dirty="0" smtClean="0">
                <a:solidFill>
                  <a:srgbClr val="808285"/>
                </a:solidFill>
                <a:cs typeface="Verdana"/>
              </a:rPr>
              <a:t>Autonomous Vehicle project partners:</a:t>
            </a:r>
          </a:p>
          <a:p>
            <a:pPr lvl="1">
              <a:spcAft>
                <a:spcPts val="800"/>
              </a:spcAft>
            </a:pPr>
            <a:r>
              <a:rPr lang="en-US" sz="2600" dirty="0" smtClean="0">
                <a:solidFill>
                  <a:srgbClr val="808285"/>
                </a:solidFill>
                <a:cs typeface="Verdana"/>
              </a:rPr>
              <a:t>Tech firm + Georgia DOT + The Ray</a:t>
            </a:r>
            <a:endParaRPr lang="en-US" sz="2600" dirty="0">
              <a:solidFill>
                <a:srgbClr val="808285"/>
              </a:solidFill>
              <a:cs typeface="Verdana"/>
            </a:endParaRPr>
          </a:p>
          <a:p>
            <a:pPr marL="285750" indent="-285750">
              <a:spcAft>
                <a:spcPts val="800"/>
              </a:spcAft>
              <a:buFont typeface="Arial"/>
              <a:buChar char="•"/>
            </a:pPr>
            <a:endParaRPr lang="en-US" sz="2400" dirty="0" smtClean="0">
              <a:solidFill>
                <a:srgbClr val="808285"/>
              </a:solidFill>
              <a:cs typeface="Verdana"/>
            </a:endParaRPr>
          </a:p>
          <a:p>
            <a:endParaRPr lang="en-US" dirty="0"/>
          </a:p>
        </p:txBody>
      </p:sp>
      <p:pic>
        <p:nvPicPr>
          <p:cNvPr id="6" name="Picture 5" descr="icons-01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6258"/>
            <a:ext cx="535556" cy="560316"/>
          </a:xfrm>
          <a:prstGeom prst="rect">
            <a:avLst/>
          </a:prstGeom>
        </p:spPr>
      </p:pic>
      <p:pic>
        <p:nvPicPr>
          <p:cNvPr id="8" name="Picture 7" descr="icons-01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401" y="270515"/>
            <a:ext cx="541784" cy="56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29066</TotalTime>
  <Words>493</Words>
  <Application>Microsoft Macintosh PowerPoint</Application>
  <PresentationFormat>On-screen Show (16:9)</PresentationFormat>
  <Paragraphs>130</Paragraphs>
  <Slides>15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Iconologic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Laura Perlee</dc:creator>
  <cp:keywords/>
  <dc:description/>
  <cp:lastModifiedBy>Allie Beaton</cp:lastModifiedBy>
  <cp:revision>445</cp:revision>
  <cp:lastPrinted>2016-02-02T16:11:13Z</cp:lastPrinted>
  <dcterms:created xsi:type="dcterms:W3CDTF">2015-10-30T22:58:34Z</dcterms:created>
  <dcterms:modified xsi:type="dcterms:W3CDTF">2018-06-28T16:16:09Z</dcterms:modified>
  <cp:category/>
</cp:coreProperties>
</file>