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40.xml" ContentType="application/vnd.openxmlformats-officedocument.presentationml.slide+xml"/>
  <Override PartName="/ppt/slides/slide4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19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0.xml" ContentType="application/vnd.openxmlformats-officedocument.presentationml.slide+xml"/>
  <Override PartName="/ppt/slides/slide33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Masters/notesMaster1.xml" ContentType="application/vnd.openxmlformats-officedocument.presentationml.notesMaster+xml"/>
  <Override PartName="/ppt/charts/chart8.xml" ContentType="application/vnd.openxmlformats-officedocument.drawingml.chart+xml"/>
  <Override PartName="/ppt/charts/chart1.xml" ContentType="application/vnd.openxmlformats-officedocument.drawingml.chart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harts/chart4.xml" ContentType="application/vnd.openxmlformats-officedocument.drawingml.chart+xml"/>
  <Override PartName="/ppt/charts/chart9.xml" ContentType="application/vnd.openxmlformats-officedocument.drawingml.char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handoutMasters/handoutMaster1.xml" ContentType="application/vnd.openxmlformats-officedocument.presentationml.handoutMaster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46"/>
  </p:notesMasterIdLst>
  <p:handoutMasterIdLst>
    <p:handoutMasterId r:id="rId47"/>
  </p:handoutMasterIdLst>
  <p:sldIdLst>
    <p:sldId id="457" r:id="rId3"/>
    <p:sldId id="257" r:id="rId4"/>
    <p:sldId id="284" r:id="rId5"/>
    <p:sldId id="466" r:id="rId6"/>
    <p:sldId id="469" r:id="rId7"/>
    <p:sldId id="468" r:id="rId8"/>
    <p:sldId id="471" r:id="rId9"/>
    <p:sldId id="470" r:id="rId10"/>
    <p:sldId id="290" r:id="rId11"/>
    <p:sldId id="339" r:id="rId12"/>
    <p:sldId id="360" r:id="rId13"/>
    <p:sldId id="411" r:id="rId14"/>
    <p:sldId id="341" r:id="rId15"/>
    <p:sldId id="458" r:id="rId16"/>
    <p:sldId id="346" r:id="rId17"/>
    <p:sldId id="459" r:id="rId18"/>
    <p:sldId id="412" r:id="rId19"/>
    <p:sldId id="460" r:id="rId20"/>
    <p:sldId id="461" r:id="rId21"/>
    <p:sldId id="309" r:id="rId22"/>
    <p:sldId id="423" r:id="rId23"/>
    <p:sldId id="293" r:id="rId24"/>
    <p:sldId id="462" r:id="rId25"/>
    <p:sldId id="465" r:id="rId26"/>
    <p:sldId id="344" r:id="rId27"/>
    <p:sldId id="440" r:id="rId28"/>
    <p:sldId id="421" r:id="rId29"/>
    <p:sldId id="433" r:id="rId30"/>
    <p:sldId id="431" r:id="rId31"/>
    <p:sldId id="444" r:id="rId32"/>
    <p:sldId id="432" r:id="rId33"/>
    <p:sldId id="442" r:id="rId34"/>
    <p:sldId id="422" r:id="rId35"/>
    <p:sldId id="441" r:id="rId36"/>
    <p:sldId id="447" r:id="rId37"/>
    <p:sldId id="439" r:id="rId38"/>
    <p:sldId id="435" r:id="rId39"/>
    <p:sldId id="448" r:id="rId40"/>
    <p:sldId id="463" r:id="rId41"/>
    <p:sldId id="464" r:id="rId42"/>
    <p:sldId id="472" r:id="rId43"/>
    <p:sldId id="454" r:id="rId44"/>
    <p:sldId id="368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D04"/>
    <a:srgbClr val="1ED890"/>
    <a:srgbClr val="FFFFFF"/>
    <a:srgbClr val="6666FF"/>
    <a:srgbClr val="66FFFF"/>
    <a:srgbClr val="41E06B"/>
    <a:srgbClr val="80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2" autoAdjust="0"/>
    <p:restoredTop sz="99835" autoAdjust="0"/>
  </p:normalViewPr>
  <p:slideViewPr>
    <p:cSldViewPr snapToGrid="0" snapToObjects="1">
      <p:cViewPr>
        <p:scale>
          <a:sx n="153" d="100"/>
          <a:sy n="153" d="100"/>
        </p:scale>
        <p:origin x="414" y="-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5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customXml" Target="../customXml/item2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4A8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237C-4CC7-85C2-ECB5D5246A1D}"/>
              </c:ext>
            </c:extLst>
          </c:dPt>
          <c:dPt>
            <c:idx val="6"/>
            <c:invertIfNegative val="0"/>
            <c:bubble3D val="0"/>
            <c:spPr>
              <a:solidFill>
                <a:srgbClr val="004A8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237C-4CC7-85C2-ECB5D5246A1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237C-4CC7-85C2-ECB5D5246A1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Sheet1!$B$2:$B$9</c:f>
              <c:numCache>
                <c:formatCode>_-* #,##0_-;\-* #,##0_-;_-* "-"??_-;_-@_-</c:formatCode>
                <c:ptCount val="8"/>
                <c:pt idx="0">
                  <c:v>80015</c:v>
                </c:pt>
                <c:pt idx="1">
                  <c:v>78127</c:v>
                </c:pt>
                <c:pt idx="2">
                  <c:v>76493</c:v>
                </c:pt>
                <c:pt idx="3">
                  <c:v>71350</c:v>
                </c:pt>
                <c:pt idx="4">
                  <c:v>83202</c:v>
                </c:pt>
                <c:pt idx="5">
                  <c:v>117768</c:v>
                </c:pt>
                <c:pt idx="6">
                  <c:v>133833</c:v>
                </c:pt>
                <c:pt idx="7">
                  <c:v>137256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7C-4CC7-85C2-ECB5D5246A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127439592"/>
        <c:axId val="-2089430104"/>
      </c:barChart>
      <c:catAx>
        <c:axId val="-2127439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89430104"/>
        <c:crosses val="autoZero"/>
        <c:auto val="1"/>
        <c:lblAlgn val="ctr"/>
        <c:lblOffset val="100"/>
        <c:noMultiLvlLbl val="0"/>
      </c:catAx>
      <c:valAx>
        <c:axId val="-2089430104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-2127439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9683786848128E-2"/>
          <c:y val="5.8195994663310997E-2"/>
          <c:w val="0.95447826206672304"/>
          <c:h val="0.82920198169522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4A8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5F1F-4EF0-B5FD-28678739EF8B}"/>
              </c:ext>
            </c:extLst>
          </c:dPt>
          <c:dPt>
            <c:idx val="6"/>
            <c:invertIfNegative val="0"/>
            <c:bubble3D val="0"/>
            <c:spPr>
              <a:solidFill>
                <a:srgbClr val="004A8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5F1F-4EF0-B5FD-28678739EF8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5F1F-4EF0-B5FD-28678739EF8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Sheet1!$B$2:$B$9</c:f>
              <c:numCache>
                <c:formatCode>_-* #,##0_-;\-* #,##0_-;_-* "-"??_-;_-@_-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445065</c:v>
                </c:pt>
                <c:pt idx="6">
                  <c:v>1024006</c:v>
                </c:pt>
                <c:pt idx="7">
                  <c:v>1372019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F1F-4EF0-B5FD-28678739EF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89285112"/>
        <c:axId val="-2089282024"/>
      </c:barChart>
      <c:catAx>
        <c:axId val="-2089285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89282024"/>
        <c:crosses val="autoZero"/>
        <c:auto val="1"/>
        <c:lblAlgn val="ctr"/>
        <c:lblOffset val="100"/>
        <c:noMultiLvlLbl val="0"/>
      </c:catAx>
      <c:valAx>
        <c:axId val="-2089282024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-2089285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4A8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F48B-4801-A6E3-C4801B5B52AC}"/>
              </c:ext>
            </c:extLst>
          </c:dPt>
          <c:dPt>
            <c:idx val="6"/>
            <c:invertIfNegative val="0"/>
            <c:bubble3D val="0"/>
            <c:spPr>
              <a:solidFill>
                <a:srgbClr val="004A8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F48B-4801-A6E3-C4801B5B52A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F48B-4801-A6E3-C4801B5B52A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Sheet1!$B$2:$B$9</c:f>
              <c:numCache>
                <c:formatCode>_-* #,##0_-;\-* #,##0_-;_-* "-"??_-;_-@_-</c:formatCode>
                <c:ptCount val="8"/>
                <c:pt idx="0">
                  <c:v>11</c:v>
                </c:pt>
                <c:pt idx="1">
                  <c:v>23</c:v>
                </c:pt>
                <c:pt idx="2">
                  <c:v>12</c:v>
                </c:pt>
                <c:pt idx="3">
                  <c:v>23</c:v>
                </c:pt>
                <c:pt idx="4">
                  <c:v>13</c:v>
                </c:pt>
                <c:pt idx="5">
                  <c:v>55</c:v>
                </c:pt>
                <c:pt idx="6">
                  <c:v>417</c:v>
                </c:pt>
                <c:pt idx="7">
                  <c:v>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8B-4801-A6E3-C4801B5B52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89181096"/>
        <c:axId val="-2089178008"/>
      </c:barChart>
      <c:catAx>
        <c:axId val="-2089181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89178008"/>
        <c:crosses val="autoZero"/>
        <c:auto val="1"/>
        <c:lblAlgn val="ctr"/>
        <c:lblOffset val="100"/>
        <c:noMultiLvlLbl val="0"/>
      </c:catAx>
      <c:valAx>
        <c:axId val="-2089178008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-2089181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4A8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128B-4F5A-BDA5-366F25DC092A}"/>
              </c:ext>
            </c:extLst>
          </c:dPt>
          <c:dPt>
            <c:idx val="6"/>
            <c:invertIfNegative val="0"/>
            <c:bubble3D val="0"/>
            <c:spPr>
              <a:solidFill>
                <a:srgbClr val="004A8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128B-4F5A-BDA5-366F25DC092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128B-4F5A-BDA5-366F25DC09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Sheet1!$B$2:$B$9</c:f>
              <c:numCache>
                <c:formatCode>_-* #,##0_-;\-* #,##0_-;_-* "-"??_-;_-@_-</c:formatCode>
                <c:ptCount val="8"/>
                <c:pt idx="0">
                  <c:v>8484</c:v>
                </c:pt>
                <c:pt idx="1">
                  <c:v>8522</c:v>
                </c:pt>
                <c:pt idx="2">
                  <c:v>10448</c:v>
                </c:pt>
                <c:pt idx="3">
                  <c:v>11698</c:v>
                </c:pt>
                <c:pt idx="4">
                  <c:v>14888</c:v>
                </c:pt>
                <c:pt idx="5">
                  <c:v>33577</c:v>
                </c:pt>
                <c:pt idx="6">
                  <c:v>39853</c:v>
                </c:pt>
                <c:pt idx="7">
                  <c:v>42385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28B-4F5A-BDA5-366F25DC09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89082024"/>
        <c:axId val="-2089078936"/>
      </c:barChart>
      <c:catAx>
        <c:axId val="-2089082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89078936"/>
        <c:crosses val="autoZero"/>
        <c:auto val="1"/>
        <c:lblAlgn val="ctr"/>
        <c:lblOffset val="100"/>
        <c:noMultiLvlLbl val="0"/>
      </c:catAx>
      <c:valAx>
        <c:axId val="-2089078936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-2089082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4A8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7BC2-4231-9FBB-14DEF52E5930}"/>
              </c:ext>
            </c:extLst>
          </c:dPt>
          <c:dPt>
            <c:idx val="6"/>
            <c:invertIfNegative val="0"/>
            <c:bubble3D val="0"/>
            <c:spPr>
              <a:solidFill>
                <a:srgbClr val="004A8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7BC2-4231-9FBB-14DEF52E593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7BC2-4231-9FBB-14DEF52E59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Sheet1!$B$2:$B$9</c:f>
              <c:numCache>
                <c:formatCode>_-* #,##0_-;\-* #,##0_-;_-* "-"??_-;_-@_-</c:formatCode>
                <c:ptCount val="8"/>
                <c:pt idx="0">
                  <c:v>46</c:v>
                </c:pt>
                <c:pt idx="1">
                  <c:v>41</c:v>
                </c:pt>
                <c:pt idx="2">
                  <c:v>42</c:v>
                </c:pt>
                <c:pt idx="3">
                  <c:v>51</c:v>
                </c:pt>
                <c:pt idx="4">
                  <c:v>57</c:v>
                </c:pt>
                <c:pt idx="5">
                  <c:v>57</c:v>
                </c:pt>
                <c:pt idx="6">
                  <c:v>80</c:v>
                </c:pt>
                <c:pt idx="7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C2-4231-9FBB-14DEF52E5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88928904"/>
        <c:axId val="-2088925816"/>
      </c:barChart>
      <c:catAx>
        <c:axId val="-2088928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88925816"/>
        <c:crosses val="autoZero"/>
        <c:auto val="1"/>
        <c:lblAlgn val="ctr"/>
        <c:lblOffset val="100"/>
        <c:noMultiLvlLbl val="0"/>
      </c:catAx>
      <c:valAx>
        <c:axId val="-2088925816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-2088928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1-F0E3-45DB-AA4C-EE918A45762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F0E3-45DB-AA4C-EE918A457620}"/>
              </c:ext>
            </c:extLst>
          </c:dPt>
          <c:cat>
            <c:strRef>
              <c:f>Sheet1!$A$2:$A$3</c:f>
              <c:strCache>
                <c:ptCount val="2"/>
                <c:pt idx="0">
                  <c:v>left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19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E3-45DB-AA4C-EE918A457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1-E7F0-4010-BFC6-768FE75302D6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7F0-4010-BFC6-768FE75302D6}"/>
              </c:ext>
            </c:extLst>
          </c:dPt>
          <c:cat>
            <c:strRef>
              <c:f>Sheet1!$A$2:$A$3</c:f>
              <c:strCache>
                <c:ptCount val="2"/>
                <c:pt idx="0">
                  <c:v>oct-dec</c:v>
                </c:pt>
                <c:pt idx="1">
                  <c:v>Jan-sept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F0-4010-BFC6-768FE75302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8992087787547E-2"/>
          <c:y val="5.4864041190233998E-2"/>
          <c:w val="0.94620158244248997"/>
          <c:h val="0.824266255756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4A8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B67B-463C-9D3D-736CCA6FFBFA}"/>
              </c:ext>
            </c:extLst>
          </c:dPt>
          <c:dPt>
            <c:idx val="6"/>
            <c:invertIfNegative val="0"/>
            <c:bubble3D val="0"/>
            <c:spPr>
              <a:solidFill>
                <a:srgbClr val="004A8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B67B-463C-9D3D-736CCA6FFBF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B67B-463C-9D3D-736CCA6FFBFA}"/>
              </c:ext>
            </c:extLst>
          </c:dPt>
          <c:dLbls>
            <c:dLbl>
              <c:idx val="2"/>
              <c:layout>
                <c:manualLayout>
                  <c:x val="-3.79343433902925E-17"/>
                  <c:y val="2.11015543039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7B-463C-9D3D-736CCA6FFBFA}"/>
                </c:ext>
              </c:extLst>
            </c:dLbl>
            <c:dLbl>
              <c:idx val="3"/>
              <c:layout>
                <c:manualLayout>
                  <c:x val="-7.5868686780585001E-17"/>
                  <c:y val="-2.1101554303936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7B-463C-9D3D-736CCA6FFB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Sheet1!$B$2:$B$9</c:f>
              <c:numCache>
                <c:formatCode>_-* #,##0_-;\-* #,##0_-;_-* "-"??_-;_-@_-</c:formatCode>
                <c:ptCount val="8"/>
                <c:pt idx="0">
                  <c:v>260</c:v>
                </c:pt>
                <c:pt idx="1">
                  <c:v>271</c:v>
                </c:pt>
                <c:pt idx="2">
                  <c:v>249</c:v>
                </c:pt>
                <c:pt idx="3">
                  <c:v>278</c:v>
                </c:pt>
                <c:pt idx="4">
                  <c:v>297</c:v>
                </c:pt>
                <c:pt idx="5">
                  <c:v>258</c:v>
                </c:pt>
                <c:pt idx="6">
                  <c:v>234</c:v>
                </c:pt>
                <c:pt idx="7">
                  <c:v>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7B-463C-9D3D-736CCA6FF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79555880"/>
        <c:axId val="-2079552808"/>
      </c:barChart>
      <c:catAx>
        <c:axId val="-2079555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79552808"/>
        <c:crosses val="autoZero"/>
        <c:auto val="1"/>
        <c:lblAlgn val="ctr"/>
        <c:lblOffset val="100"/>
        <c:noMultiLvlLbl val="0"/>
      </c:catAx>
      <c:valAx>
        <c:axId val="-2079552808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-2079555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4A8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BC58-47AF-8F75-89C3A092A85C}"/>
              </c:ext>
            </c:extLst>
          </c:dPt>
          <c:dPt>
            <c:idx val="6"/>
            <c:invertIfNegative val="0"/>
            <c:bubble3D val="0"/>
            <c:spPr>
              <a:solidFill>
                <a:srgbClr val="004A8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BC58-47AF-8F75-89C3A092A85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BC58-47AF-8F75-89C3A092A85C}"/>
              </c:ext>
            </c:extLst>
          </c:dPt>
          <c:dLbls>
            <c:dLbl>
              <c:idx val="1"/>
              <c:layout>
                <c:manualLayout>
                  <c:x val="1.8967171695146201E-17"/>
                  <c:y val="-3.2591321362983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C58-47AF-8F75-89C3A092A85C}"/>
                </c:ext>
              </c:extLst>
            </c:dLbl>
            <c:dLbl>
              <c:idx val="3"/>
              <c:layout>
                <c:manualLayout>
                  <c:x val="-7.5868686780585001E-17"/>
                  <c:y val="2.4443250439064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C58-47AF-8F75-89C3A092A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Sheet1!$B$2:$B$9</c:f>
              <c:numCache>
                <c:formatCode>_-* #,##0_-;\-* #,##0_-;_-* "-"??_-;_-@_-</c:formatCode>
                <c:ptCount val="8"/>
                <c:pt idx="0">
                  <c:v>158</c:v>
                </c:pt>
                <c:pt idx="1">
                  <c:v>152</c:v>
                </c:pt>
                <c:pt idx="2">
                  <c:v>142</c:v>
                </c:pt>
                <c:pt idx="3">
                  <c:v>151</c:v>
                </c:pt>
                <c:pt idx="4">
                  <c:v>183</c:v>
                </c:pt>
                <c:pt idx="5">
                  <c:v>140</c:v>
                </c:pt>
                <c:pt idx="6">
                  <c:v>139</c:v>
                </c:pt>
                <c:pt idx="7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C58-47AF-8F75-89C3A092A8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79661624"/>
        <c:axId val="-2079413752"/>
      </c:barChart>
      <c:catAx>
        <c:axId val="-2079661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79413752"/>
        <c:crosses val="autoZero"/>
        <c:auto val="1"/>
        <c:lblAlgn val="ctr"/>
        <c:lblOffset val="100"/>
        <c:noMultiLvlLbl val="0"/>
      </c:catAx>
      <c:valAx>
        <c:axId val="-20794137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-2079661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9A4D69-1D91-984E-946B-34E834E31009}" type="doc">
      <dgm:prSet loTypeId="urn:microsoft.com/office/officeart/2005/8/layout/radial4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D6F6137-1DAE-B341-B7D3-6F27E56097B4}">
      <dgm:prSet custT="1"/>
      <dgm:spPr/>
      <dgm:t>
        <a:bodyPr bIns="118872" anchor="b"/>
        <a:lstStyle/>
        <a:p>
          <a:pPr rtl="0"/>
          <a:r>
            <a:rPr lang="en-US" sz="1600" dirty="0" smtClean="0"/>
            <a:t>Vision and commitment</a:t>
          </a:r>
          <a:br>
            <a:rPr lang="en-US" sz="1600" dirty="0" smtClean="0"/>
          </a:br>
          <a:r>
            <a:rPr lang="en-US" sz="1600" dirty="0" smtClean="0"/>
            <a:t>at Mayoral level</a:t>
          </a:r>
          <a:endParaRPr lang="en-US" sz="1600" dirty="0"/>
        </a:p>
      </dgm:t>
    </dgm:pt>
    <dgm:pt modelId="{04DD36AF-547B-DE4B-9AD3-1FCED56654E8}" type="parTrans" cxnId="{0A9884B1-63A4-EE42-8DE0-C5E16A5AB4A7}">
      <dgm:prSet/>
      <dgm:spPr/>
      <dgm:t>
        <a:bodyPr/>
        <a:lstStyle/>
        <a:p>
          <a:endParaRPr lang="en-US"/>
        </a:p>
      </dgm:t>
    </dgm:pt>
    <dgm:pt modelId="{5D61DDE2-8958-5D4A-A04D-EC5396772E09}" type="sibTrans" cxnId="{0A9884B1-63A4-EE42-8DE0-C5E16A5AB4A7}">
      <dgm:prSet/>
      <dgm:spPr/>
      <dgm:t>
        <a:bodyPr/>
        <a:lstStyle/>
        <a:p>
          <a:endParaRPr lang="en-US"/>
        </a:p>
      </dgm:t>
    </dgm:pt>
    <dgm:pt modelId="{19138306-0276-5C4C-A511-76E3A0E09504}">
      <dgm:prSet custT="1"/>
      <dgm:spPr/>
      <dgm:t>
        <a:bodyPr bIns="118872" anchor="b"/>
        <a:lstStyle/>
        <a:p>
          <a:pPr rtl="0"/>
          <a:r>
            <a:rPr lang="en-US" sz="1600" dirty="0" smtClean="0"/>
            <a:t>Partnership with Enforcement</a:t>
          </a:r>
          <a:endParaRPr lang="en-US" sz="1600" dirty="0"/>
        </a:p>
      </dgm:t>
    </dgm:pt>
    <dgm:pt modelId="{8D0346B8-D84B-0843-9EA6-234BA4AD1DD4}" type="parTrans" cxnId="{EF2EFF8E-5B2B-1C41-A29B-12DA370D8925}">
      <dgm:prSet/>
      <dgm:spPr/>
      <dgm:t>
        <a:bodyPr/>
        <a:lstStyle/>
        <a:p>
          <a:endParaRPr lang="en-US"/>
        </a:p>
      </dgm:t>
    </dgm:pt>
    <dgm:pt modelId="{4B934453-F26E-CC40-A055-742505E8844F}" type="sibTrans" cxnId="{EF2EFF8E-5B2B-1C41-A29B-12DA370D8925}">
      <dgm:prSet/>
      <dgm:spPr/>
      <dgm:t>
        <a:bodyPr/>
        <a:lstStyle/>
        <a:p>
          <a:endParaRPr lang="en-US"/>
        </a:p>
      </dgm:t>
    </dgm:pt>
    <dgm:pt modelId="{3509043A-9401-1748-A208-A1F2F4B85938}">
      <dgm:prSet custT="1"/>
      <dgm:spPr/>
      <dgm:t>
        <a:bodyPr bIns="118872" anchor="b"/>
        <a:lstStyle/>
        <a:p>
          <a:pPr rtl="0"/>
          <a:r>
            <a:rPr lang="en-US" sz="1600" dirty="0" smtClean="0"/>
            <a:t>Scalable and effective interventions</a:t>
          </a:r>
          <a:endParaRPr lang="en-US" sz="1600" dirty="0"/>
        </a:p>
      </dgm:t>
    </dgm:pt>
    <dgm:pt modelId="{AE6EA466-CD20-A347-A10C-EE118FB77544}" type="parTrans" cxnId="{6D7FBB13-2253-9D4F-9207-BC486C52332A}">
      <dgm:prSet/>
      <dgm:spPr/>
      <dgm:t>
        <a:bodyPr/>
        <a:lstStyle/>
        <a:p>
          <a:endParaRPr lang="en-US"/>
        </a:p>
      </dgm:t>
    </dgm:pt>
    <dgm:pt modelId="{35D5043E-A7C4-6B41-BDA5-64215F054F49}" type="sibTrans" cxnId="{6D7FBB13-2253-9D4F-9207-BC486C52332A}">
      <dgm:prSet/>
      <dgm:spPr/>
      <dgm:t>
        <a:bodyPr/>
        <a:lstStyle/>
        <a:p>
          <a:endParaRPr lang="en-US"/>
        </a:p>
      </dgm:t>
    </dgm:pt>
    <dgm:pt modelId="{C90EA5F7-925F-F84A-9700-AB45F19FDCB3}">
      <dgm:prSet custT="1"/>
      <dgm:spPr/>
      <dgm:t>
        <a:bodyPr bIns="118872" anchor="b"/>
        <a:lstStyle/>
        <a:p>
          <a:pPr rtl="0"/>
          <a:r>
            <a:rPr lang="en-US" sz="1600" dirty="0" smtClean="0"/>
            <a:t>Plan and act where </a:t>
          </a:r>
          <a:br>
            <a:rPr lang="en-US" sz="1600" dirty="0" smtClean="0"/>
          </a:br>
          <a:r>
            <a:rPr lang="en-US" sz="1600" dirty="0" smtClean="0"/>
            <a:t>the problems are</a:t>
          </a:r>
          <a:endParaRPr lang="en-US" sz="1600" dirty="0"/>
        </a:p>
      </dgm:t>
    </dgm:pt>
    <dgm:pt modelId="{B22963BA-FFD1-6F46-92A1-BBE4CF1797CA}" type="parTrans" cxnId="{863DE6AB-8781-FA4E-AFC3-00791EAB5E9A}">
      <dgm:prSet/>
      <dgm:spPr/>
      <dgm:t>
        <a:bodyPr/>
        <a:lstStyle/>
        <a:p>
          <a:endParaRPr lang="en-US"/>
        </a:p>
      </dgm:t>
    </dgm:pt>
    <dgm:pt modelId="{AEA69D09-E365-1741-A08F-68717E154A33}" type="sibTrans" cxnId="{863DE6AB-8781-FA4E-AFC3-00791EAB5E9A}">
      <dgm:prSet/>
      <dgm:spPr/>
      <dgm:t>
        <a:bodyPr/>
        <a:lstStyle/>
        <a:p>
          <a:endParaRPr lang="en-US"/>
        </a:p>
      </dgm:t>
    </dgm:pt>
    <dgm:pt modelId="{245B00F7-B49E-A241-BCFD-BA4ED14AFCBE}">
      <dgm:prSet custT="1"/>
      <dgm:spPr/>
      <dgm:t>
        <a:bodyPr/>
        <a:lstStyle/>
        <a:p>
          <a:pPr rtl="0"/>
          <a:r>
            <a:rPr lang="en-US" sz="2400" dirty="0" smtClean="0"/>
            <a:t>Safer Streets </a:t>
          </a:r>
          <a:br>
            <a:rPr lang="en-US" sz="2400" dirty="0" smtClean="0"/>
          </a:br>
          <a:r>
            <a:rPr lang="en-US" sz="2400" dirty="0" smtClean="0"/>
            <a:t>for NYC</a:t>
          </a:r>
          <a:endParaRPr lang="en-US" sz="2400" dirty="0"/>
        </a:p>
      </dgm:t>
    </dgm:pt>
    <dgm:pt modelId="{174EA6BE-6658-2D4D-9276-5B82063D1D80}" type="parTrans" cxnId="{A3C2D89E-F7CD-804E-B95C-294F95620042}">
      <dgm:prSet/>
      <dgm:spPr/>
      <dgm:t>
        <a:bodyPr/>
        <a:lstStyle/>
        <a:p>
          <a:endParaRPr lang="en-US"/>
        </a:p>
      </dgm:t>
    </dgm:pt>
    <dgm:pt modelId="{ABE9E715-A481-3940-84B0-958885078940}" type="sibTrans" cxnId="{A3C2D89E-F7CD-804E-B95C-294F95620042}">
      <dgm:prSet/>
      <dgm:spPr/>
      <dgm:t>
        <a:bodyPr/>
        <a:lstStyle/>
        <a:p>
          <a:endParaRPr lang="en-US"/>
        </a:p>
      </dgm:t>
    </dgm:pt>
    <dgm:pt modelId="{611F1941-CB74-BB48-89C7-01A01AE833D7}" type="pres">
      <dgm:prSet presAssocID="{599A4D69-1D91-984E-946B-34E834E3100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1F8E3A-90AA-6F4B-9D99-665061960444}" type="pres">
      <dgm:prSet presAssocID="{245B00F7-B49E-A241-BCFD-BA4ED14AFCBE}" presName="centerShape" presStyleLbl="node0" presStyleIdx="0" presStyleCnt="1"/>
      <dgm:spPr/>
      <dgm:t>
        <a:bodyPr/>
        <a:lstStyle/>
        <a:p>
          <a:endParaRPr lang="en-US"/>
        </a:p>
      </dgm:t>
    </dgm:pt>
    <dgm:pt modelId="{65FB4687-31F9-E746-80A2-35B780280943}" type="pres">
      <dgm:prSet presAssocID="{04DD36AF-547B-DE4B-9AD3-1FCED56654E8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7D550FB-C50B-8E49-B22D-19DC6C4CA17F}" type="pres">
      <dgm:prSet presAssocID="{AD6F6137-1DAE-B341-B7D3-6F27E56097B4}" presName="node" presStyleLbl="node1" presStyleIdx="0" presStyleCnt="4" custScaleX="142171" custRadScaleRad="117261" custRadScaleInc="-4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A6A5F0-8E74-5B42-8C62-4B4584DFC659}" type="pres">
      <dgm:prSet presAssocID="{8D0346B8-D84B-0843-9EA6-234BA4AD1DD4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202CCD8-445F-4646-9F29-777C85D0CEB3}" type="pres">
      <dgm:prSet presAssocID="{19138306-0276-5C4C-A511-76E3A0E09504}" presName="node" presStyleLbl="node1" presStyleIdx="1" presStyleCnt="4" custScaleX="142016" custRadScaleRad="111289" custRadScaleInc="-232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9950FA-49D6-764C-936A-54BF3EA024F3}" type="pres">
      <dgm:prSet presAssocID="{AE6EA466-CD20-A347-A10C-EE118FB77544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B206B65E-446C-5F4E-AF50-F61342B19D2F}" type="pres">
      <dgm:prSet presAssocID="{3509043A-9401-1748-A208-A1F2F4B85938}" presName="node" presStyleLbl="node1" presStyleIdx="2" presStyleCnt="4" custScaleX="141948" custRadScaleRad="107998" custRadScaleInc="176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AF290C-401F-CB4A-9896-F57C57DD4FB4}" type="pres">
      <dgm:prSet presAssocID="{B22963BA-FFD1-6F46-92A1-BBE4CF1797CA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6CF0914D-7ADA-1440-AFC4-02F96EE973B6}" type="pres">
      <dgm:prSet presAssocID="{C90EA5F7-925F-F84A-9700-AB45F19FDCB3}" presName="node" presStyleLbl="node1" presStyleIdx="3" presStyleCnt="4" custScaleX="141837" custRadScaleRad="117665" custRadScaleInc="50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3DE6AB-8781-FA4E-AFC3-00791EAB5E9A}" srcId="{245B00F7-B49E-A241-BCFD-BA4ED14AFCBE}" destId="{C90EA5F7-925F-F84A-9700-AB45F19FDCB3}" srcOrd="3" destOrd="0" parTransId="{B22963BA-FFD1-6F46-92A1-BBE4CF1797CA}" sibTransId="{AEA69D09-E365-1741-A08F-68717E154A33}"/>
    <dgm:cxn modelId="{006D3FA6-E888-8646-B110-025EC3F7F8BE}" type="presOf" srcId="{8D0346B8-D84B-0843-9EA6-234BA4AD1DD4}" destId="{ECA6A5F0-8E74-5B42-8C62-4B4584DFC659}" srcOrd="0" destOrd="0" presId="urn:microsoft.com/office/officeart/2005/8/layout/radial4"/>
    <dgm:cxn modelId="{0A9884B1-63A4-EE42-8DE0-C5E16A5AB4A7}" srcId="{245B00F7-B49E-A241-BCFD-BA4ED14AFCBE}" destId="{AD6F6137-1DAE-B341-B7D3-6F27E56097B4}" srcOrd="0" destOrd="0" parTransId="{04DD36AF-547B-DE4B-9AD3-1FCED56654E8}" sibTransId="{5D61DDE2-8958-5D4A-A04D-EC5396772E09}"/>
    <dgm:cxn modelId="{EF2EFF8E-5B2B-1C41-A29B-12DA370D8925}" srcId="{245B00F7-B49E-A241-BCFD-BA4ED14AFCBE}" destId="{19138306-0276-5C4C-A511-76E3A0E09504}" srcOrd="1" destOrd="0" parTransId="{8D0346B8-D84B-0843-9EA6-234BA4AD1DD4}" sibTransId="{4B934453-F26E-CC40-A055-742505E8844F}"/>
    <dgm:cxn modelId="{6D7FBB13-2253-9D4F-9207-BC486C52332A}" srcId="{245B00F7-B49E-A241-BCFD-BA4ED14AFCBE}" destId="{3509043A-9401-1748-A208-A1F2F4B85938}" srcOrd="2" destOrd="0" parTransId="{AE6EA466-CD20-A347-A10C-EE118FB77544}" sibTransId="{35D5043E-A7C4-6B41-BDA5-64215F054F49}"/>
    <dgm:cxn modelId="{F8DB2CDB-1D68-684D-8C23-2A0B8DFB206C}" type="presOf" srcId="{3509043A-9401-1748-A208-A1F2F4B85938}" destId="{B206B65E-446C-5F4E-AF50-F61342B19D2F}" srcOrd="0" destOrd="0" presId="urn:microsoft.com/office/officeart/2005/8/layout/radial4"/>
    <dgm:cxn modelId="{A3C2D89E-F7CD-804E-B95C-294F95620042}" srcId="{599A4D69-1D91-984E-946B-34E834E31009}" destId="{245B00F7-B49E-A241-BCFD-BA4ED14AFCBE}" srcOrd="0" destOrd="0" parTransId="{174EA6BE-6658-2D4D-9276-5B82063D1D80}" sibTransId="{ABE9E715-A481-3940-84B0-958885078940}"/>
    <dgm:cxn modelId="{3E4546F9-C6C1-F44E-A4C9-2C21662EA33F}" type="presOf" srcId="{B22963BA-FFD1-6F46-92A1-BBE4CF1797CA}" destId="{08AF290C-401F-CB4A-9896-F57C57DD4FB4}" srcOrd="0" destOrd="0" presId="urn:microsoft.com/office/officeart/2005/8/layout/radial4"/>
    <dgm:cxn modelId="{5503277A-4D43-D14B-8D20-1E684AAB83AA}" type="presOf" srcId="{245B00F7-B49E-A241-BCFD-BA4ED14AFCBE}" destId="{3E1F8E3A-90AA-6F4B-9D99-665061960444}" srcOrd="0" destOrd="0" presId="urn:microsoft.com/office/officeart/2005/8/layout/radial4"/>
    <dgm:cxn modelId="{71E85324-B0A7-4842-AD1B-D1EF2365A60A}" type="presOf" srcId="{04DD36AF-547B-DE4B-9AD3-1FCED56654E8}" destId="{65FB4687-31F9-E746-80A2-35B780280943}" srcOrd="0" destOrd="0" presId="urn:microsoft.com/office/officeart/2005/8/layout/radial4"/>
    <dgm:cxn modelId="{EBA02BC4-EDFC-AA40-B026-84344AB6C96D}" type="presOf" srcId="{C90EA5F7-925F-F84A-9700-AB45F19FDCB3}" destId="{6CF0914D-7ADA-1440-AFC4-02F96EE973B6}" srcOrd="0" destOrd="0" presId="urn:microsoft.com/office/officeart/2005/8/layout/radial4"/>
    <dgm:cxn modelId="{5DB6A44D-4307-ED45-A90F-425A821F5028}" type="presOf" srcId="{AE6EA466-CD20-A347-A10C-EE118FB77544}" destId="{B49950FA-49D6-764C-936A-54BF3EA024F3}" srcOrd="0" destOrd="0" presId="urn:microsoft.com/office/officeart/2005/8/layout/radial4"/>
    <dgm:cxn modelId="{ACC1B434-4CBA-884D-89D2-3E63C3027695}" type="presOf" srcId="{AD6F6137-1DAE-B341-B7D3-6F27E56097B4}" destId="{17D550FB-C50B-8E49-B22D-19DC6C4CA17F}" srcOrd="0" destOrd="0" presId="urn:microsoft.com/office/officeart/2005/8/layout/radial4"/>
    <dgm:cxn modelId="{83D25444-24E3-A743-B441-4F09F1AD0474}" type="presOf" srcId="{19138306-0276-5C4C-A511-76E3A0E09504}" destId="{3202CCD8-445F-4646-9F29-777C85D0CEB3}" srcOrd="0" destOrd="0" presId="urn:microsoft.com/office/officeart/2005/8/layout/radial4"/>
    <dgm:cxn modelId="{01899BF0-03CA-6F46-97D7-E56F0B375010}" type="presOf" srcId="{599A4D69-1D91-984E-946B-34E834E31009}" destId="{611F1941-CB74-BB48-89C7-01A01AE833D7}" srcOrd="0" destOrd="0" presId="urn:microsoft.com/office/officeart/2005/8/layout/radial4"/>
    <dgm:cxn modelId="{D525BB69-F748-0543-B61A-B3185057B911}" type="presParOf" srcId="{611F1941-CB74-BB48-89C7-01A01AE833D7}" destId="{3E1F8E3A-90AA-6F4B-9D99-665061960444}" srcOrd="0" destOrd="0" presId="urn:microsoft.com/office/officeart/2005/8/layout/radial4"/>
    <dgm:cxn modelId="{0D233649-1A4E-E646-B235-50560D101AF7}" type="presParOf" srcId="{611F1941-CB74-BB48-89C7-01A01AE833D7}" destId="{65FB4687-31F9-E746-80A2-35B780280943}" srcOrd="1" destOrd="0" presId="urn:microsoft.com/office/officeart/2005/8/layout/radial4"/>
    <dgm:cxn modelId="{A28A2F0A-2539-E949-8A4E-2BD7522C5A39}" type="presParOf" srcId="{611F1941-CB74-BB48-89C7-01A01AE833D7}" destId="{17D550FB-C50B-8E49-B22D-19DC6C4CA17F}" srcOrd="2" destOrd="0" presId="urn:microsoft.com/office/officeart/2005/8/layout/radial4"/>
    <dgm:cxn modelId="{6AB3E803-93C7-1849-963D-BFF47E64D026}" type="presParOf" srcId="{611F1941-CB74-BB48-89C7-01A01AE833D7}" destId="{ECA6A5F0-8E74-5B42-8C62-4B4584DFC659}" srcOrd="3" destOrd="0" presId="urn:microsoft.com/office/officeart/2005/8/layout/radial4"/>
    <dgm:cxn modelId="{0FFB8CC9-2A78-044D-A1B6-B4104720753A}" type="presParOf" srcId="{611F1941-CB74-BB48-89C7-01A01AE833D7}" destId="{3202CCD8-445F-4646-9F29-777C85D0CEB3}" srcOrd="4" destOrd="0" presId="urn:microsoft.com/office/officeart/2005/8/layout/radial4"/>
    <dgm:cxn modelId="{122C4024-72DD-904C-9880-17694A5E9B1F}" type="presParOf" srcId="{611F1941-CB74-BB48-89C7-01A01AE833D7}" destId="{B49950FA-49D6-764C-936A-54BF3EA024F3}" srcOrd="5" destOrd="0" presId="urn:microsoft.com/office/officeart/2005/8/layout/radial4"/>
    <dgm:cxn modelId="{02D218AA-C77B-1E42-AF9A-3452DC7C7E38}" type="presParOf" srcId="{611F1941-CB74-BB48-89C7-01A01AE833D7}" destId="{B206B65E-446C-5F4E-AF50-F61342B19D2F}" srcOrd="6" destOrd="0" presId="urn:microsoft.com/office/officeart/2005/8/layout/radial4"/>
    <dgm:cxn modelId="{11BCF841-9C48-934A-BDFE-D0CEB36BBD61}" type="presParOf" srcId="{611F1941-CB74-BB48-89C7-01A01AE833D7}" destId="{08AF290C-401F-CB4A-9896-F57C57DD4FB4}" srcOrd="7" destOrd="0" presId="urn:microsoft.com/office/officeart/2005/8/layout/radial4"/>
    <dgm:cxn modelId="{2A8E630C-6DEC-344A-AA61-F8680DB357EC}" type="presParOf" srcId="{611F1941-CB74-BB48-89C7-01A01AE833D7}" destId="{6CF0914D-7ADA-1440-AFC4-02F96EE973B6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F8E3A-90AA-6F4B-9D99-665061960444}">
      <dsp:nvSpPr>
        <dsp:cNvPr id="0" name=""/>
        <dsp:cNvSpPr/>
      </dsp:nvSpPr>
      <dsp:spPr>
        <a:xfrm>
          <a:off x="3055776" y="1772018"/>
          <a:ext cx="1693026" cy="1693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Safer Streets </a:t>
          </a:r>
          <a:br>
            <a:rPr lang="en-US" sz="2400" kern="1200" dirty="0" smtClean="0"/>
          </a:br>
          <a:r>
            <a:rPr lang="en-US" sz="2400" kern="1200" dirty="0" smtClean="0"/>
            <a:t>for NYC</a:t>
          </a:r>
          <a:endParaRPr lang="en-US" sz="2400" kern="1200" dirty="0"/>
        </a:p>
      </dsp:txBody>
      <dsp:txXfrm>
        <a:off x="3303714" y="2019956"/>
        <a:ext cx="1197150" cy="1197150"/>
      </dsp:txXfrm>
    </dsp:sp>
    <dsp:sp modelId="{65FB4687-31F9-E746-80A2-35B780280943}">
      <dsp:nvSpPr>
        <dsp:cNvPr id="0" name=""/>
        <dsp:cNvSpPr/>
      </dsp:nvSpPr>
      <dsp:spPr>
        <a:xfrm rot="11565081">
          <a:off x="1390718" y="1991551"/>
          <a:ext cx="1614210" cy="48251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D550FB-C50B-8E49-B22D-19DC6C4CA17F}">
      <dsp:nvSpPr>
        <dsp:cNvPr id="0" name=""/>
        <dsp:cNvSpPr/>
      </dsp:nvSpPr>
      <dsp:spPr>
        <a:xfrm>
          <a:off x="267302" y="1411313"/>
          <a:ext cx="2286642" cy="12866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118872" numCol="1" spcCol="1270" anchor="b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Vision and commitment</a:t>
          </a:r>
          <a:br>
            <a:rPr lang="en-US" sz="1600" kern="1200" dirty="0" smtClean="0"/>
          </a:br>
          <a:r>
            <a:rPr lang="en-US" sz="1600" kern="1200" dirty="0" smtClean="0"/>
            <a:t>at Mayoral level</a:t>
          </a:r>
          <a:endParaRPr lang="en-US" sz="1600" kern="1200" dirty="0"/>
        </a:p>
      </dsp:txBody>
      <dsp:txXfrm>
        <a:off x="304988" y="1448999"/>
        <a:ext cx="2211270" cy="1211327"/>
      </dsp:txXfrm>
    </dsp:sp>
    <dsp:sp modelId="{ECA6A5F0-8E74-5B42-8C62-4B4584DFC659}">
      <dsp:nvSpPr>
        <dsp:cNvPr id="0" name=""/>
        <dsp:cNvSpPr/>
      </dsp:nvSpPr>
      <dsp:spPr>
        <a:xfrm rot="14071521">
          <a:off x="2182302" y="1009996"/>
          <a:ext cx="1491258" cy="48251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-1263640"/>
            <a:satOff val="-9393"/>
            <a:lumOff val="-32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2CCD8-445F-4646-9F29-777C85D0CEB3}">
      <dsp:nvSpPr>
        <dsp:cNvPr id="0" name=""/>
        <dsp:cNvSpPr/>
      </dsp:nvSpPr>
      <dsp:spPr>
        <a:xfrm>
          <a:off x="1353136" y="683"/>
          <a:ext cx="2284149" cy="1286699"/>
        </a:xfrm>
        <a:prstGeom prst="roundRect">
          <a:avLst>
            <a:gd name="adj" fmla="val 10000"/>
          </a:avLst>
        </a:prstGeom>
        <a:solidFill>
          <a:schemeClr val="accent2">
            <a:hueOff val="-1263640"/>
            <a:satOff val="-9393"/>
            <a:lumOff val="-32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118872" numCol="1" spcCol="1270" anchor="b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Partnership with Enforcement</a:t>
          </a:r>
          <a:endParaRPr lang="en-US" sz="1600" kern="1200" dirty="0"/>
        </a:p>
      </dsp:txBody>
      <dsp:txXfrm>
        <a:off x="1390822" y="38369"/>
        <a:ext cx="2208777" cy="1211327"/>
      </dsp:txXfrm>
    </dsp:sp>
    <dsp:sp modelId="{B49950FA-49D6-764C-936A-54BF3EA024F3}">
      <dsp:nvSpPr>
        <dsp:cNvPr id="0" name=""/>
        <dsp:cNvSpPr/>
      </dsp:nvSpPr>
      <dsp:spPr>
        <a:xfrm rot="18176766">
          <a:off x="4083057" y="1000080"/>
          <a:ext cx="1423503" cy="48251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-2527281"/>
            <a:satOff val="-18787"/>
            <a:lumOff val="-65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6B65E-446C-5F4E-AF50-F61342B19D2F}">
      <dsp:nvSpPr>
        <dsp:cNvPr id="0" name=""/>
        <dsp:cNvSpPr/>
      </dsp:nvSpPr>
      <dsp:spPr>
        <a:xfrm>
          <a:off x="4040367" y="697"/>
          <a:ext cx="2283056" cy="1286699"/>
        </a:xfrm>
        <a:prstGeom prst="roundRect">
          <a:avLst>
            <a:gd name="adj" fmla="val 10000"/>
          </a:avLst>
        </a:prstGeom>
        <a:solidFill>
          <a:schemeClr val="accent2">
            <a:hueOff val="-2527281"/>
            <a:satOff val="-18787"/>
            <a:lumOff val="-65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118872" numCol="1" spcCol="1270" anchor="b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Scalable and effective interventions</a:t>
          </a:r>
          <a:endParaRPr lang="en-US" sz="1600" kern="1200" dirty="0"/>
        </a:p>
      </dsp:txBody>
      <dsp:txXfrm>
        <a:off x="4078053" y="38383"/>
        <a:ext cx="2207684" cy="1211327"/>
      </dsp:txXfrm>
    </dsp:sp>
    <dsp:sp modelId="{08AF290C-401F-CB4A-9896-F57C57DD4FB4}">
      <dsp:nvSpPr>
        <dsp:cNvPr id="0" name=""/>
        <dsp:cNvSpPr/>
      </dsp:nvSpPr>
      <dsp:spPr>
        <a:xfrm rot="20837592">
          <a:off x="4800321" y="1991855"/>
          <a:ext cx="1622527" cy="48251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-3790921"/>
            <a:satOff val="-28180"/>
            <a:lumOff val="-98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0914D-7ADA-1440-AFC4-02F96EE973B6}">
      <dsp:nvSpPr>
        <dsp:cNvPr id="0" name=""/>
        <dsp:cNvSpPr/>
      </dsp:nvSpPr>
      <dsp:spPr>
        <a:xfrm>
          <a:off x="5262344" y="1411314"/>
          <a:ext cx="2281270" cy="1286699"/>
        </a:xfrm>
        <a:prstGeom prst="roundRect">
          <a:avLst>
            <a:gd name="adj" fmla="val 10000"/>
          </a:avLst>
        </a:prstGeom>
        <a:solidFill>
          <a:schemeClr val="accent2">
            <a:hueOff val="-3790921"/>
            <a:satOff val="-28180"/>
            <a:lumOff val="-98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118872" numCol="1" spcCol="1270" anchor="b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Plan and act where </a:t>
          </a:r>
          <a:br>
            <a:rPr lang="en-US" sz="1600" kern="1200" dirty="0" smtClean="0"/>
          </a:br>
          <a:r>
            <a:rPr lang="en-US" sz="1600" kern="1200" dirty="0" smtClean="0"/>
            <a:t>the problems are</a:t>
          </a:r>
          <a:endParaRPr lang="en-US" sz="1600" kern="1200" dirty="0"/>
        </a:p>
      </dsp:txBody>
      <dsp:txXfrm>
        <a:off x="5300030" y="1449000"/>
        <a:ext cx="2205898" cy="1211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BD4AD-DA96-C047-A04C-4DBEADBB5823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CCC07-B836-4E42-B841-A3570F727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392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87F6D-7A91-8C44-AC15-472C7786CA8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DA32E-08F6-8046-961B-BC80F64B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06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4328928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76786"/>
            <a:ext cx="7772400" cy="651744"/>
          </a:xfrm>
        </p:spPr>
        <p:txBody>
          <a:bodyPr>
            <a:normAutofit/>
          </a:bodyPr>
          <a:lstStyle>
            <a:lvl1pPr algn="ctr">
              <a:defRPr sz="3200" b="1" cap="all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9551"/>
            <a:ext cx="6400800" cy="36964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C84C7628-C826-734A-9399-C59A657BA6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144170" y="3938472"/>
            <a:ext cx="2855660" cy="305875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2" name="Picture 11" descr="DOT Logo_green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7064" y="4513895"/>
            <a:ext cx="809885" cy="48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38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692" y="481687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4C7628-C826-734A-9399-C59A657BA6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7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/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1" y="948926"/>
            <a:ext cx="3117850" cy="267399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5258"/>
            <a:ext cx="3117850" cy="678296"/>
          </a:xfrm>
        </p:spPr>
        <p:txBody>
          <a:bodyPr anchor="b">
            <a:normAutofit/>
          </a:bodyPr>
          <a:lstStyle>
            <a:lvl1pPr>
              <a:defRPr sz="2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48576" y="904452"/>
            <a:ext cx="730631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3575050" y="3"/>
            <a:ext cx="5568950" cy="4767263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Click to add Image or Map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38744"/>
            <a:ext cx="2926068" cy="3155881"/>
          </a:xfrm>
        </p:spPr>
        <p:txBody>
          <a:bodyPr/>
          <a:lstStyle>
            <a:lvl1pPr marL="342900" indent="-342900">
              <a:buFont typeface="Arial"/>
              <a:buChar char="•"/>
              <a:defRPr sz="2000"/>
            </a:lvl1pPr>
            <a:lvl2pPr marL="742950" indent="-285750">
              <a:buFont typeface="Arial"/>
              <a:buChar char="•"/>
              <a:defRPr sz="2000"/>
            </a:lvl2pPr>
          </a:lstStyle>
          <a:p>
            <a:pPr lvl="0"/>
            <a:r>
              <a:rPr lang="en-US" dirty="0" smtClean="0"/>
              <a:t>Bullets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692" y="481687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4C7628-C826-734A-9399-C59A657BA6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85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692" y="481687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4C7628-C826-734A-9399-C59A657BA6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12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37796C9-F035-E747-B180-F227F75B2BA3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8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37796C9-F035-E747-B180-F227F75B2BA3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50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9745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2226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158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415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595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6" y="948926"/>
            <a:ext cx="3590925" cy="267399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33234"/>
            <a:ext cx="8229600" cy="549853"/>
          </a:xfrm>
        </p:spPr>
        <p:txBody>
          <a:bodyPr>
            <a:normAutofit/>
          </a:bodyPr>
          <a:lstStyle>
            <a:lvl1pPr>
              <a:defRPr sz="28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8744"/>
            <a:ext cx="8229600" cy="3155881"/>
          </a:xfrm>
        </p:spPr>
        <p:txBody>
          <a:bodyPr/>
          <a:lstStyle>
            <a:lvl1pPr marL="0" indent="0">
              <a:buNone/>
              <a:defRPr sz="2800"/>
            </a:lvl1pPr>
            <a:lvl2pPr marL="742950" indent="-285750">
              <a:buFont typeface="Arial"/>
              <a:buChar char="•"/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48576" y="904452"/>
            <a:ext cx="730631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692" y="481687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4C7628-C826-734A-9399-C59A657BA6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5733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613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164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1187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5722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15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2"/>
            <a:ext cx="9144000" cy="47672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592377" y="1879858"/>
            <a:ext cx="2173342" cy="2887404"/>
          </a:xfrm>
        </p:spPr>
        <p:txBody>
          <a:bodyPr anchor="t">
            <a:noAutofit/>
          </a:bodyPr>
          <a:lstStyle>
            <a:lvl1pPr marL="0" indent="0" algn="r">
              <a:buNone/>
              <a:defRPr sz="20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67902" y="2222569"/>
            <a:ext cx="4752444" cy="60530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35061" y="2158019"/>
            <a:ext cx="271373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692" y="481687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4C7628-C826-734A-9399-C59A657BA6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00" y="1742936"/>
            <a:ext cx="2138841" cy="25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4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767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592377" y="1879858"/>
            <a:ext cx="2173342" cy="2887404"/>
          </a:xfrm>
        </p:spPr>
        <p:txBody>
          <a:bodyPr anchor="t">
            <a:noAutofit/>
          </a:bodyPr>
          <a:lstStyle>
            <a:lvl1pPr marL="0" indent="0" algn="r">
              <a:buNone/>
              <a:defRPr sz="20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67902" y="2222569"/>
            <a:ext cx="4752444" cy="60530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35061" y="2158019"/>
            <a:ext cx="271373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692" y="481687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4C7628-C826-734A-9399-C59A657BA6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00" y="1742936"/>
            <a:ext cx="2138841" cy="25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64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767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592377" y="1879858"/>
            <a:ext cx="2173342" cy="2887404"/>
          </a:xfrm>
        </p:spPr>
        <p:txBody>
          <a:bodyPr anchor="t">
            <a:noAutofit/>
          </a:bodyPr>
          <a:lstStyle>
            <a:lvl1pPr marL="0" indent="0" algn="r">
              <a:buNone/>
              <a:defRPr sz="20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67902" y="2222569"/>
            <a:ext cx="4752444" cy="60530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35061" y="2158019"/>
            <a:ext cx="271373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692" y="481687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4C7628-C826-734A-9399-C59A657BA6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00" y="1742936"/>
            <a:ext cx="2138841" cy="25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8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767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592377" y="1879858"/>
            <a:ext cx="2173342" cy="2887404"/>
          </a:xfrm>
        </p:spPr>
        <p:txBody>
          <a:bodyPr anchor="t">
            <a:noAutofit/>
          </a:bodyPr>
          <a:lstStyle>
            <a:lvl1pPr marL="0" indent="0" algn="r">
              <a:buNone/>
              <a:defRPr sz="20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67902" y="2222569"/>
            <a:ext cx="4752444" cy="60530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35061" y="2158019"/>
            <a:ext cx="271373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692" y="481687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4C7628-C826-734A-9399-C59A657BA6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00" y="1742936"/>
            <a:ext cx="2138841" cy="25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6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692" y="481687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4C7628-C826-734A-9399-C59A657BA6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7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0692" y="481687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4C7628-C826-734A-9399-C59A657BA6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8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692" y="481687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4C7628-C826-734A-9399-C59A657BA6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9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4764973"/>
            <a:ext cx="9144000" cy="229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5472" y="4819518"/>
            <a:ext cx="9765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nyc.gov/dot</a:t>
            </a:r>
            <a:endParaRPr lang="en-US" sz="11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692" y="481687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4C7628-C826-734A-9399-C59A657BA6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2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80" r:id="rId13"/>
    <p:sldLayoutId id="2147483681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57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5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"/>
            <a:ext cx="9143999" cy="421451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" y="1787408"/>
            <a:ext cx="9143999" cy="242193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" y="4339545"/>
            <a:ext cx="9143999" cy="80395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8202" y="3665063"/>
            <a:ext cx="6587596" cy="387489"/>
          </a:xfrm>
        </p:spPr>
        <p:txBody>
          <a:bodyPr>
            <a:noAutofit/>
          </a:bodyPr>
          <a:lstStyle/>
          <a:p>
            <a:r>
              <a:rPr lang="en-US" sz="1600" dirty="0"/>
              <a:t>How Do You Create Positive Change and Overcome </a:t>
            </a:r>
            <a:r>
              <a:rPr lang="en-US" sz="1600" dirty="0" smtClean="0"/>
              <a:t>Obstacles?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8" descr="DOT Logo_gree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7062" y="4513895"/>
            <a:ext cx="809885" cy="48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161457" y="3591973"/>
            <a:ext cx="271373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685800" y="2905925"/>
            <a:ext cx="7772400" cy="64037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NYC</a:t>
            </a:r>
            <a:r>
              <a:rPr lang="en-US" sz="36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Vision Zero </a:t>
            </a:r>
            <a:endParaRPr lang="en-US" sz="36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 descr="VZOnly_Blue_PPT_S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217" y="4435121"/>
            <a:ext cx="1032302" cy="6451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90310" y="4521376"/>
            <a:ext cx="3563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Kim Wiley-Schwartz</a:t>
            </a:r>
            <a:endParaRPr lang="en-US" sz="1200" dirty="0"/>
          </a:p>
          <a:p>
            <a:r>
              <a:rPr lang="en-US" sz="1200" i="1" dirty="0" smtClean="0"/>
              <a:t>Assistant Commissioner, Education and Outreach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9578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3671864" cy="23468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71865" y="2346845"/>
            <a:ext cx="3920336" cy="2434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872357" y="2801356"/>
            <a:ext cx="3544997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Death and injury on city streets is not acceptable, and we will no longer regard serious crashes as inevitable.</a:t>
            </a:r>
            <a:endParaRPr lang="en-US" sz="2000" dirty="0">
              <a:solidFill>
                <a:schemeClr val="bg1"/>
              </a:solidFill>
            </a:endParaRPr>
          </a:p>
          <a:p>
            <a:pPr algn="r">
              <a:lnSpc>
                <a:spcPct val="150000"/>
              </a:lnSpc>
            </a:pPr>
            <a:r>
              <a:rPr lang="en-US" i="1" dirty="0" smtClean="0">
                <a:solidFill>
                  <a:schemeClr val="bg1"/>
                </a:solidFill>
              </a:rPr>
              <a:t>Mayor de </a:t>
            </a:r>
            <a:r>
              <a:rPr lang="en-US" i="1" dirty="0" err="1" smtClean="0">
                <a:solidFill>
                  <a:schemeClr val="bg1"/>
                </a:solidFill>
              </a:rPr>
              <a:t>Blasio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346844"/>
            <a:ext cx="3671864" cy="243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2201" y="2346355"/>
            <a:ext cx="1564454" cy="2435197"/>
          </a:xfrm>
          <a:prstGeom prst="rect">
            <a:avLst/>
          </a:prstGeom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671869" y="0"/>
            <a:ext cx="1766911" cy="23468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36" r="-148" b="10121"/>
          <a:stretch/>
        </p:blipFill>
        <p:spPr>
          <a:xfrm>
            <a:off x="5438779" y="0"/>
            <a:ext cx="3723397" cy="2346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85" y="252186"/>
            <a:ext cx="1723572" cy="17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2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Focus on Dangerous </a:t>
            </a:r>
            <a:r>
              <a:rPr lang="en-US" b="1" dirty="0"/>
              <a:t>Driving </a:t>
            </a:r>
            <a:r>
              <a:rPr lang="en-US" b="1" dirty="0" smtClean="0"/>
              <a:t>Behaviors: </a:t>
            </a:r>
          </a:p>
          <a:p>
            <a:r>
              <a:rPr lang="en-US" b="1" dirty="0" smtClean="0"/>
              <a:t>Three Years of Results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9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Driving Down Speeding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457200" y="951552"/>
            <a:ext cx="3987918" cy="2383325"/>
          </a:xfrm>
        </p:spPr>
        <p:txBody>
          <a:bodyPr>
            <a:normAutofit/>
          </a:bodyPr>
          <a:lstStyle/>
          <a:p>
            <a:r>
              <a:rPr lang="en-US" b="1" dirty="0"/>
              <a:t>1 in 4 traffic fatalities in NYC involved unsafe </a:t>
            </a:r>
            <a:r>
              <a:rPr lang="en-US" b="1" dirty="0" smtClean="0"/>
              <a:t>speeds.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633" y="481506"/>
            <a:ext cx="3319804" cy="37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mg.washingtonpost.com/wp-apps/imrs.php?src=https://img.washingtonpost.com/rf/image_908w/2010-2019/Wires/Images/2014-10-27/Reuters/2014-10-27T164255Z_01_LJJ005_RTRIDSP_3_USA-NEWYORK-TRAFFIC.jpg&amp;w=1484"/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88021" y="2"/>
            <a:ext cx="3765182" cy="474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81892" y="948928"/>
            <a:ext cx="3847976" cy="393248"/>
          </a:xfrm>
        </p:spPr>
        <p:txBody>
          <a:bodyPr/>
          <a:lstStyle/>
          <a:p>
            <a:r>
              <a:rPr lang="en-US" b="1" dirty="0" smtClean="0"/>
              <a:t>In Effect November 7, 2014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3234"/>
            <a:ext cx="5710160" cy="549853"/>
          </a:xfrm>
        </p:spPr>
        <p:txBody>
          <a:bodyPr>
            <a:normAutofit/>
          </a:bodyPr>
          <a:lstStyle/>
          <a:p>
            <a:r>
              <a:rPr lang="en-US" dirty="0" smtClean="0"/>
              <a:t>Changes to Speed Limit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436610"/>
            <a:ext cx="3969043" cy="7665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600" b="1" dirty="0" smtClean="0"/>
              <a:t>25 MPH default speed limit on all NYC streets unless otherwise posted.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746376" y="6018214"/>
            <a:ext cx="38152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New York Times, October 1, 1964, p. 25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7221535" y="4781550"/>
            <a:ext cx="1931668" cy="3619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kern="120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LEGISLATION</a:t>
            </a: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96" y="2434056"/>
            <a:ext cx="3105829" cy="1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0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989074062"/>
              </p:ext>
            </p:extLst>
          </p:nvPr>
        </p:nvGraphicFramePr>
        <p:xfrm>
          <a:off x="457206" y="1496786"/>
          <a:ext cx="6137727" cy="2836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4275642" y="1351182"/>
            <a:ext cx="0" cy="2982568"/>
          </a:xfrm>
          <a:prstGeom prst="line">
            <a:avLst/>
          </a:prstGeom>
          <a:ln w="1270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7206" y="948926"/>
            <a:ext cx="5496193" cy="267399"/>
          </a:xfrm>
        </p:spPr>
        <p:txBody>
          <a:bodyPr/>
          <a:lstStyle/>
          <a:p>
            <a:r>
              <a:rPr lang="en-US" dirty="0"/>
              <a:t>Total </a:t>
            </a:r>
            <a:r>
              <a:rPr lang="en-US" dirty="0" smtClean="0"/>
              <a:t>Summons Given </a:t>
            </a:r>
            <a:r>
              <a:rPr lang="en-US" dirty="0"/>
              <a:t>b</a:t>
            </a:r>
            <a:r>
              <a:rPr lang="en-US" dirty="0" smtClean="0"/>
              <a:t>y NYPD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99075"/>
            <a:ext cx="8229600" cy="549853"/>
          </a:xfrm>
        </p:spPr>
        <p:txBody>
          <a:bodyPr/>
          <a:lstStyle/>
          <a:p>
            <a:r>
              <a:rPr lang="en-US" dirty="0" smtClean="0"/>
              <a:t>Speeding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Box 1"/>
          <p:cNvSpPr txBox="1"/>
          <p:nvPr/>
        </p:nvSpPr>
        <p:spPr>
          <a:xfrm>
            <a:off x="1337493" y="1400392"/>
            <a:ext cx="2281982" cy="1010372"/>
          </a:xfrm>
          <a:prstGeom prst="rect">
            <a:avLst/>
          </a:prstGeom>
          <a:solidFill>
            <a:srgbClr val="F2F2F2"/>
          </a:solidFill>
        </p:spPr>
        <p:txBody>
          <a:bodyPr wrap="square" lIns="82058" tIns="41029" rIns="82058" bIns="4102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5 year </a:t>
            </a:r>
            <a:r>
              <a:rPr lang="en-US" sz="1400" b="1" dirty="0" smtClean="0"/>
              <a:t>average</a:t>
            </a:r>
            <a:br>
              <a:rPr lang="en-US" sz="1400" b="1" dirty="0" smtClean="0"/>
            </a:br>
            <a:r>
              <a:rPr lang="en-US" sz="1400" b="1" dirty="0" smtClean="0"/>
              <a:t>prior to Vision Zero:</a:t>
            </a:r>
            <a:r>
              <a:rPr lang="en-US" sz="1400" b="1" dirty="0" smtClean="0">
                <a:solidFill>
                  <a:srgbClr val="FF6600"/>
                </a:solidFill>
              </a:rPr>
              <a:t/>
            </a:r>
            <a:br>
              <a:rPr lang="en-US" sz="1400" b="1" dirty="0" smtClean="0">
                <a:solidFill>
                  <a:srgbClr val="FF6600"/>
                </a:solidFill>
              </a:rPr>
            </a:br>
            <a:r>
              <a:rPr lang="en-US" sz="3200" b="1" dirty="0">
                <a:solidFill>
                  <a:srgbClr val="FF6600"/>
                </a:solidFill>
              </a:rPr>
              <a:t> 77,828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0599" y="4290764"/>
            <a:ext cx="750093" cy="411816"/>
          </a:xfrm>
          <a:prstGeom prst="rect">
            <a:avLst/>
          </a:prstGeom>
        </p:spPr>
      </p:pic>
      <p:sp>
        <p:nvSpPr>
          <p:cNvPr id="19" name="TextBox 1"/>
          <p:cNvSpPr txBox="1"/>
          <p:nvPr/>
        </p:nvSpPr>
        <p:spPr>
          <a:xfrm>
            <a:off x="6634835" y="2270650"/>
            <a:ext cx="2281982" cy="1010372"/>
          </a:xfrm>
          <a:prstGeom prst="rect">
            <a:avLst/>
          </a:prstGeom>
          <a:solidFill>
            <a:srgbClr val="F2F2F2"/>
          </a:solidFill>
        </p:spPr>
        <p:txBody>
          <a:bodyPr wrap="square" lIns="82058" tIns="41029" rIns="82058" bIns="4102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2016 versus</a:t>
            </a:r>
            <a:br>
              <a:rPr lang="en-US" sz="1400" b="1" dirty="0" smtClean="0">
                <a:solidFill>
                  <a:srgbClr val="00000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>prior to Vision Zero:</a:t>
            </a:r>
            <a:r>
              <a:rPr lang="en-US" sz="1400" b="1" dirty="0" smtClean="0">
                <a:solidFill>
                  <a:srgbClr val="FF6600"/>
                </a:solidFill>
              </a:rPr>
              <a:t/>
            </a:r>
            <a:br>
              <a:rPr lang="en-US" sz="1400" b="1" dirty="0" smtClean="0">
                <a:solidFill>
                  <a:srgbClr val="FF6600"/>
                </a:solidFill>
              </a:rPr>
            </a:br>
            <a:r>
              <a:rPr lang="en-US" sz="3200" b="1" dirty="0">
                <a:solidFill>
                  <a:srgbClr val="FF6600"/>
                </a:solidFill>
              </a:rPr>
              <a:t> +</a:t>
            </a:r>
            <a:r>
              <a:rPr lang="en-US" sz="3200" b="1" dirty="0" smtClean="0">
                <a:solidFill>
                  <a:srgbClr val="FF6600"/>
                </a:solidFill>
              </a:rPr>
              <a:t>76%</a:t>
            </a:r>
            <a:endParaRPr lang="en-US" sz="3200" b="1" dirty="0">
              <a:solidFill>
                <a:srgbClr val="FF66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096" y="151086"/>
            <a:ext cx="795704" cy="1062172"/>
          </a:xfrm>
          <a:prstGeom prst="rect">
            <a:avLst/>
          </a:prstGeom>
        </p:spPr>
      </p:pic>
      <p:sp>
        <p:nvSpPr>
          <p:cNvPr id="14" name="Text Placeholder 1"/>
          <p:cNvSpPr txBox="1">
            <a:spLocks/>
          </p:cNvSpPr>
          <p:nvPr/>
        </p:nvSpPr>
        <p:spPr>
          <a:xfrm>
            <a:off x="7186655" y="4781552"/>
            <a:ext cx="1957349" cy="3903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kern="120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ENFORCEMENT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El"/>
        </p:bldSub>
      </p:bldGraphic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NYC Speed Camera Program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Safety Speed Cameras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438743"/>
            <a:ext cx="3131840" cy="3006456"/>
          </a:xfrm>
        </p:spPr>
        <p:txBody>
          <a:bodyPr>
            <a:noAutofit/>
          </a:bodyPr>
          <a:lstStyle/>
          <a:p>
            <a:pPr marL="225425" indent="-225425">
              <a:spcAft>
                <a:spcPts val="600"/>
              </a:spcAft>
              <a:buFont typeface="Arial"/>
              <a:buChar char="•"/>
              <a:defRPr/>
            </a:pPr>
            <a:r>
              <a:rPr lang="en-US" sz="1800" dirty="0" smtClean="0"/>
              <a:t>20 authorized in 2013</a:t>
            </a:r>
            <a:endParaRPr lang="en-US" sz="1800" dirty="0"/>
          </a:p>
          <a:p>
            <a:pPr marL="225425" indent="-225425">
              <a:spcAft>
                <a:spcPts val="600"/>
              </a:spcAft>
              <a:buFont typeface="Arial"/>
              <a:buChar char="•"/>
              <a:defRPr/>
            </a:pPr>
            <a:r>
              <a:rPr lang="en-US" sz="1800" dirty="0" smtClean="0"/>
              <a:t>Grew to 140 locations in 2014</a:t>
            </a:r>
          </a:p>
          <a:p>
            <a:pPr marL="225425" indent="-225425">
              <a:spcAft>
                <a:spcPts val="600"/>
              </a:spcAft>
              <a:buFont typeface="Arial"/>
              <a:buChar char="•"/>
              <a:defRPr/>
            </a:pPr>
            <a:r>
              <a:rPr lang="en-US" sz="1800" dirty="0" smtClean="0"/>
              <a:t>$50 fine, no points, must travel 10 mph over limit</a:t>
            </a:r>
          </a:p>
          <a:p>
            <a:pPr marL="225425" indent="-225425">
              <a:spcAft>
                <a:spcPts val="600"/>
              </a:spcAft>
              <a:buFont typeface="Arial"/>
              <a:buChar char="•"/>
              <a:defRPr/>
            </a:pPr>
            <a:r>
              <a:rPr lang="en-US" sz="1800" dirty="0" smtClean="0"/>
              <a:t>Must be located ¼ </a:t>
            </a:r>
            <a:r>
              <a:rPr lang="en-US" sz="1800" dirty="0"/>
              <a:t>mile from school </a:t>
            </a:r>
            <a:r>
              <a:rPr lang="en-US" sz="1800" dirty="0" smtClean="0"/>
              <a:t>and used during school hours</a:t>
            </a:r>
            <a:endParaRPr lang="en-US" sz="1800" b="1" dirty="0" smtClean="0"/>
          </a:p>
          <a:p>
            <a:pPr marL="225425" indent="-225425">
              <a:spcAft>
                <a:spcPts val="600"/>
              </a:spcAft>
              <a:buFont typeface="Arial"/>
              <a:buChar char="•"/>
              <a:defRPr/>
            </a:pPr>
            <a:endParaRPr lang="en-US" sz="1800" dirty="0" smtClean="0"/>
          </a:p>
          <a:p>
            <a:pPr marL="225425" indent="-225425">
              <a:spcAft>
                <a:spcPts val="600"/>
              </a:spcAft>
              <a:buFontTx/>
              <a:buNone/>
              <a:defRPr/>
            </a:pPr>
            <a:r>
              <a:rPr lang="en-US" sz="1800" dirty="0" smtClean="0"/>
              <a:t>	</a:t>
            </a:r>
            <a:endParaRPr lang="en-US" sz="1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8808" y="0"/>
            <a:ext cx="4975192" cy="474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552303" y="333234"/>
            <a:ext cx="2451993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24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Limitations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of NYC Program: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55 percent of fatal and serious injury crashes occur outside of school zones. </a:t>
            </a: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7186655" y="4781552"/>
            <a:ext cx="1957349" cy="3903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kern="120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ENFORCEMENT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558792299"/>
              </p:ext>
            </p:extLst>
          </p:nvPr>
        </p:nvGraphicFramePr>
        <p:xfrm>
          <a:off x="457206" y="1496786"/>
          <a:ext cx="6137727" cy="2836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4268" y="4290764"/>
            <a:ext cx="750093" cy="41181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199311" y="1351182"/>
            <a:ext cx="0" cy="2982568"/>
          </a:xfrm>
          <a:prstGeom prst="line">
            <a:avLst/>
          </a:prstGeom>
          <a:ln w="1270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7206" y="948926"/>
            <a:ext cx="5496193" cy="267399"/>
          </a:xfrm>
        </p:spPr>
        <p:txBody>
          <a:bodyPr/>
          <a:lstStyle/>
          <a:p>
            <a:r>
              <a:rPr lang="en-US" dirty="0" smtClean="0"/>
              <a:t>Total Summons (Automated) Given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Speed camera violations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extBox 1"/>
          <p:cNvSpPr txBox="1"/>
          <p:nvPr/>
        </p:nvSpPr>
        <p:spPr>
          <a:xfrm>
            <a:off x="1125831" y="2179909"/>
            <a:ext cx="2281982" cy="1010372"/>
          </a:xfrm>
          <a:prstGeom prst="rect">
            <a:avLst/>
          </a:prstGeom>
          <a:solidFill>
            <a:srgbClr val="F2F2F2"/>
          </a:solidFill>
        </p:spPr>
        <p:txBody>
          <a:bodyPr wrap="square" lIns="82058" tIns="41029" rIns="82058" bIns="4102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5 year </a:t>
            </a:r>
            <a:r>
              <a:rPr lang="en-US" sz="1400" b="1" dirty="0" smtClean="0"/>
              <a:t>average</a:t>
            </a:r>
            <a:br>
              <a:rPr lang="en-US" sz="1400" b="1" dirty="0" smtClean="0"/>
            </a:br>
            <a:r>
              <a:rPr lang="en-US" sz="1400" b="1" dirty="0" smtClean="0"/>
              <a:t>prior to Vision Zero:</a:t>
            </a:r>
            <a:r>
              <a:rPr lang="en-US" sz="1400" b="1" dirty="0" smtClean="0">
                <a:solidFill>
                  <a:srgbClr val="FF6600"/>
                </a:solidFill>
              </a:rPr>
              <a:t/>
            </a:r>
            <a:br>
              <a:rPr lang="en-US" sz="1400" b="1" dirty="0" smtClean="0">
                <a:solidFill>
                  <a:srgbClr val="FF6600"/>
                </a:solidFill>
              </a:rPr>
            </a:br>
            <a:r>
              <a:rPr lang="en-US" sz="3200" b="1" dirty="0" smtClean="0">
                <a:solidFill>
                  <a:srgbClr val="FF6600"/>
                </a:solidFill>
              </a:rPr>
              <a:t> </a:t>
            </a:r>
            <a:r>
              <a:rPr lang="en-US" sz="3200" b="1" dirty="0">
                <a:solidFill>
                  <a:srgbClr val="FF6600"/>
                </a:solidFill>
              </a:rPr>
              <a:t>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982" y="151086"/>
            <a:ext cx="795704" cy="1062172"/>
          </a:xfrm>
          <a:prstGeom prst="rect">
            <a:avLst/>
          </a:prstGeom>
        </p:spPr>
      </p:pic>
      <p:sp>
        <p:nvSpPr>
          <p:cNvPr id="12" name="Text Placeholder 1"/>
          <p:cNvSpPr txBox="1">
            <a:spLocks/>
          </p:cNvSpPr>
          <p:nvPr/>
        </p:nvSpPr>
        <p:spPr>
          <a:xfrm>
            <a:off x="7186655" y="4781552"/>
            <a:ext cx="1957349" cy="3903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kern="120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ENFORCEMENT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1">
        <p:bldSub>
          <a:bldChart bld="seriesEl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down Failure to Yield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48926"/>
            <a:ext cx="7028300" cy="2015112"/>
          </a:xfrm>
        </p:spPr>
        <p:txBody>
          <a:bodyPr/>
          <a:lstStyle/>
          <a:p>
            <a:r>
              <a:rPr lang="en-US" b="1" dirty="0" smtClean="0"/>
              <a:t>78% of serious injuries and fatalities occur in the crosswalk.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24434"/>
            <a:ext cx="9144000" cy="23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2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103368251"/>
              </p:ext>
            </p:extLst>
          </p:nvPr>
        </p:nvGraphicFramePr>
        <p:xfrm>
          <a:off x="457206" y="780145"/>
          <a:ext cx="6137727" cy="3553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8247" y="4290764"/>
            <a:ext cx="750093" cy="41181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273290" y="1351182"/>
            <a:ext cx="0" cy="2982568"/>
          </a:xfrm>
          <a:prstGeom prst="line">
            <a:avLst/>
          </a:prstGeom>
          <a:ln w="1270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7206" y="948926"/>
            <a:ext cx="5496193" cy="267399"/>
          </a:xfrm>
        </p:spPr>
        <p:txBody>
          <a:bodyPr/>
          <a:lstStyle/>
          <a:p>
            <a:r>
              <a:rPr lang="en-US" dirty="0" smtClean="0"/>
              <a:t>Installation Before and After Vision Zero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pedestrian intervals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xtBox 1"/>
          <p:cNvSpPr txBox="1"/>
          <p:nvPr/>
        </p:nvSpPr>
        <p:spPr>
          <a:xfrm>
            <a:off x="1251563" y="1904806"/>
            <a:ext cx="1928720" cy="1010372"/>
          </a:xfrm>
          <a:prstGeom prst="rect">
            <a:avLst/>
          </a:prstGeom>
          <a:solidFill>
            <a:srgbClr val="F2F2F2"/>
          </a:solidFill>
        </p:spPr>
        <p:txBody>
          <a:bodyPr wrap="square" lIns="82058" tIns="41029" rIns="82058" bIns="4102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5 year </a:t>
            </a:r>
            <a:r>
              <a:rPr lang="en-US" sz="1400" b="1" dirty="0" smtClean="0"/>
              <a:t>average</a:t>
            </a:r>
            <a:br>
              <a:rPr lang="en-US" sz="1400" b="1" dirty="0" smtClean="0"/>
            </a:br>
            <a:r>
              <a:rPr lang="en-US" sz="1400" b="1" dirty="0" smtClean="0"/>
              <a:t>prior to Vision Zero:</a:t>
            </a:r>
            <a:r>
              <a:rPr lang="en-US" sz="1400" b="1" dirty="0" smtClean="0">
                <a:solidFill>
                  <a:srgbClr val="FF6600"/>
                </a:solidFill>
              </a:rPr>
              <a:t/>
            </a:r>
            <a:br>
              <a:rPr lang="en-US" sz="1400" b="1" dirty="0" smtClean="0">
                <a:solidFill>
                  <a:srgbClr val="FF6600"/>
                </a:solidFill>
              </a:rPr>
            </a:br>
            <a:r>
              <a:rPr lang="en-US" sz="3200" b="1" dirty="0" smtClean="0">
                <a:solidFill>
                  <a:srgbClr val="FF6600"/>
                </a:solidFill>
              </a:rPr>
              <a:t> 16</a:t>
            </a:r>
            <a:endParaRPr lang="en-US" sz="3200" b="1" dirty="0">
              <a:solidFill>
                <a:srgbClr val="FF6600"/>
              </a:solidFill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6594929" y="2140663"/>
            <a:ext cx="2281982" cy="1010372"/>
          </a:xfrm>
          <a:prstGeom prst="rect">
            <a:avLst/>
          </a:prstGeom>
          <a:solidFill>
            <a:srgbClr val="F2F2F2"/>
          </a:solidFill>
        </p:spPr>
        <p:txBody>
          <a:bodyPr wrap="square" lIns="82058" tIns="41029" rIns="82058" bIns="4102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2016 versus</a:t>
            </a:r>
            <a:br>
              <a:rPr lang="en-US" sz="1400" b="1" dirty="0" smtClean="0">
                <a:solidFill>
                  <a:srgbClr val="00000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>prior to Vision Zero:</a:t>
            </a:r>
            <a:r>
              <a:rPr lang="en-US" sz="1400" b="1" dirty="0" smtClean="0">
                <a:solidFill>
                  <a:srgbClr val="FF6600"/>
                </a:solidFill>
              </a:rPr>
              <a:t/>
            </a:r>
            <a:br>
              <a:rPr lang="en-US" sz="1400" b="1" dirty="0" smtClean="0">
                <a:solidFill>
                  <a:srgbClr val="FF6600"/>
                </a:solidFill>
              </a:rPr>
            </a:br>
            <a:r>
              <a:rPr lang="en-US" sz="3200" b="1" dirty="0" smtClean="0">
                <a:solidFill>
                  <a:srgbClr val="FF6600"/>
                </a:solidFill>
              </a:rPr>
              <a:t>+4,750%</a:t>
            </a:r>
            <a:endParaRPr lang="en-US" sz="3200" b="1" dirty="0">
              <a:solidFill>
                <a:srgbClr val="FF6600"/>
              </a:solidFill>
            </a:endParaRP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7186655" y="4781550"/>
            <a:ext cx="1957349" cy="37659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kern="120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ENGINEERING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Chart bld="seriesEl"/>
        </p:bldSub>
      </p:bldGraphic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3328024658"/>
              </p:ext>
            </p:extLst>
          </p:nvPr>
        </p:nvGraphicFramePr>
        <p:xfrm>
          <a:off x="457206" y="1067584"/>
          <a:ext cx="6137727" cy="3266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4287517" y="1351182"/>
            <a:ext cx="0" cy="2982568"/>
          </a:xfrm>
          <a:prstGeom prst="line">
            <a:avLst/>
          </a:prstGeom>
          <a:ln w="1270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7206" y="948926"/>
            <a:ext cx="5496193" cy="267399"/>
          </a:xfrm>
        </p:spPr>
        <p:txBody>
          <a:bodyPr/>
          <a:lstStyle/>
          <a:p>
            <a:r>
              <a:rPr lang="en-US" dirty="0" smtClean="0"/>
              <a:t>Total Summons Given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Failure to yield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extBox 1"/>
          <p:cNvSpPr txBox="1"/>
          <p:nvPr/>
        </p:nvSpPr>
        <p:spPr>
          <a:xfrm>
            <a:off x="1365100" y="1724956"/>
            <a:ext cx="2281982" cy="1010372"/>
          </a:xfrm>
          <a:prstGeom prst="rect">
            <a:avLst/>
          </a:prstGeom>
          <a:solidFill>
            <a:srgbClr val="F2F2F2"/>
          </a:solidFill>
        </p:spPr>
        <p:txBody>
          <a:bodyPr wrap="square" lIns="82058" tIns="41029" rIns="82058" bIns="4102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5 year </a:t>
            </a:r>
            <a:r>
              <a:rPr lang="en-US" sz="1400" b="1" dirty="0" smtClean="0"/>
              <a:t>average</a:t>
            </a:r>
            <a:br>
              <a:rPr lang="en-US" sz="1400" b="1" dirty="0" smtClean="0"/>
            </a:br>
            <a:r>
              <a:rPr lang="en-US" sz="1400" b="1" dirty="0" smtClean="0"/>
              <a:t>prior to Vision Zero:</a:t>
            </a:r>
            <a:r>
              <a:rPr lang="en-US" sz="1400" b="1" dirty="0" smtClean="0">
                <a:solidFill>
                  <a:srgbClr val="FF6600"/>
                </a:solidFill>
              </a:rPr>
              <a:t/>
            </a:r>
            <a:br>
              <a:rPr lang="en-US" sz="1400" b="1" dirty="0" smtClean="0">
                <a:solidFill>
                  <a:srgbClr val="FF6600"/>
                </a:solidFill>
              </a:rPr>
            </a:br>
            <a:r>
              <a:rPr lang="en-US" sz="3200" b="1" dirty="0">
                <a:solidFill>
                  <a:srgbClr val="FF6600"/>
                </a:solidFill>
              </a:rPr>
              <a:t> 10,808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2474" y="4290764"/>
            <a:ext cx="750093" cy="411816"/>
          </a:xfrm>
          <a:prstGeom prst="rect">
            <a:avLst/>
          </a:prstGeom>
        </p:spPr>
      </p:pic>
      <p:sp>
        <p:nvSpPr>
          <p:cNvPr id="19" name="TextBox 1"/>
          <p:cNvSpPr txBox="1"/>
          <p:nvPr/>
        </p:nvSpPr>
        <p:spPr>
          <a:xfrm>
            <a:off x="6594929" y="2115028"/>
            <a:ext cx="2281982" cy="1010372"/>
          </a:xfrm>
          <a:prstGeom prst="rect">
            <a:avLst/>
          </a:prstGeom>
          <a:solidFill>
            <a:srgbClr val="F2F2F2"/>
          </a:solidFill>
        </p:spPr>
        <p:txBody>
          <a:bodyPr wrap="square" lIns="82058" tIns="41029" rIns="82058" bIns="4102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2016 versus</a:t>
            </a:r>
            <a:br>
              <a:rPr lang="en-US" sz="1400" b="1" dirty="0" smtClean="0">
                <a:solidFill>
                  <a:srgbClr val="00000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>prior to Vision Zero:</a:t>
            </a:r>
            <a:r>
              <a:rPr lang="en-US" sz="1400" b="1" dirty="0" smtClean="0">
                <a:solidFill>
                  <a:srgbClr val="FF6600"/>
                </a:solidFill>
              </a:rPr>
              <a:t/>
            </a:r>
            <a:br>
              <a:rPr lang="en-US" sz="1400" b="1" dirty="0" smtClean="0">
                <a:solidFill>
                  <a:srgbClr val="FF6600"/>
                </a:solidFill>
              </a:rPr>
            </a:br>
            <a:r>
              <a:rPr lang="en-US" sz="3200" b="1" dirty="0">
                <a:solidFill>
                  <a:srgbClr val="FF6600"/>
                </a:solidFill>
              </a:rPr>
              <a:t> +</a:t>
            </a:r>
            <a:r>
              <a:rPr lang="en-US" sz="3200" b="1" dirty="0" smtClean="0">
                <a:solidFill>
                  <a:srgbClr val="FF6600"/>
                </a:solidFill>
              </a:rPr>
              <a:t>292%</a:t>
            </a:r>
            <a:endParaRPr lang="en-US" sz="3200" b="1" dirty="0">
              <a:solidFill>
                <a:srgbClr val="FF66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096" y="71388"/>
            <a:ext cx="996196" cy="996196"/>
          </a:xfrm>
          <a:prstGeom prst="rect">
            <a:avLst/>
          </a:prstGeom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7186655" y="4781552"/>
            <a:ext cx="1957349" cy="3903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kern="120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ENFORCEMENT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6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Chart bld="seriesEl"/>
        </p:bldSub>
      </p:bldGraphic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cap="all" dirty="0" smtClean="0"/>
              <a:t>In this presentation</a:t>
            </a:r>
            <a:endParaRPr lang="en-US" sz="2800" b="1" cap="al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A853D069-6100-514A-9E1A-2ECFF936860B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48576" y="904452"/>
            <a:ext cx="730631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4764973"/>
            <a:ext cx="9144000" cy="229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5472" y="4819518"/>
            <a:ext cx="9765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nyc.gov/dot</a:t>
            </a:r>
            <a:endParaRPr lang="en-US" sz="11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644433"/>
              </p:ext>
            </p:extLst>
          </p:nvPr>
        </p:nvGraphicFramePr>
        <p:xfrm>
          <a:off x="548573" y="1263500"/>
          <a:ext cx="4347249" cy="3842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3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2930">
                <a:tc>
                  <a:txBody>
                    <a:bodyPr/>
                    <a:lstStyle/>
                    <a:p>
                      <a:pPr lvl="0"/>
                      <a:r>
                        <a:rPr lang="en-US" sz="32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1</a:t>
                      </a:r>
                      <a:endParaRPr lang="en-US" sz="32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Vision</a:t>
                      </a:r>
                      <a:r>
                        <a:rPr lang="en-US" sz="1800" b="1" baseline="0" dirty="0" smtClean="0"/>
                        <a:t> Zero NYC Style</a:t>
                      </a:r>
                      <a:endParaRPr lang="en-US" sz="1800" b="1" dirty="0" smtClean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lvl="0"/>
                      <a:r>
                        <a:rPr lang="en-US" sz="32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2</a:t>
                      </a:r>
                      <a:endParaRPr lang="en-US" sz="32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Focus on Dangerous</a:t>
                      </a:r>
                      <a:r>
                        <a:rPr lang="en-US" sz="1800" b="1" baseline="0" dirty="0" smtClean="0"/>
                        <a:t> Driving Behaviors: Three Years of Results</a:t>
                      </a:r>
                      <a:endParaRPr lang="en-US" sz="1800" b="1" dirty="0" smtClean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34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Using</a:t>
                      </a:r>
                      <a:r>
                        <a:rPr lang="en-US" sz="1800" b="1" baseline="0" dirty="0" smtClean="0"/>
                        <a:t> Data to Target Intervention</a:t>
                      </a:r>
                      <a:endParaRPr lang="en-US" sz="1800" b="1" dirty="0" smtClean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Promising Results 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800" b="1" dirty="0" smtClean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0650" y="2"/>
            <a:ext cx="3943350" cy="476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8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Using Data </a:t>
            </a:r>
            <a:r>
              <a:rPr lang="en-US" b="1" dirty="0" smtClean="0"/>
              <a:t>to Target Intervention 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6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9115" y="2352402"/>
            <a:ext cx="6594099" cy="605305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Where are crashes occurring?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2016 Safety Improvement Projects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citywide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3" y="1438744"/>
            <a:ext cx="4096657" cy="3155881"/>
          </a:xfrm>
        </p:spPr>
        <p:txBody>
          <a:bodyPr>
            <a:normAutofit/>
          </a:bodyPr>
          <a:lstStyle/>
          <a:p>
            <a:pPr marL="227013" indent="-227013">
              <a:buFont typeface="Arial"/>
              <a:buChar char="•"/>
            </a:pPr>
            <a:r>
              <a:rPr lang="en-US" sz="2000" dirty="0" smtClean="0">
                <a:latin typeface="+mj-lt"/>
              </a:rPr>
              <a:t>76 </a:t>
            </a:r>
            <a:r>
              <a:rPr lang="en-US" sz="2000" dirty="0">
                <a:latin typeface="+mj-lt"/>
              </a:rPr>
              <a:t>corridor and intersection safety projects at </a:t>
            </a:r>
            <a:r>
              <a:rPr lang="en-US" sz="2000" dirty="0" smtClean="0">
                <a:latin typeface="+mj-lt"/>
              </a:rPr>
              <a:t>Vision Zero </a:t>
            </a:r>
            <a:r>
              <a:rPr lang="en-US" sz="2000" dirty="0">
                <a:latin typeface="+mj-lt"/>
              </a:rPr>
              <a:t>priority </a:t>
            </a:r>
            <a:r>
              <a:rPr lang="en-US" sz="2000" dirty="0" smtClean="0">
                <a:latin typeface="+mj-lt"/>
              </a:rPr>
              <a:t>locations </a:t>
            </a:r>
          </a:p>
          <a:p>
            <a:pPr marL="227013" indent="-227013">
              <a:buFont typeface="Arial"/>
              <a:buChar char="•"/>
            </a:pPr>
            <a:r>
              <a:rPr lang="en-US" sz="2000" dirty="0" smtClean="0">
                <a:latin typeface="+mj-lt"/>
              </a:rPr>
              <a:t>105 </a:t>
            </a:r>
            <a:r>
              <a:rPr lang="en-US" sz="2000" dirty="0">
                <a:latin typeface="+mj-lt"/>
              </a:rPr>
              <a:t>projects completed </a:t>
            </a:r>
            <a:r>
              <a:rPr lang="en-US" sz="2000" dirty="0" smtClean="0">
                <a:latin typeface="+mj-lt"/>
              </a:rPr>
              <a:t>overall</a:t>
            </a:r>
            <a:endParaRPr lang="en-US" sz="2000" dirty="0"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7186655" y="4781550"/>
            <a:ext cx="1957349" cy="37659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kern="120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ENGINEERING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295" y="0"/>
            <a:ext cx="4556634" cy="470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3670737013"/>
              </p:ext>
            </p:extLst>
          </p:nvPr>
        </p:nvGraphicFramePr>
        <p:xfrm>
          <a:off x="457204" y="1183145"/>
          <a:ext cx="6137727" cy="3133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603" y="4290764"/>
            <a:ext cx="750093" cy="41181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250646" y="1351182"/>
            <a:ext cx="0" cy="2982568"/>
          </a:xfrm>
          <a:prstGeom prst="line">
            <a:avLst/>
          </a:prstGeom>
          <a:ln w="1270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7206" y="948926"/>
            <a:ext cx="5496193" cy="267399"/>
          </a:xfrm>
        </p:spPr>
        <p:txBody>
          <a:bodyPr/>
          <a:lstStyle/>
          <a:p>
            <a:r>
              <a:rPr lang="en-US" dirty="0" smtClean="0"/>
              <a:t>Before and After Vision Zero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safety projects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TextBox 1"/>
          <p:cNvSpPr txBox="1"/>
          <p:nvPr/>
        </p:nvSpPr>
        <p:spPr>
          <a:xfrm>
            <a:off x="1188356" y="1521850"/>
            <a:ext cx="2281982" cy="1010372"/>
          </a:xfrm>
          <a:prstGeom prst="rect">
            <a:avLst/>
          </a:prstGeom>
          <a:solidFill>
            <a:srgbClr val="F2F2F2"/>
          </a:solidFill>
        </p:spPr>
        <p:txBody>
          <a:bodyPr wrap="square" lIns="82058" tIns="41029" rIns="82058" bIns="4102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5 year </a:t>
            </a:r>
            <a:r>
              <a:rPr lang="en-US" sz="1400" b="1" dirty="0" smtClean="0"/>
              <a:t>average</a:t>
            </a:r>
            <a:br>
              <a:rPr lang="en-US" sz="1400" b="1" dirty="0" smtClean="0"/>
            </a:br>
            <a:r>
              <a:rPr lang="en-US" sz="1400" b="1" dirty="0" smtClean="0"/>
              <a:t>prior to Vision Zero:</a:t>
            </a:r>
            <a:r>
              <a:rPr lang="en-US" sz="1400" b="1" dirty="0" smtClean="0">
                <a:solidFill>
                  <a:srgbClr val="FF6600"/>
                </a:solidFill>
              </a:rPr>
              <a:t/>
            </a:r>
            <a:br>
              <a:rPr lang="en-US" sz="1400" b="1" dirty="0" smtClean="0">
                <a:solidFill>
                  <a:srgbClr val="FF6600"/>
                </a:solidFill>
              </a:rPr>
            </a:br>
            <a:r>
              <a:rPr lang="en-US" sz="3200" b="1" dirty="0" smtClean="0">
                <a:solidFill>
                  <a:srgbClr val="FF6600"/>
                </a:solidFill>
              </a:rPr>
              <a:t> 47</a:t>
            </a:r>
            <a:endParaRPr lang="en-US" sz="3200" b="1" dirty="0">
              <a:solidFill>
                <a:srgbClr val="FF6600"/>
              </a:solidFill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6594927" y="2257957"/>
            <a:ext cx="2281982" cy="1010372"/>
          </a:xfrm>
          <a:prstGeom prst="rect">
            <a:avLst/>
          </a:prstGeom>
          <a:solidFill>
            <a:srgbClr val="F2F2F2"/>
          </a:solidFill>
        </p:spPr>
        <p:txBody>
          <a:bodyPr wrap="square" lIns="82058" tIns="41029" rIns="82058" bIns="4102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2016 versus</a:t>
            </a:r>
            <a:br>
              <a:rPr lang="en-US" sz="1400" b="1" dirty="0" smtClean="0">
                <a:solidFill>
                  <a:srgbClr val="00000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>prior to Vision Zero:</a:t>
            </a:r>
            <a:r>
              <a:rPr lang="en-US" sz="1400" b="1" dirty="0" smtClean="0">
                <a:solidFill>
                  <a:srgbClr val="FF6600"/>
                </a:solidFill>
              </a:rPr>
              <a:t/>
            </a:r>
            <a:br>
              <a:rPr lang="en-US" sz="1400" b="1" dirty="0" smtClean="0">
                <a:solidFill>
                  <a:srgbClr val="FF6600"/>
                </a:solidFill>
              </a:rPr>
            </a:br>
            <a:r>
              <a:rPr lang="en-US" sz="3200" b="1" dirty="0" smtClean="0">
                <a:solidFill>
                  <a:srgbClr val="FF6600"/>
                </a:solidFill>
              </a:rPr>
              <a:t>+162%</a:t>
            </a:r>
            <a:endParaRPr lang="en-US" sz="3200" b="1" dirty="0">
              <a:solidFill>
                <a:srgbClr val="FF6600"/>
              </a:solidFill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7186655" y="4781550"/>
            <a:ext cx="1957349" cy="37659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kern="120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ENGINEERING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9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Chart bld="seriesEl"/>
        </p:bldSub>
      </p:bldGraphic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"/>
          <a:stretch/>
        </p:blipFill>
        <p:spPr>
          <a:xfrm>
            <a:off x="0" y="0"/>
            <a:ext cx="91440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152" y="74714"/>
            <a:ext cx="4676140" cy="465086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zero street teams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47538" y="1402880"/>
            <a:ext cx="3500593" cy="2281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1800" b="1" dirty="0" smtClean="0"/>
              <a:t>NYPD/DOT Street Team work in 25 high crash neighborhoods 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1800" b="1" dirty="0" smtClean="0"/>
              <a:t>Interact with 870,000 drivers and pedestrians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341748" y="3123218"/>
            <a:ext cx="3590925" cy="267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0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341748" y="3123218"/>
            <a:ext cx="3590925" cy="267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705" y="2474859"/>
            <a:ext cx="2714837" cy="2269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54"/>
          <a:stretch/>
        </p:blipFill>
        <p:spPr>
          <a:xfrm>
            <a:off x="4335701" y="1"/>
            <a:ext cx="4640444" cy="23604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987" y="2474859"/>
            <a:ext cx="1739158" cy="18244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58425" cy="474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4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7905" y="2222569"/>
            <a:ext cx="6594099" cy="605305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What is causing crashes?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7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7204" y="948926"/>
            <a:ext cx="3590925" cy="267399"/>
          </a:xfrm>
        </p:spPr>
        <p:txBody>
          <a:bodyPr/>
          <a:lstStyle/>
          <a:p>
            <a:r>
              <a:rPr lang="en-US" dirty="0" smtClean="0"/>
              <a:t>Left Hand Turns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Danger in the crosswalk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20724" y="1907354"/>
            <a:ext cx="5214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Pedestrians and bicyclists are killed or severely injured (KSI) by a left-turning </a:t>
            </a:r>
            <a:r>
              <a:rPr lang="en-US" dirty="0" smtClean="0"/>
              <a:t>vehicle </a:t>
            </a:r>
            <a:r>
              <a:rPr lang="en-US" b="1" dirty="0" smtClean="0"/>
              <a:t>at </a:t>
            </a:r>
            <a:r>
              <a:rPr lang="en-US" b="1" dirty="0"/>
              <a:t>over three times the rate</a:t>
            </a:r>
            <a:r>
              <a:rPr lang="en-US" dirty="0"/>
              <a:t> (19%) of pedestrian and bicyclist KSI by a right-</a:t>
            </a:r>
            <a:r>
              <a:rPr lang="en-US" dirty="0" smtClean="0"/>
              <a:t>turning vehicle </a:t>
            </a:r>
            <a:r>
              <a:rPr lang="en-US" dirty="0"/>
              <a:t>(6%</a:t>
            </a:r>
            <a:r>
              <a:rPr lang="en-US" dirty="0" smtClean="0"/>
              <a:t>).</a:t>
            </a:r>
            <a:endParaRPr lang="en-US" dirty="0"/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4244819212"/>
              </p:ext>
            </p:extLst>
          </p:nvPr>
        </p:nvGraphicFramePr>
        <p:xfrm>
          <a:off x="457202" y="1439997"/>
          <a:ext cx="2507558" cy="2259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12"/>
          <p:cNvSpPr/>
          <p:nvPr/>
        </p:nvSpPr>
        <p:spPr>
          <a:xfrm>
            <a:off x="2079692" y="2814483"/>
            <a:ext cx="9812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Left Turn</a:t>
            </a:r>
            <a:endParaRPr lang="en-US" sz="1400" b="1" dirty="0"/>
          </a:p>
        </p:txBody>
      </p:sp>
      <p:sp>
        <p:nvSpPr>
          <p:cNvPr id="14" name="Rectangle 13"/>
          <p:cNvSpPr/>
          <p:nvPr/>
        </p:nvSpPr>
        <p:spPr>
          <a:xfrm>
            <a:off x="322505" y="1907354"/>
            <a:ext cx="1188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Right Turn</a:t>
            </a:r>
            <a:endParaRPr lang="en-US" sz="1400" b="1" dirty="0"/>
          </a:p>
        </p:txBody>
      </p:sp>
      <p:sp>
        <p:nvSpPr>
          <p:cNvPr id="15" name="Rectangle 14"/>
          <p:cNvSpPr/>
          <p:nvPr/>
        </p:nvSpPr>
        <p:spPr>
          <a:xfrm>
            <a:off x="457206" y="3699962"/>
            <a:ext cx="2708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KSI by Turning Vehicle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49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7202" y="948926"/>
            <a:ext cx="4430502" cy="267399"/>
          </a:xfrm>
        </p:spPr>
        <p:txBody>
          <a:bodyPr/>
          <a:lstStyle/>
          <a:p>
            <a:r>
              <a:rPr lang="en-US" dirty="0" smtClean="0"/>
              <a:t>Vision is blocked by vehicle’s A-pillar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Pedestrians aren’t visible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6459"/>
            <a:ext cx="9144000" cy="1715501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1298903" y="1683633"/>
            <a:ext cx="298265" cy="81476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3396382" y="1683633"/>
            <a:ext cx="298265" cy="81476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5301429" y="1683633"/>
            <a:ext cx="298265" cy="81476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7081403" y="1683633"/>
            <a:ext cx="298265" cy="81476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6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Vision Zero NYC Style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AAA094-3DB5-E248-A818-10D00F4111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2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5257803" y="2190750"/>
            <a:ext cx="2217059" cy="221705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311076" y="2190750"/>
            <a:ext cx="2217059" cy="2217059"/>
          </a:xfrm>
          <a:prstGeom prst="ellipse">
            <a:avLst/>
          </a:prstGeom>
          <a:solidFill>
            <a:schemeClr val="accent4">
              <a:alpha val="6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402445" y="2190750"/>
            <a:ext cx="2217059" cy="2217059"/>
          </a:xfrm>
          <a:prstGeom prst="ellipse">
            <a:avLst/>
          </a:prstGeom>
          <a:solidFill>
            <a:srgbClr val="1ED89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Intra-Agency Collaboration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 descr="DOT Logo_gree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1202" y="1389142"/>
            <a:ext cx="912942" cy="54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630" y="2739213"/>
            <a:ext cx="667656" cy="6676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00471" y="3561442"/>
            <a:ext cx="1202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smtClean="0"/>
              <a:t>Data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3692076" y="3561442"/>
            <a:ext cx="1565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smtClean="0"/>
              <a:t>Engineering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5393871" y="3561442"/>
            <a:ext cx="2008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smtClean="0"/>
              <a:t>Communication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921" y="2661930"/>
            <a:ext cx="822227" cy="8222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470" y="2707338"/>
            <a:ext cx="744886" cy="74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7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496" y="0"/>
            <a:ext cx="2766504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8" y="0"/>
            <a:ext cx="63793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1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2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3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367905" y="2222569"/>
            <a:ext cx="5873241" cy="605305"/>
          </a:xfrm>
        </p:spPr>
        <p:txBody>
          <a:bodyPr>
            <a:normAutofit/>
          </a:bodyPr>
          <a:lstStyle/>
          <a:p>
            <a:r>
              <a:rPr lang="en-US" dirty="0" smtClean="0"/>
              <a:t>Promising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t>33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0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 smtClean="0"/>
              <a:t>In 2015: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Danger after dark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0447" y="3761719"/>
            <a:ext cx="443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40% of pedestrian fatalities occurred in October, November and December.</a:t>
            </a:r>
            <a:endParaRPr lang="en-US" b="1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13174084"/>
              </p:ext>
            </p:extLst>
          </p:nvPr>
        </p:nvGraphicFramePr>
        <p:xfrm>
          <a:off x="1129521" y="1237686"/>
          <a:ext cx="2717639" cy="2432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2998475" y="2017745"/>
            <a:ext cx="7039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Oct, Nov, Dec</a:t>
            </a:r>
            <a:endParaRPr lang="en-US" sz="1400" b="1" dirty="0"/>
          </a:p>
        </p:txBody>
      </p:sp>
      <p:sp>
        <p:nvSpPr>
          <p:cNvPr id="10" name="Rectangle 9"/>
          <p:cNvSpPr/>
          <p:nvPr/>
        </p:nvSpPr>
        <p:spPr>
          <a:xfrm>
            <a:off x="1194886" y="2323304"/>
            <a:ext cx="14490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Jan, Feb, Mar, Apr, May, Jun, Jul, Aug, Sept</a:t>
            </a:r>
            <a:endParaRPr lang="en-US" sz="1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738" y="1522258"/>
            <a:ext cx="495488" cy="4954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36742" y="2138638"/>
            <a:ext cx="2973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8 pedestrians were </a:t>
            </a:r>
            <a:r>
              <a:rPr lang="en-US" b="1" dirty="0" smtClean="0"/>
              <a:t>killed the </a:t>
            </a:r>
            <a:r>
              <a:rPr lang="en-US" b="1" dirty="0"/>
              <a:t>week after we ended Daylight Saving </a:t>
            </a:r>
            <a:r>
              <a:rPr lang="en-US" b="1" dirty="0" smtClean="0"/>
              <a:t>Time.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04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Inter-agency collaboration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520375" y="2190750"/>
            <a:ext cx="2217059" cy="221705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OT Logo_gree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5987" y="3052089"/>
            <a:ext cx="912942" cy="54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285" y="1447369"/>
            <a:ext cx="1143000" cy="38186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307447" y="2190750"/>
            <a:ext cx="2217059" cy="2217059"/>
          </a:xfrm>
          <a:prstGeom prst="ellipse">
            <a:avLst/>
          </a:prstGeom>
          <a:solidFill>
            <a:schemeClr val="accent1">
              <a:lumMod val="60000"/>
              <a:lumOff val="40000"/>
              <a:alpha val="53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58233" y="2190750"/>
            <a:ext cx="2217059" cy="2217059"/>
          </a:xfrm>
          <a:prstGeom prst="ellipse">
            <a:avLst/>
          </a:prstGeom>
          <a:solidFill>
            <a:schemeClr val="accent6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661" y="3052087"/>
            <a:ext cx="1110818" cy="6460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361" y="2830287"/>
            <a:ext cx="930779" cy="11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6" b="-1"/>
          <a:stretch/>
        </p:blipFill>
        <p:spPr>
          <a:xfrm>
            <a:off x="-75142" y="527058"/>
            <a:ext cx="6502912" cy="4089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770" y="0"/>
            <a:ext cx="27162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6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t>37</a:t>
            </a:fld>
            <a:endParaRPr lang="en-US" dirty="0"/>
          </a:p>
        </p:txBody>
      </p:sp>
      <p:pic>
        <p:nvPicPr>
          <p:cNvPr id="2" name="Picture 1" descr="Dusk_Composite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7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016003" y="1935458"/>
            <a:ext cx="3023183" cy="2222495"/>
            <a:chOff x="3374571" y="1442362"/>
            <a:chExt cx="2558143" cy="2222495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374571" y="3664857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374571" y="3347356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74571" y="3029857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374571" y="2712358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374571" y="2394859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374571" y="2077360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374571" y="1759861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374571" y="1442362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the effort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16020" y="1172436"/>
            <a:ext cx="3100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PEDESTRIAN FATALITIES: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</a:rPr>
              <a:t>October 27-November 28</a:t>
            </a:r>
            <a:endParaRPr lang="en-US" b="1" dirty="0">
              <a:solidFill>
                <a:srgbClr val="FF66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447215" y="2250361"/>
            <a:ext cx="697627" cy="2276923"/>
            <a:chOff x="1447212" y="2250360"/>
            <a:chExt cx="697627" cy="2276923"/>
          </a:xfrm>
        </p:grpSpPr>
        <p:sp>
          <p:nvSpPr>
            <p:cNvPr id="17" name="Rectangle 16"/>
            <p:cNvSpPr/>
            <p:nvPr/>
          </p:nvSpPr>
          <p:spPr>
            <a:xfrm>
              <a:off x="1519463" y="2252955"/>
              <a:ext cx="580572" cy="190499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447212" y="4157951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2015</a:t>
              </a:r>
              <a:endParaRPr lang="en-US" b="1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519463" y="2250360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/>
                <a:t>28</a:t>
              </a:r>
              <a:endParaRPr lang="en-US" sz="2800" b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880500" y="3262597"/>
            <a:ext cx="697627" cy="1264684"/>
            <a:chOff x="2880497" y="3262599"/>
            <a:chExt cx="697627" cy="1264684"/>
          </a:xfrm>
        </p:grpSpPr>
        <p:sp>
          <p:nvSpPr>
            <p:cNvPr id="18" name="Rectangle 17"/>
            <p:cNvSpPr/>
            <p:nvPr/>
          </p:nvSpPr>
          <p:spPr>
            <a:xfrm>
              <a:off x="2952748" y="3262599"/>
              <a:ext cx="580572" cy="89535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80497" y="4157951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2016</a:t>
              </a:r>
              <a:endParaRPr lang="en-US" b="1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949256" y="3272316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/>
                <a:t>15</a:t>
              </a:r>
              <a:endParaRPr lang="en-US" sz="2800" b="1" dirty="0"/>
            </a:p>
          </p:txBody>
        </p:sp>
      </p:grpSp>
      <p:sp>
        <p:nvSpPr>
          <p:cNvPr id="36" name="TextBox 1"/>
          <p:cNvSpPr txBox="1"/>
          <p:nvPr/>
        </p:nvSpPr>
        <p:spPr>
          <a:xfrm>
            <a:off x="5370284" y="1935457"/>
            <a:ext cx="2621644" cy="1010372"/>
          </a:xfrm>
          <a:prstGeom prst="rect">
            <a:avLst/>
          </a:prstGeom>
          <a:solidFill>
            <a:srgbClr val="F2F2F2"/>
          </a:solidFill>
        </p:spPr>
        <p:txBody>
          <a:bodyPr wrap="square" lIns="82058" tIns="41029" rIns="82058" bIns="4102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That’s a</a:t>
            </a:r>
            <a:r>
              <a:rPr lang="en-US" sz="1400" b="1" dirty="0" smtClean="0">
                <a:solidFill>
                  <a:srgbClr val="FF6600"/>
                </a:solidFill>
              </a:rPr>
              <a:t/>
            </a:r>
            <a:br>
              <a:rPr lang="en-US" sz="1400" b="1" dirty="0" smtClean="0">
                <a:solidFill>
                  <a:srgbClr val="FF6600"/>
                </a:solidFill>
              </a:rPr>
            </a:br>
            <a:r>
              <a:rPr lang="en-US" sz="3200" b="1" dirty="0" smtClean="0">
                <a:solidFill>
                  <a:srgbClr val="FF6600"/>
                </a:solidFill>
              </a:rPr>
              <a:t>46%</a:t>
            </a:r>
            <a:endParaRPr lang="en-US" sz="3200" b="1" dirty="0">
              <a:solidFill>
                <a:srgbClr val="FF6600"/>
              </a:solidFill>
            </a:endParaRPr>
          </a:p>
          <a:p>
            <a:pPr algn="ctr"/>
            <a:r>
              <a:rPr lang="en-US" sz="1400" b="1" dirty="0" smtClean="0"/>
              <a:t>drop from last year</a:t>
            </a:r>
          </a:p>
        </p:txBody>
      </p:sp>
      <p:sp>
        <p:nvSpPr>
          <p:cNvPr id="40" name="TextBox 1"/>
          <p:cNvSpPr txBox="1"/>
          <p:nvPr/>
        </p:nvSpPr>
        <p:spPr>
          <a:xfrm>
            <a:off x="5370287" y="3141748"/>
            <a:ext cx="2621645" cy="1010372"/>
          </a:xfrm>
          <a:prstGeom prst="rect">
            <a:avLst/>
          </a:prstGeom>
          <a:solidFill>
            <a:srgbClr val="F2F2F2"/>
          </a:solidFill>
        </p:spPr>
        <p:txBody>
          <a:bodyPr wrap="square" lIns="82058" tIns="41029" rIns="82058" bIns="4102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November 16-February 17</a:t>
            </a:r>
          </a:p>
          <a:p>
            <a:pPr algn="ctr"/>
            <a:r>
              <a:rPr lang="en-US" sz="3200" b="1" dirty="0" smtClean="0">
                <a:solidFill>
                  <a:srgbClr val="FF6600"/>
                </a:solidFill>
              </a:rPr>
              <a:t>26</a:t>
            </a:r>
            <a:r>
              <a:rPr lang="en-US" sz="3200" b="1" dirty="0">
                <a:solidFill>
                  <a:srgbClr val="FF6600"/>
                </a:solidFill>
              </a:rPr>
              <a:t>%</a:t>
            </a:r>
          </a:p>
          <a:p>
            <a:pPr algn="ctr"/>
            <a:r>
              <a:rPr lang="en-US" sz="1400" b="1" dirty="0" smtClean="0"/>
              <a:t>decline overall</a:t>
            </a:r>
            <a:endParaRPr lang="en-US" sz="1400" b="1" dirty="0"/>
          </a:p>
          <a:p>
            <a:pPr algn="ctr"/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377475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660816322"/>
              </p:ext>
            </p:extLst>
          </p:nvPr>
        </p:nvGraphicFramePr>
        <p:xfrm>
          <a:off x="472627" y="1296512"/>
          <a:ext cx="6137727" cy="3009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0" name="Straight Connector 29"/>
          <p:cNvCxnSpPr>
            <a:endCxn id="31" idx="0"/>
          </p:cNvCxnSpPr>
          <p:nvPr/>
        </p:nvCxnSpPr>
        <p:spPr>
          <a:xfrm flipH="1">
            <a:off x="4268393" y="1351504"/>
            <a:ext cx="1916" cy="2854322"/>
          </a:xfrm>
          <a:prstGeom prst="line">
            <a:avLst/>
          </a:prstGeom>
          <a:ln w="1270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3350" y="4205825"/>
            <a:ext cx="750093" cy="411816"/>
          </a:xfrm>
          <a:prstGeom prst="rect">
            <a:avLst/>
          </a:prstGeom>
        </p:spPr>
      </p:pic>
      <p:sp>
        <p:nvSpPr>
          <p:cNvPr id="32" name="TextBox 2"/>
          <p:cNvSpPr txBox="1"/>
          <p:nvPr/>
        </p:nvSpPr>
        <p:spPr>
          <a:xfrm>
            <a:off x="6785942" y="1376026"/>
            <a:ext cx="19008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7276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4552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1828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9104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6380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3656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0933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38209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err="1" smtClean="0"/>
              <a:t>Trendline</a:t>
            </a:r>
            <a:r>
              <a:rPr lang="en-US" sz="1100" b="1" dirty="0"/>
              <a:t>/</a:t>
            </a:r>
            <a:r>
              <a:rPr lang="en-US" sz="1100" b="1" dirty="0" smtClean="0"/>
              <a:t>forecast based on 2009-2013 fatalities</a:t>
            </a:r>
          </a:p>
        </p:txBody>
      </p:sp>
      <p:sp>
        <p:nvSpPr>
          <p:cNvPr id="34" name="TextBox 1"/>
          <p:cNvSpPr txBox="1"/>
          <p:nvPr/>
        </p:nvSpPr>
        <p:spPr>
          <a:xfrm>
            <a:off x="6870692" y="2261039"/>
            <a:ext cx="2098198" cy="15310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82058" tIns="41029" rIns="82058" bIns="4102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600" b="1" dirty="0" smtClean="0"/>
              <a:t>Prior </a:t>
            </a:r>
            <a:r>
              <a:rPr lang="en-US" sz="1600" b="1" dirty="0"/>
              <a:t>to Vision </a:t>
            </a:r>
            <a:r>
              <a:rPr lang="en-US" sz="1600" b="1" dirty="0" smtClean="0"/>
              <a:t>Zero</a:t>
            </a:r>
          </a:p>
          <a:p>
            <a:r>
              <a:rPr lang="en-US" sz="1600" b="1" dirty="0" smtClean="0"/>
              <a:t>5 </a:t>
            </a:r>
            <a:r>
              <a:rPr lang="en-US" sz="1600" b="1" dirty="0"/>
              <a:t>year </a:t>
            </a:r>
            <a:r>
              <a:rPr lang="en-US" sz="1600" b="1" dirty="0" smtClean="0"/>
              <a:t>average: </a:t>
            </a:r>
          </a:p>
          <a:p>
            <a:r>
              <a:rPr lang="en-US" sz="1600" b="1" dirty="0" smtClean="0">
                <a:solidFill>
                  <a:srgbClr val="FF6600"/>
                </a:solidFill>
              </a:rPr>
              <a:t>271 fatalities</a:t>
            </a:r>
            <a:endParaRPr lang="en-US" sz="1600" b="1" dirty="0" smtClean="0"/>
          </a:p>
          <a:p>
            <a:pPr>
              <a:spcBef>
                <a:spcPts val="600"/>
              </a:spcBef>
            </a:pPr>
            <a:r>
              <a:rPr lang="en-US" sz="1600" b="1" dirty="0" smtClean="0"/>
              <a:t>Average increase:</a:t>
            </a:r>
          </a:p>
          <a:p>
            <a:r>
              <a:rPr lang="en-US" sz="1600" b="1" dirty="0" smtClean="0">
                <a:solidFill>
                  <a:srgbClr val="FF6600"/>
                </a:solidFill>
              </a:rPr>
              <a:t>8.1 fatalities/year</a:t>
            </a:r>
            <a:endParaRPr lang="en-US" sz="1600" b="1" dirty="0">
              <a:solidFill>
                <a:srgbClr val="FF66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930953" y="1572741"/>
            <a:ext cx="5679401" cy="508644"/>
          </a:xfrm>
          <a:prstGeom prst="line">
            <a:avLst/>
          </a:prstGeom>
          <a:ln w="317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52141" y="1461778"/>
            <a:ext cx="402832" cy="258643"/>
          </a:xfrm>
          <a:prstGeom prst="rect">
            <a:avLst/>
          </a:prstGeom>
          <a:noFill/>
        </p:spPr>
        <p:txBody>
          <a:bodyPr wrap="none" lIns="73262" tIns="36631" rIns="73262" bIns="36631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6600"/>
                </a:solidFill>
                <a:latin typeface="+mj-lt"/>
              </a:rPr>
              <a:t>295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76656" y="1332827"/>
            <a:ext cx="402832" cy="258643"/>
          </a:xfrm>
          <a:prstGeom prst="rect">
            <a:avLst/>
          </a:prstGeom>
          <a:noFill/>
        </p:spPr>
        <p:txBody>
          <a:bodyPr wrap="none" lIns="73262" tIns="36631" rIns="73262" bIns="36631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6600"/>
                </a:solidFill>
                <a:latin typeface="+mj-lt"/>
              </a:rPr>
              <a:t>312</a:t>
            </a:r>
            <a:endParaRPr lang="en-US" sz="12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72197" y="1391954"/>
            <a:ext cx="402832" cy="258643"/>
          </a:xfrm>
          <a:prstGeom prst="rect">
            <a:avLst/>
          </a:prstGeom>
          <a:noFill/>
        </p:spPr>
        <p:txBody>
          <a:bodyPr wrap="none" lIns="73262" tIns="36631" rIns="73262" bIns="36631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6600"/>
                </a:solidFill>
                <a:latin typeface="+mj-lt"/>
              </a:rPr>
              <a:t>303</a:t>
            </a:r>
            <a:endParaRPr lang="en-US" sz="12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Before and After Vision Zero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traffic fatalities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Sub>
          <a:bldChart bld="seriesEl"/>
        </p:bldSub>
      </p:bldGraphic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image11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565" y="109191"/>
            <a:ext cx="7113214" cy="491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image12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465" y="121546"/>
            <a:ext cx="7113214" cy="491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55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765397684"/>
              </p:ext>
            </p:extLst>
          </p:nvPr>
        </p:nvGraphicFramePr>
        <p:xfrm>
          <a:off x="457206" y="1216327"/>
          <a:ext cx="6137727" cy="3117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0" name="Straight Connector 29"/>
          <p:cNvCxnSpPr/>
          <p:nvPr/>
        </p:nvCxnSpPr>
        <p:spPr>
          <a:xfrm flipH="1">
            <a:off x="4246283" y="1267186"/>
            <a:ext cx="6560" cy="2984906"/>
          </a:xfrm>
          <a:prstGeom prst="line">
            <a:avLst/>
          </a:prstGeom>
          <a:ln w="1270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1240" y="4252092"/>
            <a:ext cx="750093" cy="411816"/>
          </a:xfrm>
          <a:prstGeom prst="rect">
            <a:avLst/>
          </a:prstGeom>
        </p:spPr>
      </p:pic>
      <p:sp>
        <p:nvSpPr>
          <p:cNvPr id="32" name="TextBox 2"/>
          <p:cNvSpPr txBox="1"/>
          <p:nvPr/>
        </p:nvSpPr>
        <p:spPr>
          <a:xfrm>
            <a:off x="6753815" y="1515450"/>
            <a:ext cx="19008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7276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4552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1828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9104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6380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3656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0933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38209" algn="l" defTabSz="10345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err="1" smtClean="0"/>
              <a:t>Trendline</a:t>
            </a:r>
            <a:r>
              <a:rPr lang="en-US" sz="1100" b="1" dirty="0"/>
              <a:t>/</a:t>
            </a:r>
            <a:r>
              <a:rPr lang="en-US" sz="1100" b="1" dirty="0" smtClean="0"/>
              <a:t>forecast based on 2009-2013 fatalities</a:t>
            </a:r>
          </a:p>
        </p:txBody>
      </p:sp>
      <p:sp>
        <p:nvSpPr>
          <p:cNvPr id="34" name="TextBox 1"/>
          <p:cNvSpPr txBox="1"/>
          <p:nvPr/>
        </p:nvSpPr>
        <p:spPr>
          <a:xfrm>
            <a:off x="6753815" y="2166903"/>
            <a:ext cx="2098198" cy="15310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82058" tIns="41029" rIns="82058" bIns="4102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600" b="1" dirty="0" smtClean="0"/>
              <a:t>Prior </a:t>
            </a:r>
            <a:r>
              <a:rPr lang="en-US" sz="1600" b="1" dirty="0"/>
              <a:t>to Vision </a:t>
            </a:r>
            <a:r>
              <a:rPr lang="en-US" sz="1600" b="1" dirty="0" smtClean="0"/>
              <a:t>Zero</a:t>
            </a:r>
          </a:p>
          <a:p>
            <a:r>
              <a:rPr lang="en-US" sz="1600" b="1" dirty="0" smtClean="0"/>
              <a:t>5 </a:t>
            </a:r>
            <a:r>
              <a:rPr lang="en-US" sz="1600" b="1" dirty="0"/>
              <a:t>year </a:t>
            </a:r>
            <a:r>
              <a:rPr lang="en-US" sz="1600" b="1" dirty="0" smtClean="0"/>
              <a:t>average: </a:t>
            </a:r>
          </a:p>
          <a:p>
            <a:r>
              <a:rPr lang="en-US" sz="1600" b="1" dirty="0" smtClean="0">
                <a:solidFill>
                  <a:srgbClr val="FF6600"/>
                </a:solidFill>
              </a:rPr>
              <a:t>157 fatalities</a:t>
            </a:r>
            <a:endParaRPr lang="en-US" sz="1600" b="1" dirty="0" smtClean="0"/>
          </a:p>
          <a:p>
            <a:pPr>
              <a:spcBef>
                <a:spcPts val="600"/>
              </a:spcBef>
            </a:pPr>
            <a:r>
              <a:rPr lang="en-US" sz="1600" b="1" dirty="0" smtClean="0"/>
              <a:t>Average increase:</a:t>
            </a:r>
          </a:p>
          <a:p>
            <a:r>
              <a:rPr lang="en-US" sz="1600" b="1" dirty="0">
                <a:solidFill>
                  <a:srgbClr val="FF6600"/>
                </a:solidFill>
              </a:rPr>
              <a:t>4.9 </a:t>
            </a:r>
            <a:r>
              <a:rPr lang="en-US" sz="1600" b="1" dirty="0" smtClean="0">
                <a:solidFill>
                  <a:srgbClr val="FF6600"/>
                </a:solidFill>
              </a:rPr>
              <a:t>fatalities/year</a:t>
            </a:r>
            <a:endParaRPr lang="en-US" sz="1600" b="1" dirty="0">
              <a:solidFill>
                <a:srgbClr val="FF66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924627" y="1553044"/>
            <a:ext cx="5577900" cy="370742"/>
          </a:xfrm>
          <a:prstGeom prst="line">
            <a:avLst/>
          </a:prstGeom>
          <a:ln w="317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149307" y="1298834"/>
            <a:ext cx="402832" cy="258643"/>
          </a:xfrm>
          <a:prstGeom prst="rect">
            <a:avLst/>
          </a:prstGeom>
          <a:noFill/>
        </p:spPr>
        <p:txBody>
          <a:bodyPr wrap="none" lIns="73262" tIns="36631" rIns="73262" bIns="36631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6600"/>
                </a:solidFill>
                <a:latin typeface="+mj-lt"/>
              </a:rPr>
              <a:t>177</a:t>
            </a:r>
            <a:endParaRPr lang="en-US" sz="12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78258" y="1249046"/>
            <a:ext cx="402832" cy="258643"/>
          </a:xfrm>
          <a:prstGeom prst="rect">
            <a:avLst/>
          </a:prstGeom>
          <a:noFill/>
        </p:spPr>
        <p:txBody>
          <a:bodyPr wrap="none" lIns="73262" tIns="36631" rIns="73262" bIns="36631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6600"/>
                </a:solidFill>
                <a:latin typeface="+mj-lt"/>
              </a:rPr>
              <a:t>182</a:t>
            </a:r>
            <a:endParaRPr lang="en-US" sz="12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19913" y="1368389"/>
            <a:ext cx="402832" cy="258643"/>
          </a:xfrm>
          <a:prstGeom prst="rect">
            <a:avLst/>
          </a:prstGeom>
          <a:noFill/>
        </p:spPr>
        <p:txBody>
          <a:bodyPr wrap="none" lIns="73262" tIns="36631" rIns="73262" bIns="36631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6600"/>
                </a:solidFill>
                <a:latin typeface="+mj-lt"/>
              </a:rPr>
              <a:t>172</a:t>
            </a:r>
            <a:endParaRPr lang="en-US" sz="12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Before and After Vision Zero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pedestrian traffic fatalities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301" y="165374"/>
            <a:ext cx="640593" cy="64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Chart bld="seriesEl"/>
        </p:bldSub>
      </p:bldGraphic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016003" y="1935458"/>
            <a:ext cx="3023183" cy="2222495"/>
            <a:chOff x="3374571" y="1442362"/>
            <a:chExt cx="2558143" cy="2222495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374571" y="3664857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374571" y="3347356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74571" y="3029857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374571" y="2712358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374571" y="2394859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374571" y="2077360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374571" y="1759861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374571" y="1442362"/>
              <a:ext cx="25581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Promising Trend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16020" y="1172436"/>
            <a:ext cx="3100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PEDESTRIAN FATALITIES: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</a:rPr>
              <a:t>Through September 30</a:t>
            </a:r>
            <a:endParaRPr lang="en-US" b="1" dirty="0">
              <a:solidFill>
                <a:srgbClr val="FF66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447215" y="2250361"/>
            <a:ext cx="858044" cy="2276923"/>
            <a:chOff x="1447212" y="2250360"/>
            <a:chExt cx="858044" cy="2276923"/>
          </a:xfrm>
        </p:grpSpPr>
        <p:sp>
          <p:nvSpPr>
            <p:cNvPr id="17" name="Rectangle 16"/>
            <p:cNvSpPr/>
            <p:nvPr/>
          </p:nvSpPr>
          <p:spPr>
            <a:xfrm>
              <a:off x="1519462" y="2252955"/>
              <a:ext cx="785793" cy="190499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447212" y="4157951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2016</a:t>
              </a:r>
              <a:endParaRPr lang="en-US" b="1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519463" y="2250360"/>
              <a:ext cx="7857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/>
                <a:t>105</a:t>
              </a:r>
              <a:endParaRPr lang="en-US" sz="2800" b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903869" y="2945829"/>
            <a:ext cx="652823" cy="1753700"/>
            <a:chOff x="2880497" y="3262599"/>
            <a:chExt cx="697627" cy="1264684"/>
          </a:xfrm>
        </p:grpSpPr>
        <p:sp>
          <p:nvSpPr>
            <p:cNvPr id="18" name="Rectangle 17"/>
            <p:cNvSpPr/>
            <p:nvPr/>
          </p:nvSpPr>
          <p:spPr>
            <a:xfrm>
              <a:off x="2952748" y="3262599"/>
              <a:ext cx="580572" cy="89535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80497" y="4157951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2017</a:t>
              </a:r>
              <a:endParaRPr lang="en-US" b="1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949256" y="3272316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/>
                <a:t>80</a:t>
              </a:r>
              <a:endParaRPr lang="en-US" sz="2800" b="1" dirty="0"/>
            </a:p>
          </p:txBody>
        </p:sp>
      </p:grpSp>
      <p:sp>
        <p:nvSpPr>
          <p:cNvPr id="36" name="TextBox 1"/>
          <p:cNvSpPr txBox="1"/>
          <p:nvPr/>
        </p:nvSpPr>
        <p:spPr>
          <a:xfrm>
            <a:off x="5370284" y="1935457"/>
            <a:ext cx="2621644" cy="1010372"/>
          </a:xfrm>
          <a:prstGeom prst="rect">
            <a:avLst/>
          </a:prstGeom>
          <a:solidFill>
            <a:srgbClr val="F2F2F2"/>
          </a:solidFill>
        </p:spPr>
        <p:txBody>
          <a:bodyPr wrap="square" lIns="82058" tIns="41029" rIns="82058" bIns="4102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That’s a</a:t>
            </a:r>
            <a:r>
              <a:rPr lang="en-US" sz="1400" b="1" dirty="0" smtClean="0">
                <a:solidFill>
                  <a:srgbClr val="FF6600"/>
                </a:solidFill>
              </a:rPr>
              <a:t/>
            </a:r>
            <a:br>
              <a:rPr lang="en-US" sz="1400" b="1" dirty="0" smtClean="0">
                <a:solidFill>
                  <a:srgbClr val="FF6600"/>
                </a:solidFill>
              </a:rPr>
            </a:br>
            <a:r>
              <a:rPr lang="en-US" sz="3200" b="1" dirty="0" smtClean="0">
                <a:solidFill>
                  <a:srgbClr val="FF6600"/>
                </a:solidFill>
              </a:rPr>
              <a:t>24%</a:t>
            </a:r>
            <a:endParaRPr lang="en-US" sz="3200" b="1" dirty="0">
              <a:solidFill>
                <a:srgbClr val="FF6600"/>
              </a:solidFill>
            </a:endParaRPr>
          </a:p>
          <a:p>
            <a:pPr algn="ctr"/>
            <a:r>
              <a:rPr lang="en-US" sz="1400" b="1" dirty="0" smtClean="0"/>
              <a:t>drop from last year</a:t>
            </a:r>
          </a:p>
        </p:txBody>
      </p:sp>
      <p:sp>
        <p:nvSpPr>
          <p:cNvPr id="40" name="TextBox 1"/>
          <p:cNvSpPr txBox="1"/>
          <p:nvPr/>
        </p:nvSpPr>
        <p:spPr>
          <a:xfrm>
            <a:off x="5370283" y="3130669"/>
            <a:ext cx="2621645" cy="1010372"/>
          </a:xfrm>
          <a:prstGeom prst="rect">
            <a:avLst/>
          </a:prstGeom>
          <a:solidFill>
            <a:srgbClr val="F2F2F2"/>
          </a:solidFill>
        </p:spPr>
        <p:txBody>
          <a:bodyPr wrap="square" lIns="82058" tIns="41029" rIns="82058" bIns="4102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All modes </a:t>
            </a:r>
            <a:r>
              <a:rPr lang="en-US" sz="1400" b="1" dirty="0">
                <a:solidFill>
                  <a:srgbClr val="000000"/>
                </a:solidFill>
              </a:rPr>
              <a:t>f</a:t>
            </a:r>
            <a:r>
              <a:rPr lang="en-US" sz="1400" b="1" dirty="0" smtClean="0">
                <a:solidFill>
                  <a:srgbClr val="000000"/>
                </a:solidFill>
              </a:rPr>
              <a:t>atalities</a:t>
            </a:r>
          </a:p>
          <a:p>
            <a:pPr algn="ctr"/>
            <a:r>
              <a:rPr lang="en-US" sz="3200" b="1" dirty="0" smtClean="0">
                <a:solidFill>
                  <a:srgbClr val="FF6600"/>
                </a:solidFill>
              </a:rPr>
              <a:t>6%</a:t>
            </a:r>
            <a:endParaRPr lang="en-US" sz="3200" b="1" dirty="0">
              <a:solidFill>
                <a:srgbClr val="FF6600"/>
              </a:solidFill>
            </a:endParaRPr>
          </a:p>
          <a:p>
            <a:pPr algn="ctr"/>
            <a:r>
              <a:rPr lang="en-US" sz="1400" b="1" dirty="0" smtClean="0"/>
              <a:t>decline overall</a:t>
            </a:r>
            <a:endParaRPr lang="en-US" sz="1400" b="1" dirty="0"/>
          </a:p>
          <a:p>
            <a:pPr algn="ctr"/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218509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Keys to success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029044"/>
              </p:ext>
            </p:extLst>
          </p:nvPr>
        </p:nvGraphicFramePr>
        <p:xfrm>
          <a:off x="547269" y="1153321"/>
          <a:ext cx="7801894" cy="3465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688" y="2725651"/>
            <a:ext cx="545650" cy="4271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553" y="1279120"/>
            <a:ext cx="447874" cy="523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828" y="2671605"/>
            <a:ext cx="553216" cy="5532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615" y="1302402"/>
            <a:ext cx="501820" cy="50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5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187"/>
          <a:stretch/>
        </p:blipFill>
        <p:spPr>
          <a:xfrm>
            <a:off x="4" y="3"/>
            <a:ext cx="6008077" cy="475505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08077" y="3"/>
            <a:ext cx="3138734" cy="4755052"/>
          </a:xfrm>
          <a:prstGeom prst="rect">
            <a:avLst/>
          </a:prstGeom>
          <a:solidFill>
            <a:srgbClr val="17306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298" y="333233"/>
            <a:ext cx="2176073" cy="2958999"/>
          </a:xfrm>
          <a:prstGeom prst="rect">
            <a:avLst/>
          </a:prstGeom>
        </p:spPr>
      </p:pic>
      <p:sp>
        <p:nvSpPr>
          <p:cNvPr id="7" name="Text Placeholder 10"/>
          <p:cNvSpPr txBox="1">
            <a:spLocks/>
          </p:cNvSpPr>
          <p:nvPr/>
        </p:nvSpPr>
        <p:spPr>
          <a:xfrm>
            <a:off x="457206" y="948926"/>
            <a:ext cx="3590925" cy="267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kern="120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Questions?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6" y="333234"/>
            <a:ext cx="2606149" cy="5498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397300" y="3547743"/>
            <a:ext cx="2062689" cy="695663"/>
            <a:chOff x="3329926" y="2874344"/>
            <a:chExt cx="2813865" cy="94900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6192" y="2972870"/>
              <a:ext cx="1157599" cy="694807"/>
            </a:xfrm>
            <a:prstGeom prst="rect">
              <a:avLst/>
            </a:prstGeom>
          </p:spPr>
        </p:pic>
        <p:pic>
          <p:nvPicPr>
            <p:cNvPr id="13" name="Picture 12" descr="VZOnly_White_PPT_S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9926" y="2874344"/>
              <a:ext cx="1518408" cy="949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82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jmartinez4\Downloads\Park Ave 96-111_A_01_DW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279" y="0"/>
            <a:ext cx="7912724" cy="51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martinez4\Downloads\Park Ave 96-111_B_01_HM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279" y="0"/>
            <a:ext cx="7912724" cy="51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254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/>
          </p:cNvSpPr>
          <p:nvPr/>
        </p:nvSpPr>
        <p:spPr>
          <a:xfrm>
            <a:off x="181430" y="4066113"/>
            <a:ext cx="8960573" cy="83816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endParaRPr lang="en-US" sz="2400" dirty="0">
              <a:solidFill>
                <a:srgbClr val="FFFFFF"/>
              </a:solidFill>
              <a:latin typeface="+mj-lt"/>
              <a:cs typeface="Abadi MT Condensed Extra Bold"/>
            </a:endParaRPr>
          </a:p>
        </p:txBody>
      </p:sp>
      <p:pic>
        <p:nvPicPr>
          <p:cNvPr id="6" name="Picture 2" descr="C:\Users\jmartinez4\Downloads\BushwickAve_A_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56192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martinez4\Downloads\BushwickAve_B_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" y="-1"/>
            <a:ext cx="9156192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644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:\PUBLICITY\Official Project Imagery\2010\Working\38-Crotona Ave\Photos\Transformations\After\Crotona_A_07_J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95" y="0"/>
            <a:ext cx="7881801" cy="5143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195" name="Picture 3" descr="P:\PUBLICITY\Official Project Imagery\2010\Working\38-Crotona Ave\Photos\Transformations\Before\PPT Use\Crotona_B_07_J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94" y="0"/>
            <a:ext cx="7880014" cy="5143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9111557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9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P:\PUBLICITY\Official Project Imagery\2010\Working\26-St Nicholas Ave &amp; Amsterdam Ave\Photos\Transformations\After\A_05_0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857"/>
            <a:ext cx="9182949" cy="4944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7" descr="P:\PUBLICITY\Official Project Imagery\2010\Working\26-St Nicholas Ave &amp; Amsterdam Ave\Photos\Transformations\Before\B_05_02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857"/>
            <a:ext cx="9182949" cy="4944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421596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9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7206" y="948926"/>
            <a:ext cx="5763177" cy="267399"/>
          </a:xfrm>
        </p:spPr>
        <p:txBody>
          <a:bodyPr/>
          <a:lstStyle/>
          <a:p>
            <a:r>
              <a:rPr lang="en-US" dirty="0" smtClean="0"/>
              <a:t>Public Policy + Mindset Change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1915" y="421548"/>
            <a:ext cx="8229600" cy="549853"/>
          </a:xfrm>
        </p:spPr>
        <p:txBody>
          <a:bodyPr/>
          <a:lstStyle/>
          <a:p>
            <a:r>
              <a:rPr lang="en-US" dirty="0" smtClean="0"/>
              <a:t>Vision zero NYC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4C7628-C826-734A-9399-C59A657BA6E2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594170" y="1478499"/>
            <a:ext cx="1957349" cy="2327908"/>
            <a:chOff x="457202" y="1478498"/>
            <a:chExt cx="1957349" cy="2327908"/>
          </a:xfrm>
        </p:grpSpPr>
        <p:pic>
          <p:nvPicPr>
            <p:cNvPr id="12" name="Picture 2" descr="J:\PUBLICITY\best typicals photos\NYMTC Long Range Plan\Delancey Street_A_01_JP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7202" y="1478498"/>
              <a:ext cx="1957349" cy="1858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Placeholder 1"/>
            <p:cNvSpPr txBox="1">
              <a:spLocks/>
            </p:cNvSpPr>
            <p:nvPr/>
          </p:nvSpPr>
          <p:spPr>
            <a:xfrm>
              <a:off x="457202" y="3337073"/>
              <a:ext cx="1957349" cy="469333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0" kern="120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 smtClean="0">
                  <a:solidFill>
                    <a:schemeClr val="bg1"/>
                  </a:solidFill>
                </a:rPr>
                <a:t>ENGINEERING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35043" y="1478499"/>
            <a:ext cx="1957349" cy="2327908"/>
            <a:chOff x="2510438" y="1478498"/>
            <a:chExt cx="1957349" cy="23279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0438" y="1478498"/>
              <a:ext cx="1957349" cy="1858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 Placeholder 1"/>
            <p:cNvSpPr txBox="1">
              <a:spLocks/>
            </p:cNvSpPr>
            <p:nvPr/>
          </p:nvSpPr>
          <p:spPr>
            <a:xfrm>
              <a:off x="2510438" y="3337073"/>
              <a:ext cx="1957349" cy="4693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0" kern="120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 smtClean="0">
                  <a:solidFill>
                    <a:srgbClr val="FFFFFF"/>
                  </a:solidFill>
                </a:rPr>
                <a:t>ENFORCEMENT</a:t>
              </a:r>
              <a:endParaRPr lang="en-US" sz="1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90652" y="1478499"/>
            <a:ext cx="1942615" cy="2327908"/>
            <a:chOff x="4561838" y="1478498"/>
            <a:chExt cx="1942615" cy="2327908"/>
          </a:xfrm>
        </p:grpSpPr>
        <p:pic>
          <p:nvPicPr>
            <p:cNvPr id="14" name="Picture 2" descr="E:\RIS\Projects\Brooklyn\4th Avenue\Sunset Park\Outreach\Workshop\Sunset Park Workshop Photos_Feb 9 2012\DSC00192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61838" y="1478498"/>
              <a:ext cx="1942615" cy="1858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Placeholder 1"/>
            <p:cNvSpPr txBox="1">
              <a:spLocks/>
            </p:cNvSpPr>
            <p:nvPr/>
          </p:nvSpPr>
          <p:spPr>
            <a:xfrm>
              <a:off x="4561838" y="3337073"/>
              <a:ext cx="1942615" cy="46933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0" kern="120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 smtClean="0">
                  <a:solidFill>
                    <a:srgbClr val="FFFFFF"/>
                  </a:solidFill>
                </a:rPr>
                <a:t>EDUCATION</a:t>
              </a:r>
              <a:endParaRPr lang="en-US" sz="1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 Placeholder 1"/>
          <p:cNvSpPr txBox="1">
            <a:spLocks/>
          </p:cNvSpPr>
          <p:nvPr/>
        </p:nvSpPr>
        <p:spPr>
          <a:xfrm>
            <a:off x="457206" y="3899104"/>
            <a:ext cx="8094313" cy="6177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kern="120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HelveticaNeueLT Std" pitchFamily="34" charset="0"/>
                <a:ea typeface="Helvetica Neue Light" charset="0"/>
                <a:cs typeface="Arial" pitchFamily="34" charset="0"/>
                <a:sym typeface="Helvetica Neue Light" charset="0"/>
              </a:rPr>
              <a:t>Multi-Agency </a:t>
            </a:r>
            <a:r>
              <a:rPr lang="en-US" sz="2000" dirty="0" smtClean="0">
                <a:solidFill>
                  <a:schemeClr val="bg1"/>
                </a:solidFill>
                <a:latin typeface="HelveticaNeueLT Std" pitchFamily="34" charset="0"/>
                <a:ea typeface="Helvetica Neue Light" charset="0"/>
                <a:cs typeface="Arial" pitchFamily="34" charset="0"/>
                <a:sym typeface="Helvetica Neue Light" charset="0"/>
              </a:rPr>
              <a:t>Involvement </a:t>
            </a:r>
            <a:r>
              <a:rPr lang="en-US" sz="2000" dirty="0">
                <a:solidFill>
                  <a:schemeClr val="bg1"/>
                </a:solidFill>
                <a:latin typeface="HelveticaNeueLT Std" pitchFamily="34" charset="0"/>
                <a:cs typeface="Arial" pitchFamily="34" charset="0"/>
                <a:sym typeface="Helvetica Neue Light" charset="0"/>
              </a:rPr>
              <a:t>l</a:t>
            </a:r>
            <a:r>
              <a:rPr lang="en-US" sz="2000" dirty="0" smtClean="0">
                <a:solidFill>
                  <a:schemeClr val="bg1"/>
                </a:solidFill>
                <a:latin typeface="HelveticaNeueLT Std" pitchFamily="34" charset="0"/>
                <a:cs typeface="Arial" pitchFamily="34" charset="0"/>
                <a:sym typeface="Helvetica Neue Light" charset="0"/>
              </a:rPr>
              <a:t>ed </a:t>
            </a:r>
            <a:r>
              <a:rPr lang="en-US" sz="2000" dirty="0">
                <a:solidFill>
                  <a:schemeClr val="bg1"/>
                </a:solidFill>
                <a:latin typeface="HelveticaNeueLT Std" pitchFamily="34" charset="0"/>
                <a:cs typeface="Arial" pitchFamily="34" charset="0"/>
                <a:sym typeface="Helvetica Neue Light" charset="0"/>
              </a:rPr>
              <a:t>by City Hall</a:t>
            </a:r>
            <a:endParaRPr lang="en-US" sz="2000" dirty="0">
              <a:solidFill>
                <a:schemeClr val="bg1"/>
              </a:solidFill>
              <a:latin typeface="HelveticaNeueLT Std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6" y="1478499"/>
            <a:ext cx="1931669" cy="2327908"/>
            <a:chOff x="6619845" y="1478498"/>
            <a:chExt cx="1931669" cy="232790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lum bright="20000" contrast="-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9845" y="1478498"/>
              <a:ext cx="1931668" cy="1858575"/>
            </a:xfrm>
            <a:prstGeom prst="rect">
              <a:avLst/>
            </a:prstGeom>
          </p:spPr>
        </p:pic>
        <p:sp>
          <p:nvSpPr>
            <p:cNvPr id="28" name="Text Placeholder 1"/>
            <p:cNvSpPr txBox="1">
              <a:spLocks/>
            </p:cNvSpPr>
            <p:nvPr/>
          </p:nvSpPr>
          <p:spPr>
            <a:xfrm>
              <a:off x="6619846" y="3337073"/>
              <a:ext cx="1931668" cy="4693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0" kern="120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 smtClean="0">
                  <a:solidFill>
                    <a:srgbClr val="FFFFFF"/>
                  </a:solidFill>
                </a:rPr>
                <a:t>LEGISLATION</a:t>
              </a:r>
              <a:endParaRPr lang="en-US" sz="18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27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sion Zero">
      <a:dk1>
        <a:sysClr val="windowText" lastClr="000000"/>
      </a:dk1>
      <a:lt1>
        <a:sysClr val="window" lastClr="FFFFFF"/>
      </a:lt1>
      <a:dk2>
        <a:srgbClr val="173061"/>
      </a:dk2>
      <a:lt2>
        <a:srgbClr val="EEECE1"/>
      </a:lt2>
      <a:accent1>
        <a:srgbClr val="004A8D"/>
      </a:accent1>
      <a:accent2>
        <a:srgbClr val="0083C0"/>
      </a:accent2>
      <a:accent3>
        <a:srgbClr val="147A2F"/>
      </a:accent3>
      <a:accent4>
        <a:srgbClr val="5FAD34"/>
      </a:accent4>
      <a:accent5>
        <a:srgbClr val="FFE113"/>
      </a:accent5>
      <a:accent6>
        <a:srgbClr val="E37424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Custom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97BD1"/>
      </a:accent1>
      <a:accent2>
        <a:srgbClr val="3DA306"/>
      </a:accent2>
      <a:accent3>
        <a:srgbClr val="ED6D00"/>
      </a:accent3>
      <a:accent4>
        <a:srgbClr val="FED31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Vision Zero">
    <a:dk1>
      <a:sysClr val="windowText" lastClr="000000"/>
    </a:dk1>
    <a:lt1>
      <a:sysClr val="window" lastClr="FFFFFF"/>
    </a:lt1>
    <a:dk2>
      <a:srgbClr val="173061"/>
    </a:dk2>
    <a:lt2>
      <a:srgbClr val="EEECE1"/>
    </a:lt2>
    <a:accent1>
      <a:srgbClr val="004A8D"/>
    </a:accent1>
    <a:accent2>
      <a:srgbClr val="0083C0"/>
    </a:accent2>
    <a:accent3>
      <a:srgbClr val="147A2F"/>
    </a:accent3>
    <a:accent4>
      <a:srgbClr val="5FAD34"/>
    </a:accent4>
    <a:accent5>
      <a:srgbClr val="FFE113"/>
    </a:accent5>
    <a:accent6>
      <a:srgbClr val="E37424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Vision Zero">
    <a:dk1>
      <a:sysClr val="windowText" lastClr="000000"/>
    </a:dk1>
    <a:lt1>
      <a:sysClr val="window" lastClr="FFFFFF"/>
    </a:lt1>
    <a:dk2>
      <a:srgbClr val="173061"/>
    </a:dk2>
    <a:lt2>
      <a:srgbClr val="EEECE1"/>
    </a:lt2>
    <a:accent1>
      <a:srgbClr val="004A8D"/>
    </a:accent1>
    <a:accent2>
      <a:srgbClr val="0083C0"/>
    </a:accent2>
    <a:accent3>
      <a:srgbClr val="147A2F"/>
    </a:accent3>
    <a:accent4>
      <a:srgbClr val="5FAD34"/>
    </a:accent4>
    <a:accent5>
      <a:srgbClr val="FFE113"/>
    </a:accent5>
    <a:accent6>
      <a:srgbClr val="E37424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nfographicDocument" ma:contentTypeID="0x010100FFB43682ABBC854F8797EFF07C6E2BC0005E423E182CD73A4C9A92522598F6A644" ma:contentTypeVersion="33" ma:contentTypeDescription="" ma:contentTypeScope="" ma:versionID="387df9ea3150aa38553feb10d048a79a">
  <xsd:schema xmlns:xsd="http://www.w3.org/2001/XMLSchema" xmlns:xs="http://www.w3.org/2001/XMLSchema" xmlns:p="http://schemas.microsoft.com/office/2006/metadata/properties" xmlns:ns1="b35a27d7-1396-409e-8fc2-873a3cc5d79b" xmlns:ns3="http://schemas.microsoft.com/sharepoint/v3/fields" targetNamespace="http://schemas.microsoft.com/office/2006/metadata/properties" ma:root="true" ma:fieldsID="759a85db1fe60489f99ad8bac7df3115" ns1:_="" ns3:_="">
    <xsd:import namespace="b35a27d7-1396-409e-8fc2-873a3cc5d79b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ContentAuthor" minOccurs="0"/>
                <xsd:element ref="ns1:SubHeadline1" minOccurs="0"/>
                <xsd:element ref="ns1:nscDescription" minOccurs="0"/>
                <xsd:element ref="ns1:LaunchDate"/>
                <xsd:element ref="ns1:Document_x0020_Date" minOccurs="0"/>
                <xsd:element ref="ns1:ExpirationDate"/>
                <xsd:element ref="ns1:Preview_x0020_Image" minOccurs="0"/>
                <xsd:element ref="ns1:Publication" minOccurs="0"/>
                <xsd:element ref="ns1:CTA_x0020_Text" minOccurs="0"/>
                <xsd:element ref="ns1:Destination_x0020_URL" minOccurs="0"/>
                <xsd:element ref="ns1:CTA_x0020_LinkType" minOccurs="0"/>
                <xsd:element ref="ns1:BulletSet1" minOccurs="0"/>
                <xsd:element ref="ns3:wic_System_Copyright" minOccurs="0"/>
                <xsd:element ref="ns1:TaxCatchAll" minOccurs="0"/>
                <xsd:element ref="ns1:i5013cc543cb4191806f0ebb65c7ab1c" minOccurs="0"/>
                <xsd:element ref="ns1:pffc795a1d454bd58a32634e2f45c3e9" minOccurs="0"/>
                <xsd:element ref="ns1:TaxCatchAllLabel" minOccurs="0"/>
                <xsd:element ref="ns1:TaxKeywordTaxHTField" minOccurs="0"/>
                <xsd:element ref="ns1:jac045112f9b45ec8df8bef00c629050" minOccurs="0"/>
                <xsd:element ref="ns1:Membership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a27d7-1396-409e-8fc2-873a3cc5d79b" elementFormDefault="qualified">
    <xsd:import namespace="http://schemas.microsoft.com/office/2006/documentManagement/types"/>
    <xsd:import namespace="http://schemas.microsoft.com/office/infopath/2007/PartnerControls"/>
    <xsd:element name="ContentAuthor" ma:index="0" nillable="true" ma:displayName="Content Author" ma:internalName="ContentAuthor">
      <xsd:simpleType>
        <xsd:restriction base="dms:Text">
          <xsd:maxLength value="255"/>
        </xsd:restriction>
      </xsd:simpleType>
    </xsd:element>
    <xsd:element name="SubHeadline1" ma:index="3" nillable="true" ma:displayName="SubHeadline" ma:internalName="SubHeadline1">
      <xsd:simpleType>
        <xsd:restriction base="dms:Unknown"/>
      </xsd:simpleType>
    </xsd:element>
    <xsd:element name="nscDescription" ma:index="4" nillable="true" ma:displayName="Descriptions" ma:internalName="nscDescription">
      <xsd:simpleType>
        <xsd:restriction base="dms:Unknown"/>
      </xsd:simpleType>
    </xsd:element>
    <xsd:element name="LaunchDate" ma:index="5" ma:displayName="Launch Date" ma:format="DateOnly" ma:internalName="LaunchDate">
      <xsd:simpleType>
        <xsd:restriction base="dms:DateTime"/>
      </xsd:simpleType>
    </xsd:element>
    <xsd:element name="Document_x0020_Date" ma:index="6" nillable="true" ma:displayName="Document Date" ma:default="[today]" ma:format="DateOnly" ma:internalName="Document_x0020_Date">
      <xsd:simpleType>
        <xsd:restriction base="dms:DateTime"/>
      </xsd:simpleType>
    </xsd:element>
    <xsd:element name="ExpirationDate" ma:index="7" ma:displayName="ExpirationDate" ma:format="DateOnly" ma:internalName="ExpirationDate">
      <xsd:simpleType>
        <xsd:restriction base="dms:DateTime"/>
      </xsd:simpleType>
    </xsd:element>
    <xsd:element name="Preview_x0020_Image" ma:index="9" nillable="true" ma:displayName="Preview Image" ma:internalName="Preview_x0020_Image" ma:readOnly="false">
      <xsd:simpleType>
        <xsd:restriction base="dms:Unknown"/>
      </xsd:simpleType>
    </xsd:element>
    <xsd:element name="Publication" ma:index="10" nillable="true" ma:displayName="Publication" ma:internalName="Publication">
      <xsd:simpleType>
        <xsd:restriction base="dms:Text">
          <xsd:maxLength value="255"/>
        </xsd:restriction>
      </xsd:simpleType>
    </xsd:element>
    <xsd:element name="CTA_x0020_Text" ma:index="11" nillable="true" ma:displayName="CTA Text" ma:internalName="CTA_x0020_Text">
      <xsd:simpleType>
        <xsd:restriction base="dms:Text">
          <xsd:maxLength value="20"/>
        </xsd:restriction>
      </xsd:simpleType>
    </xsd:element>
    <xsd:element name="Destination_x0020_URL" ma:index="12" nillable="true" ma:displayName="Destination URL" ma:format="Hyperlink" ma:internalName="Destination_x0020_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TA_x0020_LinkType" ma:index="13" nillable="true" ma:displayName="CTA LinkType" ma:default="Open in same window" ma:format="RadioButtons" ma:internalName="CTA_x0020_LinkType">
      <xsd:simpleType>
        <xsd:restriction base="dms:Choice">
          <xsd:enumeration value="Open in same window"/>
          <xsd:enumeration value="Open in new window"/>
        </xsd:restriction>
      </xsd:simpleType>
    </xsd:element>
    <xsd:element name="BulletSet1" ma:index="16" nillable="true" ma:displayName="Bullet Set1" ma:internalName="BulletSet1">
      <xsd:simpleType>
        <xsd:restriction base="dms:Unknown"/>
      </xsd:simpleType>
    </xsd:element>
    <xsd:element name="TaxCatchAll" ma:index="19" nillable="true" ma:displayName="Taxonomy Catch All Column" ma:hidden="true" ma:list="{9c8e5353-3816-46fe-94d4-6ace37e6d7a7}" ma:internalName="TaxCatchAll" ma:showField="CatchAllData" ma:web="b35a27d7-1396-409e-8fc2-873a3cc5d7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5013cc543cb4191806f0ebb65c7ab1c" ma:index="22" nillable="true" ma:taxonomy="true" ma:internalName="i5013cc543cb4191806f0ebb65c7ab1c" ma:taxonomyFieldName="Topic" ma:displayName="Topic" ma:default="" ma:fieldId="{25013cc5-43cb-4191-806f-0ebb65c7ab1c}" ma:taxonomyMulti="true" ma:sspId="1f17f519-9b20-4ccb-881f-8db445a03a3d" ma:termSetId="c53e90aa-3e63-4332-afa8-bdb26bbd734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fc795a1d454bd58a32634e2f45c3e9" ma:index="24" ma:taxonomy="true" ma:internalName="pffc795a1d454bd58a32634e2f45c3e9" ma:taxonomyFieldName="Document_x0020_Type" ma:displayName="Document Type" ma:readOnly="false" ma:default="" ma:fieldId="{9ffc795a-1d45-4bd5-8a32-634e2f45c3e9}" ma:taxonomyMulti="true" ma:sspId="1f17f519-9b20-4ccb-881f-8db445a03a3d" ma:termSetId="50aae46d-0de5-40b4-95ad-db57947ff97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5" nillable="true" ma:displayName="Taxonomy Catch All Column1" ma:hidden="true" ma:list="{9c8e5353-3816-46fe-94d4-6ace37e6d7a7}" ma:internalName="TaxCatchAllLabel" ma:readOnly="true" ma:showField="CatchAllDataLabel" ma:web="b35a27d7-1396-409e-8fc2-873a3cc5d7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8" ma:taxonomy="true" ma:internalName="TaxKeywordTaxHTField" ma:taxonomyFieldName="TaxKeyword" ma:displayName="Enterprise Keywords" ma:fieldId="{23f27201-bee3-471e-b2e7-b64fd8b7ca38}" ma:taxonomyMulti="true" ma:sspId="7cbe96f4-19d9-4ba1-b99e-d0d61778c09d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jac045112f9b45ec8df8bef00c629050" ma:index="29" nillable="true" ma:taxonomy="true" ma:internalName="jac045112f9b45ec8df8bef00c629050" ma:taxonomyFieldName="Departments" ma:displayName="Departments" ma:default="" ma:fieldId="{3ac04511-2f9b-45ec-8df8-bef00c629050}" ma:taxonomyMulti="true" ma:sspId="1f17f519-9b20-4ccb-881f-8db445a03a3d" ma:termSetId="1b61d99c-7899-49fb-8c90-bc92c9126c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mberships" ma:index="32" nillable="true" ma:displayName="Memberships" ma:default="Public" ma:format="Dropdown" ma:internalName="Memberships">
      <xsd:simpleType>
        <xsd:restriction base="dms:Choice">
          <xsd:enumeration value="Public"/>
          <xsd:enumeration value="Membership Level1"/>
          <xsd:enumeration value="Membership Level2"/>
          <xsd:enumeration value="Membership Level3"/>
          <xsd:enumeration value="Membership Level4"/>
          <xsd:enumeration value="Membership Level5"/>
          <xsd:enumeration value="Student"/>
          <xsd:enumeration value="Community Service"/>
          <xsd:enumeration value="NSC Members"/>
          <xsd:enumeration value="NSC Chapters"/>
          <xsd:enumeration value="Faculty"/>
          <xsd:enumeration value="First Aid &amp; CPR Instructor"/>
          <xsd:enumeration value="Training Center"/>
          <xsd:enumeration value="DDC Instructor"/>
          <xsd:enumeration value="JSE Joiner"/>
          <xsd:enumeration value="ASA"/>
          <xsd:enumeration value="MSCI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7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6" ma:displayName="Content Type"/>
        <xsd:element ref="dc:title" maxOccurs="1" ma:index="2" ma:displayName="HeadLine"/>
        <xsd:element ref="dc:subject" minOccurs="0" maxOccurs="1"/>
        <xsd:element ref="dc:description" minOccurs="0" maxOccurs="1" ma:index="14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cation xmlns="b35a27d7-1396-409e-8fc2-873a3cc5d79b" xsi:nil="true"/>
    <TaxKeywordTaxHTField xmlns="b35a27d7-1396-409e-8fc2-873a3cc5d7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rtz</TermName>
          <TermId xmlns="http://schemas.microsoft.com/office/infopath/2007/PartnerControls">54d337f7-e54d-4d3a-a432-5a3dfcc9035d</TermId>
        </TermInfo>
      </Terms>
    </TaxKeywordTaxHTField>
    <CTA_x0020_LinkType xmlns="b35a27d7-1396-409e-8fc2-873a3cc5d79b">Open in same window</CTA_x0020_LinkType>
    <SubHeadline1 xmlns="b35a27d7-1396-409e-8fc2-873a3cc5d79b" xsi:nil="true"/>
    <pffc795a1d454bd58a32634e2f45c3e9 xmlns="b35a27d7-1396-409e-8fc2-873a3cc5d7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Educational</TermName>
          <TermId xmlns="http://schemas.microsoft.com/office/infopath/2007/PartnerControls">2ccee355-b2dd-4a32-acde-0a8b816bffd5</TermId>
        </TermInfo>
      </Terms>
    </pffc795a1d454bd58a32634e2f45c3e9>
    <Destination_x0020_URL xmlns="b35a27d7-1396-409e-8fc2-873a3cc5d79b">
      <Url xsi:nil="true"/>
      <Description xsi:nil="true"/>
    </Destination_x0020_URL>
    <ContentAuthor xmlns="b35a27d7-1396-409e-8fc2-873a3cc5d79b" xsi:nil="true"/>
    <nscDescription xmlns="b35a27d7-1396-409e-8fc2-873a3cc5d79b" xsi:nil="true"/>
    <CTA_x0020_Text xmlns="b35a27d7-1396-409e-8fc2-873a3cc5d79b" xsi:nil="true"/>
    <ExpirationDate xmlns="b35a27d7-1396-409e-8fc2-873a3cc5d79b">2099-04-23T05:00:00+00:00</ExpirationDate>
    <BulletSet1 xmlns="b35a27d7-1396-409e-8fc2-873a3cc5d79b" xsi:nil="true"/>
    <wic_System_Copyright xmlns="http://schemas.microsoft.com/sharepoint/v3/fields" xsi:nil="true"/>
    <Memberships xmlns="b35a27d7-1396-409e-8fc2-873a3cc5d79b">Public</Memberships>
    <TaxCatchAll xmlns="b35a27d7-1396-409e-8fc2-873a3cc5d79b">
      <Value>7444</Value>
      <Value>111</Value>
    </TaxCatchAll>
    <LaunchDate xmlns="b35a27d7-1396-409e-8fc2-873a3cc5d79b">2017-10-23T05:00:00+00:00</LaunchDate>
    <Document_x0020_Date xmlns="b35a27d7-1396-409e-8fc2-873a3cc5d79b">2017-10-23T05:00:00+00:00</Document_x0020_Date>
    <Preview_x0020_Image xmlns="b35a27d7-1396-409e-8fc2-873a3cc5d79b" xsi:nil="true"/>
    <i5013cc543cb4191806f0ebb65c7ab1c xmlns="b35a27d7-1396-409e-8fc2-873a3cc5d79b">
      <Terms xmlns="http://schemas.microsoft.com/office/infopath/2007/PartnerControls"/>
    </i5013cc543cb4191806f0ebb65c7ab1c>
    <jac045112f9b45ec8df8bef00c629050 xmlns="b35a27d7-1396-409e-8fc2-873a3cc5d79b">
      <Terms xmlns="http://schemas.microsoft.com/office/infopath/2007/PartnerControls"/>
    </jac045112f9b45ec8df8bef00c629050>
  </documentManagement>
</p:properties>
</file>

<file path=customXml/itemProps1.xml><?xml version="1.0" encoding="utf-8"?>
<ds:datastoreItem xmlns:ds="http://schemas.openxmlformats.org/officeDocument/2006/customXml" ds:itemID="{86FA2C8E-5D79-4FF1-AEFA-620A91BD9813}"/>
</file>

<file path=customXml/itemProps2.xml><?xml version="1.0" encoding="utf-8"?>
<ds:datastoreItem xmlns:ds="http://schemas.openxmlformats.org/officeDocument/2006/customXml" ds:itemID="{5954C512-EE23-4F8F-93C8-BBA19FBE6108}"/>
</file>

<file path=customXml/itemProps3.xml><?xml version="1.0" encoding="utf-8"?>
<ds:datastoreItem xmlns:ds="http://schemas.openxmlformats.org/officeDocument/2006/customXml" ds:itemID="{88B32BF9-1C49-441A-9940-9DEBD8B25665}"/>
</file>

<file path=docProps/app.xml><?xml version="1.0" encoding="utf-8"?>
<Properties xmlns="http://schemas.openxmlformats.org/officeDocument/2006/extended-properties" xmlns:vt="http://schemas.openxmlformats.org/officeDocument/2006/docPropsVTypes">
  <TotalTime>15581</TotalTime>
  <Words>634</Words>
  <Application>Microsoft Office PowerPoint</Application>
  <PresentationFormat>On-screen Show (16:9)</PresentationFormat>
  <Paragraphs>196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ＭＳ Ｐゴシック</vt:lpstr>
      <vt:lpstr>Abadi MT Condensed Extra Bold</vt:lpstr>
      <vt:lpstr>Arial</vt:lpstr>
      <vt:lpstr>Calibri</vt:lpstr>
      <vt:lpstr>Helvetica Neue Light</vt:lpstr>
      <vt:lpstr>HelveticaNeueLT Std</vt:lpstr>
      <vt:lpstr>Office Theme</vt:lpstr>
      <vt:lpstr>Default Design</vt:lpstr>
      <vt:lpstr>NYC Vision Zero </vt:lpstr>
      <vt:lpstr>In this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Vision zero NYC</vt:lpstr>
      <vt:lpstr>PowerPoint Presentation</vt:lpstr>
      <vt:lpstr>PowerPoint Presentation</vt:lpstr>
      <vt:lpstr>Driving Down Speeding</vt:lpstr>
      <vt:lpstr>Changes to Speed Limit </vt:lpstr>
      <vt:lpstr>Speeding</vt:lpstr>
      <vt:lpstr>Safety Speed Cameras</vt:lpstr>
      <vt:lpstr>Safety Speed camera violations</vt:lpstr>
      <vt:lpstr>Face down Failure to Yield</vt:lpstr>
      <vt:lpstr>Leading pedestrian intervals</vt:lpstr>
      <vt:lpstr>Failure to yield</vt:lpstr>
      <vt:lpstr>PowerPoint Presentation</vt:lpstr>
      <vt:lpstr>PowerPoint Presentation</vt:lpstr>
      <vt:lpstr>citywide</vt:lpstr>
      <vt:lpstr>Total safety projects</vt:lpstr>
      <vt:lpstr>PowerPoint Presentation</vt:lpstr>
      <vt:lpstr>Vision zero street teams</vt:lpstr>
      <vt:lpstr>PowerPoint Presentation</vt:lpstr>
      <vt:lpstr>PowerPoint Presentation</vt:lpstr>
      <vt:lpstr>Danger in the crosswalk</vt:lpstr>
      <vt:lpstr>Pedestrians aren’t visible </vt:lpstr>
      <vt:lpstr>Intra-Agency Collaboration</vt:lpstr>
      <vt:lpstr>PowerPoint Presentation</vt:lpstr>
      <vt:lpstr>PowerPoint Presentation</vt:lpstr>
      <vt:lpstr>PowerPoint Presentation</vt:lpstr>
      <vt:lpstr>Danger after dark</vt:lpstr>
      <vt:lpstr>Inter-agency collaboration</vt:lpstr>
      <vt:lpstr>PowerPoint Presentation</vt:lpstr>
      <vt:lpstr>PowerPoint Presentation</vt:lpstr>
      <vt:lpstr>Results of the effort</vt:lpstr>
      <vt:lpstr>All traffic fatalities</vt:lpstr>
      <vt:lpstr>pedestrian traffic fatalities</vt:lpstr>
      <vt:lpstr>2017 Promising Trend </vt:lpstr>
      <vt:lpstr>Keys to success</vt:lpstr>
      <vt:lpstr>PowerPoint Presentation</vt:lpstr>
    </vt:vector>
  </TitlesOfParts>
  <Company>Carly Clark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Wiley</dc:title>
  <dc:creator>Carly Clark</dc:creator>
  <cp:keywords>rtz</cp:keywords>
  <dc:description/>
  <cp:lastModifiedBy>Susan Crotty</cp:lastModifiedBy>
  <cp:revision>694</cp:revision>
  <cp:lastPrinted>2015-11-19T22:43:27Z</cp:lastPrinted>
  <dcterms:created xsi:type="dcterms:W3CDTF">2015-11-09T21:41:32Z</dcterms:created>
  <dcterms:modified xsi:type="dcterms:W3CDTF">2017-10-13T06:18:17Z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0x010100FFB43682ABBC854F8797EFF07C6E2BC0005E423E182CD73A4C9A92522598F6A644</vt:lpwstr>
  </property>
  <property fmtid="{D5CDD505-2E9C-101B-9397-08002B2CF9AE}" pid="3" name="TaxKeyword">
    <vt:lpwstr>7444;#rtz|54d337f7-e54d-4d3a-a432-5a3dfcc9035d</vt:lpwstr>
  </property>
  <property fmtid="{D5CDD505-2E9C-101B-9397-08002B2CF9AE}" pid="4" name="Topic">
    <vt:lpwstr/>
  </property>
  <property fmtid="{D5CDD505-2E9C-101B-9397-08002B2CF9AE}" pid="5" name="Document Type">
    <vt:lpwstr>111;#Educational|2ccee355-b2dd-4a32-acde-0a8b816bffd5</vt:lpwstr>
  </property>
  <property fmtid="{D5CDD505-2E9C-101B-9397-08002B2CF9AE}" pid="6" name="Departments">
    <vt:lpwstr/>
  </property>
</Properties>
</file>